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  <p:sldId id="258" r:id="rId4"/>
    <p:sldId id="257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344"/>
    <a:srgbClr val="244A47"/>
    <a:srgbClr val="052532"/>
    <a:srgbClr val="6E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2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0BAD-9D40-48BB-B90A-7F717B7F1E6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C8A3-E958-4674-81E6-9F20E2551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431CC-6F36-4986-9030-28041265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969"/>
            <a:ext cx="9144000" cy="6777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3B082AF7-D28F-4964-A936-454797154C3F}"/>
              </a:ext>
            </a:extLst>
          </p:cNvPr>
          <p:cNvSpPr/>
          <p:nvPr/>
        </p:nvSpPr>
        <p:spPr>
          <a:xfrm>
            <a:off x="5657849" y="521618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9AAF06E-303C-4B15-91C3-507BFCE84DD9}"/>
              </a:ext>
            </a:extLst>
          </p:cNvPr>
          <p:cNvSpPr/>
          <p:nvPr/>
        </p:nvSpPr>
        <p:spPr>
          <a:xfrm>
            <a:off x="5714998" y="5123727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B1359A7-F5FA-4F87-8A21-F87B3B13615C}"/>
              </a:ext>
            </a:extLst>
          </p:cNvPr>
          <p:cNvSpPr/>
          <p:nvPr/>
        </p:nvSpPr>
        <p:spPr>
          <a:xfrm>
            <a:off x="5724524" y="520441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936DAFF-E3F0-4E93-86AD-77C90D3C798B}"/>
              </a:ext>
            </a:extLst>
          </p:cNvPr>
          <p:cNvSpPr/>
          <p:nvPr/>
        </p:nvSpPr>
        <p:spPr>
          <a:xfrm>
            <a:off x="5945981" y="5068680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BAD84093-15B7-4DBB-86E9-7D5BB316410E}"/>
              </a:ext>
            </a:extLst>
          </p:cNvPr>
          <p:cNvSpPr/>
          <p:nvPr/>
        </p:nvSpPr>
        <p:spPr>
          <a:xfrm>
            <a:off x="6143626" y="5016293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296C3DB-82AA-4185-8FEF-BFAC08153204}"/>
              </a:ext>
            </a:extLst>
          </p:cNvPr>
          <p:cNvSpPr/>
          <p:nvPr/>
        </p:nvSpPr>
        <p:spPr>
          <a:xfrm>
            <a:off x="6672263" y="5642035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D09E91C-F8A5-4EA8-9B8C-B58AF8989F4F}"/>
              </a:ext>
            </a:extLst>
          </p:cNvPr>
          <p:cNvSpPr/>
          <p:nvPr/>
        </p:nvSpPr>
        <p:spPr>
          <a:xfrm>
            <a:off x="7146133" y="5687279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60C13-CC55-436A-917A-E76F4A282584}"/>
              </a:ext>
            </a:extLst>
          </p:cNvPr>
          <p:cNvSpPr txBox="1"/>
          <p:nvPr/>
        </p:nvSpPr>
        <p:spPr>
          <a:xfrm>
            <a:off x="4502621" y="5178452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Middle Lk Unit 1A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139372-2576-4D86-88FF-C9E3062E6E81}"/>
              </a:ext>
            </a:extLst>
          </p:cNvPr>
          <p:cNvSpPr txBox="1"/>
          <p:nvPr/>
        </p:nvSpPr>
        <p:spPr>
          <a:xfrm>
            <a:off x="5147665" y="4890349"/>
            <a:ext cx="9316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/>
              <a:t>Chickaloon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5E8EC-9572-4CAD-AAF2-6765832835FB}"/>
              </a:ext>
            </a:extLst>
          </p:cNvPr>
          <p:cNvSpPr txBox="1"/>
          <p:nvPr/>
        </p:nvSpPr>
        <p:spPr>
          <a:xfrm>
            <a:off x="5766399" y="5201510"/>
            <a:ext cx="947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Alaska Gulf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563B3-5BAB-44D0-969D-8B5626ADFBD8}"/>
              </a:ext>
            </a:extLst>
          </p:cNvPr>
          <p:cNvSpPr txBox="1"/>
          <p:nvPr/>
        </p:nvSpPr>
        <p:spPr>
          <a:xfrm>
            <a:off x="6194578" y="4873745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Eureka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ADF052-CBFF-4B42-B113-E347EF111688}"/>
              </a:ext>
            </a:extLst>
          </p:cNvPr>
          <p:cNvSpPr txBox="1"/>
          <p:nvPr/>
        </p:nvSpPr>
        <p:spPr>
          <a:xfrm>
            <a:off x="4602547" y="5031880"/>
            <a:ext cx="1162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/>
              <a:t>Rosetta 1, 2, 3,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79EDB7-A577-4EC2-8950-5DBB54C88906}"/>
              </a:ext>
            </a:extLst>
          </p:cNvPr>
          <p:cNvSpPr txBox="1"/>
          <p:nvPr/>
        </p:nvSpPr>
        <p:spPr>
          <a:xfrm>
            <a:off x="7223458" y="5577277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Sullivan Phillips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6F8F90-266F-4434-B611-475B9CA08DD8}"/>
              </a:ext>
            </a:extLst>
          </p:cNvPr>
          <p:cNvSpPr txBox="1"/>
          <p:nvPr/>
        </p:nvSpPr>
        <p:spPr>
          <a:xfrm>
            <a:off x="6624854" y="544647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Chilkat No. 25</a:t>
            </a: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10DE0D82-1745-4E2B-82ED-2296BD1F1D8F}"/>
              </a:ext>
            </a:extLst>
          </p:cNvPr>
          <p:cNvSpPr/>
          <p:nvPr/>
        </p:nvSpPr>
        <p:spPr>
          <a:xfrm>
            <a:off x="5433192" y="1722084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6EAF1F9E-0D82-427B-B7EB-50FE0ACE2EFC}"/>
              </a:ext>
            </a:extLst>
          </p:cNvPr>
          <p:cNvSpPr/>
          <p:nvPr/>
        </p:nvSpPr>
        <p:spPr>
          <a:xfrm>
            <a:off x="6139814" y="167262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64A2A9-0819-4468-9777-C3625E1FAD40}"/>
              </a:ext>
            </a:extLst>
          </p:cNvPr>
          <p:cNvSpPr txBox="1"/>
          <p:nvPr/>
        </p:nvSpPr>
        <p:spPr>
          <a:xfrm>
            <a:off x="5899947" y="1460474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/>
              <a:t>Shaviovik</a:t>
            </a:r>
            <a:r>
              <a:rPr lang="en-US" sz="1100" b="1" dirty="0"/>
              <a:t> Unit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15F96-8D38-47F7-A55B-F62C92666934}"/>
              </a:ext>
            </a:extLst>
          </p:cNvPr>
          <p:cNvSpPr txBox="1"/>
          <p:nvPr/>
        </p:nvSpPr>
        <p:spPr>
          <a:xfrm>
            <a:off x="6442927" y="7394928"/>
            <a:ext cx="3296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Illustration Source: AK DNR, Alaska Mapper, Bing Hybrid Base Map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E45C53-996B-4F06-BA5E-462FA597CF0C}"/>
              </a:ext>
            </a:extLst>
          </p:cNvPr>
          <p:cNvSpPr txBox="1"/>
          <p:nvPr/>
        </p:nvSpPr>
        <p:spPr>
          <a:xfrm>
            <a:off x="4571382" y="1657954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Gubik Unit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AA3970-EB7E-4B95-98B9-219FE523CA1F}"/>
              </a:ext>
            </a:extLst>
          </p:cNvPr>
          <p:cNvSpPr txBox="1"/>
          <p:nvPr/>
        </p:nvSpPr>
        <p:spPr>
          <a:xfrm>
            <a:off x="3089004" y="44389"/>
            <a:ext cx="4058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ALASKA’S ORPHAN WELLS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FE734C-C1FC-4B4F-B029-1BFBF0C61BCA}"/>
              </a:ext>
            </a:extLst>
          </p:cNvPr>
          <p:cNvSpPr txBox="1"/>
          <p:nvPr/>
        </p:nvSpPr>
        <p:spPr>
          <a:xfrm>
            <a:off x="6632474" y="544041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Chilkat No. 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30D280-8278-41F0-BE53-7C39B1B205D4}"/>
              </a:ext>
            </a:extLst>
          </p:cNvPr>
          <p:cNvSpPr txBox="1"/>
          <p:nvPr/>
        </p:nvSpPr>
        <p:spPr>
          <a:xfrm>
            <a:off x="7231078" y="5572190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Sullivan Phillips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B8FA3D-D362-4E61-9898-9D1D75A5F7A6}"/>
              </a:ext>
            </a:extLst>
          </p:cNvPr>
          <p:cNvSpPr txBox="1"/>
          <p:nvPr/>
        </p:nvSpPr>
        <p:spPr>
          <a:xfrm>
            <a:off x="5774019" y="5193076"/>
            <a:ext cx="947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Alaska Gulf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6379F9-3C4C-4A26-9386-C159D296A0C3}"/>
              </a:ext>
            </a:extLst>
          </p:cNvPr>
          <p:cNvSpPr txBox="1"/>
          <p:nvPr/>
        </p:nvSpPr>
        <p:spPr>
          <a:xfrm>
            <a:off x="4510793" y="5171607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Middle Lk Unit 1A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C0CDBE-F958-4D00-9982-1BE4295BC3FC}"/>
              </a:ext>
            </a:extLst>
          </p:cNvPr>
          <p:cNvSpPr txBox="1"/>
          <p:nvPr/>
        </p:nvSpPr>
        <p:spPr>
          <a:xfrm>
            <a:off x="4611120" y="5021671"/>
            <a:ext cx="1162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00"/>
                </a:solidFill>
              </a:rPr>
              <a:t>Rosetta 1, 2, 3,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CCD28A-C838-4E85-9F55-9D2A7C72B010}"/>
              </a:ext>
            </a:extLst>
          </p:cNvPr>
          <p:cNvSpPr txBox="1"/>
          <p:nvPr/>
        </p:nvSpPr>
        <p:spPr>
          <a:xfrm>
            <a:off x="5155285" y="4881877"/>
            <a:ext cx="9316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00"/>
                </a:solidFill>
              </a:rPr>
              <a:t>Chickaloon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B44A69-56D3-4C0D-9074-4561E78EC07C}"/>
              </a:ext>
            </a:extLst>
          </p:cNvPr>
          <p:cNvSpPr txBox="1"/>
          <p:nvPr/>
        </p:nvSpPr>
        <p:spPr>
          <a:xfrm>
            <a:off x="6203191" y="4866456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Eureka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DC5844-F17F-42BA-9A2E-8E5DC6C29B3D}"/>
              </a:ext>
            </a:extLst>
          </p:cNvPr>
          <p:cNvSpPr txBox="1"/>
          <p:nvPr/>
        </p:nvSpPr>
        <p:spPr>
          <a:xfrm>
            <a:off x="4580021" y="1650310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Gubik Unit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B8E508-E3E9-4197-BF0B-FA2BE797E0B9}"/>
              </a:ext>
            </a:extLst>
          </p:cNvPr>
          <p:cNvSpPr txBox="1"/>
          <p:nvPr/>
        </p:nvSpPr>
        <p:spPr>
          <a:xfrm>
            <a:off x="5905662" y="1454571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FFFF00"/>
                </a:solidFill>
              </a:rPr>
              <a:t>Shaviovik</a:t>
            </a:r>
            <a:r>
              <a:rPr lang="en-US" sz="1100" b="1" dirty="0">
                <a:solidFill>
                  <a:srgbClr val="FFFF00"/>
                </a:solidFill>
              </a:rPr>
              <a:t> Unit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5E915D-3446-4725-8CD0-98469B86D195}"/>
              </a:ext>
            </a:extLst>
          </p:cNvPr>
          <p:cNvSpPr txBox="1"/>
          <p:nvPr/>
        </p:nvSpPr>
        <p:spPr>
          <a:xfrm>
            <a:off x="457200" y="7379539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AOGCC     September 14, 2022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3CC231-C106-4587-939F-F08ABBB0D8C9}"/>
              </a:ext>
            </a:extLst>
          </p:cNvPr>
          <p:cNvGrpSpPr/>
          <p:nvPr/>
        </p:nvGrpSpPr>
        <p:grpSpPr>
          <a:xfrm>
            <a:off x="513186" y="6032391"/>
            <a:ext cx="1189748" cy="1271303"/>
            <a:chOff x="513186" y="6032391"/>
            <a:chExt cx="1189748" cy="127130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A9C7899-B9B0-4996-ADAD-AEC4B7FA7F2F}"/>
                </a:ext>
              </a:extLst>
            </p:cNvPr>
            <p:cNvGrpSpPr/>
            <p:nvPr/>
          </p:nvGrpSpPr>
          <p:grpSpPr>
            <a:xfrm>
              <a:off x="513186" y="6032391"/>
              <a:ext cx="1189748" cy="1271303"/>
              <a:chOff x="513186" y="5544167"/>
              <a:chExt cx="1189748" cy="127130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4DEE99-DEFA-4AE5-A428-E8E268A3A70D}"/>
                  </a:ext>
                </a:extLst>
              </p:cNvPr>
              <p:cNvSpPr/>
              <p:nvPr/>
            </p:nvSpPr>
            <p:spPr>
              <a:xfrm>
                <a:off x="513186" y="5544167"/>
                <a:ext cx="1189748" cy="1271303"/>
              </a:xfrm>
              <a:prstGeom prst="rect">
                <a:avLst/>
              </a:prstGeom>
              <a:solidFill>
                <a:srgbClr val="5E634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4C0269-16C9-4CCD-96F7-4E42B6CE537D}"/>
                  </a:ext>
                </a:extLst>
              </p:cNvPr>
              <p:cNvSpPr txBox="1"/>
              <p:nvPr/>
            </p:nvSpPr>
            <p:spPr>
              <a:xfrm>
                <a:off x="534784" y="6001403"/>
                <a:ext cx="11528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/>
                  <a:t>On State, Native,</a:t>
                </a:r>
              </a:p>
              <a:p>
                <a:r>
                  <a:rPr lang="en-US" sz="1100" i="1" dirty="0"/>
                  <a:t>or Private Lands: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9599C3-D481-45A1-953C-B6662EDBF5A3}"/>
                  </a:ext>
                </a:extLst>
              </p:cNvPr>
              <p:cNvSpPr txBox="1"/>
              <p:nvPr/>
            </p:nvSpPr>
            <p:spPr>
              <a:xfrm>
                <a:off x="881940" y="5562312"/>
                <a:ext cx="452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u="sng" dirty="0"/>
                  <a:t>Key</a:t>
                </a:r>
              </a:p>
            </p:txBody>
          </p:sp>
        </p:grp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FF82554D-FE94-413D-B683-ABDB57D26DE2}"/>
                </a:ext>
              </a:extLst>
            </p:cNvPr>
            <p:cNvSpPr/>
            <p:nvPr/>
          </p:nvSpPr>
          <p:spPr>
            <a:xfrm>
              <a:off x="684962" y="7003225"/>
              <a:ext cx="133350" cy="13335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A459BA4-C1F8-4A70-9C8C-5046593F903C}"/>
                </a:ext>
              </a:extLst>
            </p:cNvPr>
            <p:cNvSpPr txBox="1"/>
            <p:nvPr/>
          </p:nvSpPr>
          <p:spPr>
            <a:xfrm>
              <a:off x="874298" y="6939095"/>
              <a:ext cx="689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Eureka 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AEFDCE9-D33E-48F0-BC67-C7D9E759983D}"/>
                </a:ext>
              </a:extLst>
            </p:cNvPr>
            <p:cNvSpPr txBox="1"/>
            <p:nvPr/>
          </p:nvSpPr>
          <p:spPr>
            <a:xfrm>
              <a:off x="883838" y="6931287"/>
              <a:ext cx="689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FF00"/>
                  </a:solidFill>
                </a:rPr>
                <a:t>Eureka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17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431CC-6F36-4986-9030-28041265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969"/>
            <a:ext cx="9144000" cy="6777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3B082AF7-D28F-4964-A936-454797154C3F}"/>
              </a:ext>
            </a:extLst>
          </p:cNvPr>
          <p:cNvSpPr/>
          <p:nvPr/>
        </p:nvSpPr>
        <p:spPr>
          <a:xfrm>
            <a:off x="5657849" y="521618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9AAF06E-303C-4B15-91C3-507BFCE84DD9}"/>
              </a:ext>
            </a:extLst>
          </p:cNvPr>
          <p:cNvSpPr/>
          <p:nvPr/>
        </p:nvSpPr>
        <p:spPr>
          <a:xfrm>
            <a:off x="5714998" y="5123727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B1359A7-F5FA-4F87-8A21-F87B3B13615C}"/>
              </a:ext>
            </a:extLst>
          </p:cNvPr>
          <p:cNvSpPr/>
          <p:nvPr/>
        </p:nvSpPr>
        <p:spPr>
          <a:xfrm>
            <a:off x="5724524" y="520441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936DAFF-E3F0-4E93-86AD-77C90D3C798B}"/>
              </a:ext>
            </a:extLst>
          </p:cNvPr>
          <p:cNvSpPr/>
          <p:nvPr/>
        </p:nvSpPr>
        <p:spPr>
          <a:xfrm>
            <a:off x="5945981" y="5068680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BAD84093-15B7-4DBB-86E9-7D5BB316410E}"/>
              </a:ext>
            </a:extLst>
          </p:cNvPr>
          <p:cNvSpPr/>
          <p:nvPr/>
        </p:nvSpPr>
        <p:spPr>
          <a:xfrm>
            <a:off x="6143626" y="5016293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296C3DB-82AA-4185-8FEF-BFAC08153204}"/>
              </a:ext>
            </a:extLst>
          </p:cNvPr>
          <p:cNvSpPr/>
          <p:nvPr/>
        </p:nvSpPr>
        <p:spPr>
          <a:xfrm>
            <a:off x="6672263" y="5642035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D09E91C-F8A5-4EA8-9B8C-B58AF8989F4F}"/>
              </a:ext>
            </a:extLst>
          </p:cNvPr>
          <p:cNvSpPr/>
          <p:nvPr/>
        </p:nvSpPr>
        <p:spPr>
          <a:xfrm>
            <a:off x="7146133" y="5687279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10DE0D82-1745-4E2B-82ED-2296BD1F1D8F}"/>
              </a:ext>
            </a:extLst>
          </p:cNvPr>
          <p:cNvSpPr/>
          <p:nvPr/>
        </p:nvSpPr>
        <p:spPr>
          <a:xfrm>
            <a:off x="5433192" y="1722084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6EAF1F9E-0D82-427B-B7EB-50FE0ACE2EFC}"/>
              </a:ext>
            </a:extLst>
          </p:cNvPr>
          <p:cNvSpPr/>
          <p:nvPr/>
        </p:nvSpPr>
        <p:spPr>
          <a:xfrm>
            <a:off x="6139814" y="167262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15F96-8D38-47F7-A55B-F62C92666934}"/>
              </a:ext>
            </a:extLst>
          </p:cNvPr>
          <p:cNvSpPr txBox="1"/>
          <p:nvPr/>
        </p:nvSpPr>
        <p:spPr>
          <a:xfrm>
            <a:off x="6442927" y="7394928"/>
            <a:ext cx="3296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Illustration Source: AK DNR, Alaska Mapper, Bing Hybrid Base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F4007-6046-45BD-BB85-3C08A19F0319}"/>
              </a:ext>
            </a:extLst>
          </p:cNvPr>
          <p:cNvSpPr txBox="1"/>
          <p:nvPr/>
        </p:nvSpPr>
        <p:spPr>
          <a:xfrm>
            <a:off x="457200" y="7379539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AOGCC     September 14, 2022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B98AD1-F5E7-4F6A-9AA9-4708A00784AA}"/>
              </a:ext>
            </a:extLst>
          </p:cNvPr>
          <p:cNvGrpSpPr/>
          <p:nvPr/>
        </p:nvGrpSpPr>
        <p:grpSpPr>
          <a:xfrm>
            <a:off x="513186" y="6032391"/>
            <a:ext cx="1189748" cy="1271303"/>
            <a:chOff x="513186" y="5544167"/>
            <a:chExt cx="1189748" cy="12713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2C87C1-74CE-42A9-8205-B3F6DDB845B3}"/>
                </a:ext>
              </a:extLst>
            </p:cNvPr>
            <p:cNvSpPr/>
            <p:nvPr/>
          </p:nvSpPr>
          <p:spPr>
            <a:xfrm>
              <a:off x="513186" y="5544167"/>
              <a:ext cx="1189748" cy="1271303"/>
            </a:xfrm>
            <a:prstGeom prst="rect">
              <a:avLst/>
            </a:prstGeom>
            <a:solidFill>
              <a:srgbClr val="5E634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C7E20BEC-041B-4432-8ACD-F1F17B6DFE98}"/>
                </a:ext>
              </a:extLst>
            </p:cNvPr>
            <p:cNvSpPr/>
            <p:nvPr/>
          </p:nvSpPr>
          <p:spPr>
            <a:xfrm>
              <a:off x="1041385" y="6474580"/>
              <a:ext cx="133350" cy="13335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52ED4E-69B1-496E-B9AD-B9E6FFA2A5A1}"/>
                </a:ext>
              </a:extLst>
            </p:cNvPr>
            <p:cNvSpPr txBox="1"/>
            <p:nvPr/>
          </p:nvSpPr>
          <p:spPr>
            <a:xfrm>
              <a:off x="534784" y="6001403"/>
              <a:ext cx="11528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On State, Native,</a:t>
              </a:r>
            </a:p>
            <a:p>
              <a:r>
                <a:rPr lang="en-US" sz="1100" i="1" dirty="0"/>
                <a:t>or Private Lands: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739A30-0BE8-4886-A893-DA914CB34C0D}"/>
                </a:ext>
              </a:extLst>
            </p:cNvPr>
            <p:cNvSpPr txBox="1"/>
            <p:nvPr/>
          </p:nvSpPr>
          <p:spPr>
            <a:xfrm>
              <a:off x="881940" y="5562312"/>
              <a:ext cx="452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/>
                <a:t>Key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AAA3970-EB7E-4B95-98B9-219FE523CA1F}"/>
              </a:ext>
            </a:extLst>
          </p:cNvPr>
          <p:cNvSpPr txBox="1"/>
          <p:nvPr/>
        </p:nvSpPr>
        <p:spPr>
          <a:xfrm>
            <a:off x="3089004" y="44389"/>
            <a:ext cx="4058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ALASKA’S ORPHAN WELLS</a:t>
            </a:r>
          </a:p>
        </p:txBody>
      </p:sp>
    </p:spTree>
    <p:extLst>
      <p:ext uri="{BB962C8B-B14F-4D97-AF65-F5344CB8AC3E}">
        <p14:creationId xmlns:p14="http://schemas.microsoft.com/office/powerpoint/2010/main" val="15055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431CC-6F36-4986-9030-28041265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969"/>
            <a:ext cx="9144000" cy="6777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3B082AF7-D28F-4964-A936-454797154C3F}"/>
              </a:ext>
            </a:extLst>
          </p:cNvPr>
          <p:cNvSpPr/>
          <p:nvPr/>
        </p:nvSpPr>
        <p:spPr>
          <a:xfrm>
            <a:off x="5657849" y="521618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9AAF06E-303C-4B15-91C3-507BFCE84DD9}"/>
              </a:ext>
            </a:extLst>
          </p:cNvPr>
          <p:cNvSpPr/>
          <p:nvPr/>
        </p:nvSpPr>
        <p:spPr>
          <a:xfrm>
            <a:off x="5714998" y="5123727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B1359A7-F5FA-4F87-8A21-F87B3B13615C}"/>
              </a:ext>
            </a:extLst>
          </p:cNvPr>
          <p:cNvSpPr/>
          <p:nvPr/>
        </p:nvSpPr>
        <p:spPr>
          <a:xfrm>
            <a:off x="5724524" y="520441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936DAFF-E3F0-4E93-86AD-77C90D3C798B}"/>
              </a:ext>
            </a:extLst>
          </p:cNvPr>
          <p:cNvSpPr/>
          <p:nvPr/>
        </p:nvSpPr>
        <p:spPr>
          <a:xfrm>
            <a:off x="5945981" y="5068680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BAD84093-15B7-4DBB-86E9-7D5BB316410E}"/>
              </a:ext>
            </a:extLst>
          </p:cNvPr>
          <p:cNvSpPr/>
          <p:nvPr/>
        </p:nvSpPr>
        <p:spPr>
          <a:xfrm>
            <a:off x="6143626" y="5016293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296C3DB-82AA-4185-8FEF-BFAC08153204}"/>
              </a:ext>
            </a:extLst>
          </p:cNvPr>
          <p:cNvSpPr/>
          <p:nvPr/>
        </p:nvSpPr>
        <p:spPr>
          <a:xfrm>
            <a:off x="6672263" y="5642035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D09E91C-F8A5-4EA8-9B8C-B58AF8989F4F}"/>
              </a:ext>
            </a:extLst>
          </p:cNvPr>
          <p:cNvSpPr/>
          <p:nvPr/>
        </p:nvSpPr>
        <p:spPr>
          <a:xfrm>
            <a:off x="7146133" y="5687279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3AA168B2-4FE0-4655-B6F2-8EB7C171D7A5}"/>
              </a:ext>
            </a:extLst>
          </p:cNvPr>
          <p:cNvSpPr/>
          <p:nvPr/>
        </p:nvSpPr>
        <p:spPr>
          <a:xfrm>
            <a:off x="4545806" y="6545055"/>
            <a:ext cx="13335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2DA1E0BE-C75A-47CD-AB29-B02238747D36}"/>
              </a:ext>
            </a:extLst>
          </p:cNvPr>
          <p:cNvSpPr/>
          <p:nvPr/>
        </p:nvSpPr>
        <p:spPr>
          <a:xfrm>
            <a:off x="4550568" y="6530560"/>
            <a:ext cx="13335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10DE0D82-1745-4E2B-82ED-2296BD1F1D8F}"/>
              </a:ext>
            </a:extLst>
          </p:cNvPr>
          <p:cNvSpPr/>
          <p:nvPr/>
        </p:nvSpPr>
        <p:spPr>
          <a:xfrm>
            <a:off x="5433192" y="1722084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6EAF1F9E-0D82-427B-B7EB-50FE0ACE2EFC}"/>
              </a:ext>
            </a:extLst>
          </p:cNvPr>
          <p:cNvSpPr/>
          <p:nvPr/>
        </p:nvSpPr>
        <p:spPr>
          <a:xfrm>
            <a:off x="6139814" y="1672621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15F96-8D38-47F7-A55B-F62C92666934}"/>
              </a:ext>
            </a:extLst>
          </p:cNvPr>
          <p:cNvSpPr txBox="1"/>
          <p:nvPr/>
        </p:nvSpPr>
        <p:spPr>
          <a:xfrm>
            <a:off x="6442927" y="7394928"/>
            <a:ext cx="3296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Illustration Source: AK DNR, Alaska Mapper, Bing Hybrid Base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F4007-6046-45BD-BB85-3C08A19F0319}"/>
              </a:ext>
            </a:extLst>
          </p:cNvPr>
          <p:cNvSpPr txBox="1"/>
          <p:nvPr/>
        </p:nvSpPr>
        <p:spPr>
          <a:xfrm>
            <a:off x="457200" y="7379539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AOGCC     January 18, 2022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2C87C1-74CE-42A9-8205-B3F6DDB845B3}"/>
              </a:ext>
            </a:extLst>
          </p:cNvPr>
          <p:cNvSpPr/>
          <p:nvPr/>
        </p:nvSpPr>
        <p:spPr>
          <a:xfrm>
            <a:off x="513186" y="5544167"/>
            <a:ext cx="1189748" cy="1776247"/>
          </a:xfrm>
          <a:prstGeom prst="rect">
            <a:avLst/>
          </a:prstGeom>
          <a:solidFill>
            <a:srgbClr val="5E63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7E20BEC-041B-4432-8ACD-F1F17B6DFE98}"/>
              </a:ext>
            </a:extLst>
          </p:cNvPr>
          <p:cNvSpPr/>
          <p:nvPr/>
        </p:nvSpPr>
        <p:spPr>
          <a:xfrm>
            <a:off x="1041385" y="6474580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C751ED55-0887-470F-B0A8-5C6FC41D453C}"/>
              </a:ext>
            </a:extLst>
          </p:cNvPr>
          <p:cNvSpPr/>
          <p:nvPr/>
        </p:nvSpPr>
        <p:spPr>
          <a:xfrm>
            <a:off x="1041385" y="7068894"/>
            <a:ext cx="13335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6EACE4-550D-4413-B225-B7D49B885F1A}"/>
              </a:ext>
            </a:extLst>
          </p:cNvPr>
          <p:cNvSpPr txBox="1"/>
          <p:nvPr/>
        </p:nvSpPr>
        <p:spPr>
          <a:xfrm>
            <a:off x="534784" y="6794404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On Federal Lands: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52ED4E-69B1-496E-B9AD-B9E6FFA2A5A1}"/>
              </a:ext>
            </a:extLst>
          </p:cNvPr>
          <p:cNvSpPr txBox="1"/>
          <p:nvPr/>
        </p:nvSpPr>
        <p:spPr>
          <a:xfrm>
            <a:off x="534784" y="6001403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On State, Native,</a:t>
            </a:r>
          </a:p>
          <a:p>
            <a:r>
              <a:rPr lang="en-US" sz="1100" i="1" dirty="0"/>
              <a:t>or Private Lands: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739A30-0BE8-4886-A893-DA914CB34C0D}"/>
              </a:ext>
            </a:extLst>
          </p:cNvPr>
          <p:cNvSpPr txBox="1"/>
          <p:nvPr/>
        </p:nvSpPr>
        <p:spPr>
          <a:xfrm>
            <a:off x="881940" y="5562312"/>
            <a:ext cx="452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Key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AA3970-EB7E-4B95-98B9-219FE523CA1F}"/>
              </a:ext>
            </a:extLst>
          </p:cNvPr>
          <p:cNvSpPr txBox="1"/>
          <p:nvPr/>
        </p:nvSpPr>
        <p:spPr>
          <a:xfrm>
            <a:off x="3089004" y="44389"/>
            <a:ext cx="4058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ALASKA’S ORPHAN WELLS</a:t>
            </a:r>
          </a:p>
        </p:txBody>
      </p:sp>
    </p:spTree>
    <p:extLst>
      <p:ext uri="{BB962C8B-B14F-4D97-AF65-F5344CB8AC3E}">
        <p14:creationId xmlns:p14="http://schemas.microsoft.com/office/powerpoint/2010/main" val="188222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431CC-6F36-4986-9030-28041265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969"/>
            <a:ext cx="9144000" cy="67779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123F38F0-5983-4EAC-945D-DCCD89342F83}"/>
              </a:ext>
            </a:extLst>
          </p:cNvPr>
          <p:cNvGrpSpPr/>
          <p:nvPr/>
        </p:nvGrpSpPr>
        <p:grpSpPr>
          <a:xfrm>
            <a:off x="3745223" y="1460474"/>
            <a:ext cx="4682411" cy="5478296"/>
            <a:chOff x="3745223" y="1344724"/>
            <a:chExt cx="4682411" cy="547829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FB1652D-9D37-4D08-A1ED-711CC0B38F55}"/>
                </a:ext>
              </a:extLst>
            </p:cNvPr>
            <p:cNvGrpSpPr/>
            <p:nvPr/>
          </p:nvGrpSpPr>
          <p:grpSpPr>
            <a:xfrm>
              <a:off x="3745223" y="4757995"/>
              <a:ext cx="4682411" cy="2065025"/>
              <a:chOff x="3745223" y="4757995"/>
              <a:chExt cx="4682411" cy="2065025"/>
            </a:xfrm>
          </p:grpSpPr>
          <p:sp>
            <p:nvSpPr>
              <p:cNvPr id="8" name="Star: 5 Points 7">
                <a:extLst>
                  <a:ext uri="{FF2B5EF4-FFF2-40B4-BE49-F238E27FC236}">
                    <a16:creationId xmlns:a16="http://schemas.microsoft.com/office/drawing/2014/main" id="{3B082AF7-D28F-4964-A936-454797154C3F}"/>
                  </a:ext>
                </a:extLst>
              </p:cNvPr>
              <p:cNvSpPr/>
              <p:nvPr/>
            </p:nvSpPr>
            <p:spPr>
              <a:xfrm>
                <a:off x="5657849" y="5100431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tar: 5 Points 8">
                <a:extLst>
                  <a:ext uri="{FF2B5EF4-FFF2-40B4-BE49-F238E27FC236}">
                    <a16:creationId xmlns:a16="http://schemas.microsoft.com/office/drawing/2014/main" id="{99AAF06E-303C-4B15-91C3-507BFCE84DD9}"/>
                  </a:ext>
                </a:extLst>
              </p:cNvPr>
              <p:cNvSpPr/>
              <p:nvPr/>
            </p:nvSpPr>
            <p:spPr>
              <a:xfrm>
                <a:off x="5714998" y="5007977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tar: 5 Points 9">
                <a:extLst>
                  <a:ext uri="{FF2B5EF4-FFF2-40B4-BE49-F238E27FC236}">
                    <a16:creationId xmlns:a16="http://schemas.microsoft.com/office/drawing/2014/main" id="{FB1359A7-F5FA-4F87-8A21-F87B3B13615C}"/>
                  </a:ext>
                </a:extLst>
              </p:cNvPr>
              <p:cNvSpPr/>
              <p:nvPr/>
            </p:nvSpPr>
            <p:spPr>
              <a:xfrm>
                <a:off x="5724524" y="5088661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9936DAFF-E3F0-4E93-86AD-77C90D3C798B}"/>
                  </a:ext>
                </a:extLst>
              </p:cNvPr>
              <p:cNvSpPr/>
              <p:nvPr/>
            </p:nvSpPr>
            <p:spPr>
              <a:xfrm>
                <a:off x="5945981" y="4952930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BAD84093-15B7-4DBB-86E9-7D5BB316410E}"/>
                  </a:ext>
                </a:extLst>
              </p:cNvPr>
              <p:cNvSpPr/>
              <p:nvPr/>
            </p:nvSpPr>
            <p:spPr>
              <a:xfrm>
                <a:off x="6143626" y="4900543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5296C3DB-82AA-4185-8FEF-BFAC08153204}"/>
                  </a:ext>
                </a:extLst>
              </p:cNvPr>
              <p:cNvSpPr/>
              <p:nvPr/>
            </p:nvSpPr>
            <p:spPr>
              <a:xfrm>
                <a:off x="6672263" y="5526285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DD09E91C-F8A5-4EA8-9B8C-B58AF8989F4F}"/>
                  </a:ext>
                </a:extLst>
              </p:cNvPr>
              <p:cNvSpPr/>
              <p:nvPr/>
            </p:nvSpPr>
            <p:spPr>
              <a:xfrm>
                <a:off x="7146133" y="5571529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5 Points 24">
                <a:extLst>
                  <a:ext uri="{FF2B5EF4-FFF2-40B4-BE49-F238E27FC236}">
                    <a16:creationId xmlns:a16="http://schemas.microsoft.com/office/drawing/2014/main" id="{3AA168B2-4FE0-4655-B6F2-8EB7C171D7A5}"/>
                  </a:ext>
                </a:extLst>
              </p:cNvPr>
              <p:cNvSpPr/>
              <p:nvPr/>
            </p:nvSpPr>
            <p:spPr>
              <a:xfrm>
                <a:off x="4545806" y="6429305"/>
                <a:ext cx="133350" cy="13335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tar: 5 Points 25">
                <a:extLst>
                  <a:ext uri="{FF2B5EF4-FFF2-40B4-BE49-F238E27FC236}">
                    <a16:creationId xmlns:a16="http://schemas.microsoft.com/office/drawing/2014/main" id="{2DA1E0BE-C75A-47CD-AB29-B02238747D36}"/>
                  </a:ext>
                </a:extLst>
              </p:cNvPr>
              <p:cNvSpPr/>
              <p:nvPr/>
            </p:nvSpPr>
            <p:spPr>
              <a:xfrm>
                <a:off x="4550568" y="6414810"/>
                <a:ext cx="133350" cy="13335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660C13-CC55-436A-917A-E76F4A282584}"/>
                  </a:ext>
                </a:extLst>
              </p:cNvPr>
              <p:cNvSpPr txBox="1"/>
              <p:nvPr/>
            </p:nvSpPr>
            <p:spPr>
              <a:xfrm>
                <a:off x="4502621" y="5062702"/>
                <a:ext cx="12314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Middle Lk Unit 1A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139372-2576-4D86-88FF-C9E3062E6E81}"/>
                  </a:ext>
                </a:extLst>
              </p:cNvPr>
              <p:cNvSpPr txBox="1"/>
              <p:nvPr/>
            </p:nvSpPr>
            <p:spPr>
              <a:xfrm>
                <a:off x="5147665" y="4774599"/>
                <a:ext cx="93166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b="1" dirty="0"/>
                  <a:t>Chickaloon 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55E8EC-9572-4CAD-AAF2-6765832835FB}"/>
                  </a:ext>
                </a:extLst>
              </p:cNvPr>
              <p:cNvSpPr txBox="1"/>
              <p:nvPr/>
            </p:nvSpPr>
            <p:spPr>
              <a:xfrm>
                <a:off x="5766399" y="5085760"/>
                <a:ext cx="9476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Alaska Gulf 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0563B3-5BAB-44D0-969D-8B5626ADFBD8}"/>
                  </a:ext>
                </a:extLst>
              </p:cNvPr>
              <p:cNvSpPr txBox="1"/>
              <p:nvPr/>
            </p:nvSpPr>
            <p:spPr>
              <a:xfrm>
                <a:off x="6194578" y="4757995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Eureka 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ADF052-CBFF-4B42-B113-E347EF111688}"/>
                  </a:ext>
                </a:extLst>
              </p:cNvPr>
              <p:cNvSpPr txBox="1"/>
              <p:nvPr/>
            </p:nvSpPr>
            <p:spPr>
              <a:xfrm>
                <a:off x="4602547" y="4916130"/>
                <a:ext cx="11624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b="1" dirty="0"/>
                  <a:t>Rosetta 1, 2, 3, 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79EDB7-A577-4EC2-8950-5DBB54C88906}"/>
                  </a:ext>
                </a:extLst>
              </p:cNvPr>
              <p:cNvSpPr txBox="1"/>
              <p:nvPr/>
            </p:nvSpPr>
            <p:spPr>
              <a:xfrm>
                <a:off x="7223458" y="5461527"/>
                <a:ext cx="120417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Sullivan Phillips 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6F8F90-266F-4434-B611-475B9CA08DD8}"/>
                  </a:ext>
                </a:extLst>
              </p:cNvPr>
              <p:cNvSpPr txBox="1"/>
              <p:nvPr/>
            </p:nvSpPr>
            <p:spPr>
              <a:xfrm>
                <a:off x="6624854" y="5330722"/>
                <a:ext cx="10070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Chilkat No. 25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278FA0-44E9-40FF-A30C-7757B2A9ECA3}"/>
                  </a:ext>
                </a:extLst>
              </p:cNvPr>
              <p:cNvSpPr txBox="1"/>
              <p:nvPr/>
            </p:nvSpPr>
            <p:spPr>
              <a:xfrm>
                <a:off x="3745223" y="6417725"/>
                <a:ext cx="8210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</a:rPr>
                  <a:t>Finnegan 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00B52F-8BD5-40B7-A299-4801620FE624}"/>
                  </a:ext>
                </a:extLst>
              </p:cNvPr>
              <p:cNvSpPr txBox="1"/>
              <p:nvPr/>
            </p:nvSpPr>
            <p:spPr>
              <a:xfrm>
                <a:off x="3898287" y="6274040"/>
                <a:ext cx="67037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</a:rPr>
                  <a:t>Alaska 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93CE4F-AAC8-4E97-9D63-AFBC109F768C}"/>
                  </a:ext>
                </a:extLst>
              </p:cNvPr>
              <p:cNvSpPr txBox="1"/>
              <p:nvPr/>
            </p:nvSpPr>
            <p:spPr>
              <a:xfrm>
                <a:off x="3876986" y="6561410"/>
                <a:ext cx="6735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1"/>
                    </a:solidFill>
                  </a:rPr>
                  <a:t>Lee 1 (?)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7717D37-03DF-4AF3-962B-E55912A927E8}"/>
                </a:ext>
              </a:extLst>
            </p:cNvPr>
            <p:cNvGrpSpPr/>
            <p:nvPr/>
          </p:nvGrpSpPr>
          <p:grpSpPr>
            <a:xfrm>
              <a:off x="5433192" y="1344724"/>
              <a:ext cx="1598796" cy="394960"/>
              <a:chOff x="5433192" y="1344724"/>
              <a:chExt cx="1598796" cy="394960"/>
            </a:xfrm>
          </p:grpSpPr>
          <p:sp>
            <p:nvSpPr>
              <p:cNvPr id="40" name="Star: 5 Points 39">
                <a:extLst>
                  <a:ext uri="{FF2B5EF4-FFF2-40B4-BE49-F238E27FC236}">
                    <a16:creationId xmlns:a16="http://schemas.microsoft.com/office/drawing/2014/main" id="{10DE0D82-1745-4E2B-82ED-2296BD1F1D8F}"/>
                  </a:ext>
                </a:extLst>
              </p:cNvPr>
              <p:cNvSpPr/>
              <p:nvPr/>
            </p:nvSpPr>
            <p:spPr>
              <a:xfrm>
                <a:off x="5433192" y="1606334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Star: 5 Points 42">
                <a:extLst>
                  <a:ext uri="{FF2B5EF4-FFF2-40B4-BE49-F238E27FC236}">
                    <a16:creationId xmlns:a16="http://schemas.microsoft.com/office/drawing/2014/main" id="{6EAF1F9E-0D82-427B-B7EB-50FE0ACE2EFC}"/>
                  </a:ext>
                </a:extLst>
              </p:cNvPr>
              <p:cNvSpPr/>
              <p:nvPr/>
            </p:nvSpPr>
            <p:spPr>
              <a:xfrm>
                <a:off x="6139814" y="1556871"/>
                <a:ext cx="133350" cy="13335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64A2A9-0819-4468-9777-C3625E1FAD40}"/>
                  </a:ext>
                </a:extLst>
              </p:cNvPr>
              <p:cNvSpPr txBox="1"/>
              <p:nvPr/>
            </p:nvSpPr>
            <p:spPr>
              <a:xfrm>
                <a:off x="5899947" y="1344724"/>
                <a:ext cx="113204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/>
                  <a:t>Shaviovik</a:t>
                </a:r>
                <a:r>
                  <a:rPr lang="en-US" sz="1100" b="1" dirty="0"/>
                  <a:t> Unit 1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5915F96-8D38-47F7-A55B-F62C92666934}"/>
              </a:ext>
            </a:extLst>
          </p:cNvPr>
          <p:cNvSpPr txBox="1"/>
          <p:nvPr/>
        </p:nvSpPr>
        <p:spPr>
          <a:xfrm>
            <a:off x="6442927" y="7394928"/>
            <a:ext cx="3296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Illustration Source: AK DNR, Alaska Mapper, Bing Hybrid Base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F4007-6046-45BD-BB85-3C08A19F0319}"/>
              </a:ext>
            </a:extLst>
          </p:cNvPr>
          <p:cNvSpPr txBox="1"/>
          <p:nvPr/>
        </p:nvSpPr>
        <p:spPr>
          <a:xfrm>
            <a:off x="457200" y="7379539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AOGCC     January 18, 2022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2C87C1-74CE-42A9-8205-B3F6DDB845B3}"/>
              </a:ext>
            </a:extLst>
          </p:cNvPr>
          <p:cNvSpPr/>
          <p:nvPr/>
        </p:nvSpPr>
        <p:spPr>
          <a:xfrm>
            <a:off x="513186" y="5544167"/>
            <a:ext cx="1189748" cy="1776247"/>
          </a:xfrm>
          <a:prstGeom prst="rect">
            <a:avLst/>
          </a:prstGeom>
          <a:solidFill>
            <a:srgbClr val="5E63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7E20BEC-041B-4432-8ACD-F1F17B6DFE98}"/>
              </a:ext>
            </a:extLst>
          </p:cNvPr>
          <p:cNvSpPr/>
          <p:nvPr/>
        </p:nvSpPr>
        <p:spPr>
          <a:xfrm>
            <a:off x="684962" y="6474580"/>
            <a:ext cx="133350" cy="13335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C751ED55-0887-470F-B0A8-5C6FC41D453C}"/>
              </a:ext>
            </a:extLst>
          </p:cNvPr>
          <p:cNvSpPr/>
          <p:nvPr/>
        </p:nvSpPr>
        <p:spPr>
          <a:xfrm>
            <a:off x="684962" y="7068894"/>
            <a:ext cx="13335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CA2CC0-FBE1-48EA-B677-0C66C083D935}"/>
              </a:ext>
            </a:extLst>
          </p:cNvPr>
          <p:cNvSpPr txBox="1"/>
          <p:nvPr/>
        </p:nvSpPr>
        <p:spPr>
          <a:xfrm>
            <a:off x="874298" y="6410450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Eureka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5C941E-15E2-4E26-905C-0974CBA2C4BF}"/>
              </a:ext>
            </a:extLst>
          </p:cNvPr>
          <p:cNvSpPr txBox="1"/>
          <p:nvPr/>
        </p:nvSpPr>
        <p:spPr>
          <a:xfrm>
            <a:off x="874298" y="7004764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Alaska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6EACE4-550D-4413-B225-B7D49B885F1A}"/>
              </a:ext>
            </a:extLst>
          </p:cNvPr>
          <p:cNvSpPr txBox="1"/>
          <p:nvPr/>
        </p:nvSpPr>
        <p:spPr>
          <a:xfrm>
            <a:off x="534784" y="6794404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On Federal Lands: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52ED4E-69B1-496E-B9AD-B9E6FFA2A5A1}"/>
              </a:ext>
            </a:extLst>
          </p:cNvPr>
          <p:cNvSpPr txBox="1"/>
          <p:nvPr/>
        </p:nvSpPr>
        <p:spPr>
          <a:xfrm>
            <a:off x="534784" y="6001403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On State, Native,</a:t>
            </a:r>
          </a:p>
          <a:p>
            <a:r>
              <a:rPr lang="en-US" sz="1100" i="1" dirty="0"/>
              <a:t>or Private Lands: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739A30-0BE8-4886-A893-DA914CB34C0D}"/>
              </a:ext>
            </a:extLst>
          </p:cNvPr>
          <p:cNvSpPr txBox="1"/>
          <p:nvPr/>
        </p:nvSpPr>
        <p:spPr>
          <a:xfrm>
            <a:off x="881940" y="5562312"/>
            <a:ext cx="452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Key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E45C53-996B-4F06-BA5E-462FA597CF0C}"/>
              </a:ext>
            </a:extLst>
          </p:cNvPr>
          <p:cNvSpPr txBox="1"/>
          <p:nvPr/>
        </p:nvSpPr>
        <p:spPr>
          <a:xfrm>
            <a:off x="4571382" y="1657954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Gubik Unit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AA3970-EB7E-4B95-98B9-219FE523CA1F}"/>
              </a:ext>
            </a:extLst>
          </p:cNvPr>
          <p:cNvSpPr txBox="1"/>
          <p:nvPr/>
        </p:nvSpPr>
        <p:spPr>
          <a:xfrm>
            <a:off x="3089004" y="44389"/>
            <a:ext cx="4058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ALASKA’S ORPHAN WELLS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FE734C-C1FC-4B4F-B029-1BFBF0C61BCA}"/>
              </a:ext>
            </a:extLst>
          </p:cNvPr>
          <p:cNvSpPr txBox="1"/>
          <p:nvPr/>
        </p:nvSpPr>
        <p:spPr>
          <a:xfrm>
            <a:off x="6632474" y="544041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Chilkat No. 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30D280-8278-41F0-BE53-7C39B1B205D4}"/>
              </a:ext>
            </a:extLst>
          </p:cNvPr>
          <p:cNvSpPr txBox="1"/>
          <p:nvPr/>
        </p:nvSpPr>
        <p:spPr>
          <a:xfrm>
            <a:off x="7231078" y="5572190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Sullivan Phillips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B8FA3D-D362-4E61-9898-9D1D75A5F7A6}"/>
              </a:ext>
            </a:extLst>
          </p:cNvPr>
          <p:cNvSpPr txBox="1"/>
          <p:nvPr/>
        </p:nvSpPr>
        <p:spPr>
          <a:xfrm>
            <a:off x="5774019" y="5193076"/>
            <a:ext cx="947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Alaska Gulf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6379F9-3C4C-4A26-9386-C159D296A0C3}"/>
              </a:ext>
            </a:extLst>
          </p:cNvPr>
          <p:cNvSpPr txBox="1"/>
          <p:nvPr/>
        </p:nvSpPr>
        <p:spPr>
          <a:xfrm>
            <a:off x="4510793" y="5171607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Middle Lk Unit 1A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C0CDBE-F958-4D00-9982-1BE4295BC3FC}"/>
              </a:ext>
            </a:extLst>
          </p:cNvPr>
          <p:cNvSpPr txBox="1"/>
          <p:nvPr/>
        </p:nvSpPr>
        <p:spPr>
          <a:xfrm>
            <a:off x="4611120" y="5021671"/>
            <a:ext cx="1162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00"/>
                </a:solidFill>
              </a:rPr>
              <a:t>Rosetta 1, 2, 3,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CCD28A-C838-4E85-9F55-9D2A7C72B010}"/>
              </a:ext>
            </a:extLst>
          </p:cNvPr>
          <p:cNvSpPr txBox="1"/>
          <p:nvPr/>
        </p:nvSpPr>
        <p:spPr>
          <a:xfrm>
            <a:off x="5155285" y="4881877"/>
            <a:ext cx="9316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00"/>
                </a:solidFill>
              </a:rPr>
              <a:t>Chickaloon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B44A69-56D3-4C0D-9074-4561E78EC07C}"/>
              </a:ext>
            </a:extLst>
          </p:cNvPr>
          <p:cNvSpPr txBox="1"/>
          <p:nvPr/>
        </p:nvSpPr>
        <p:spPr>
          <a:xfrm>
            <a:off x="6203191" y="4866456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Eureka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DC5844-F17F-42BA-9A2E-8E5DC6C29B3D}"/>
              </a:ext>
            </a:extLst>
          </p:cNvPr>
          <p:cNvSpPr txBox="1"/>
          <p:nvPr/>
        </p:nvSpPr>
        <p:spPr>
          <a:xfrm>
            <a:off x="4580021" y="1650310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Gubik Unit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B8E508-E3E9-4197-BF0B-FA2BE797E0B9}"/>
              </a:ext>
            </a:extLst>
          </p:cNvPr>
          <p:cNvSpPr txBox="1"/>
          <p:nvPr/>
        </p:nvSpPr>
        <p:spPr>
          <a:xfrm>
            <a:off x="5905662" y="1454571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FFFF00"/>
                </a:solidFill>
              </a:rPr>
              <a:t>Shaviovik</a:t>
            </a:r>
            <a:r>
              <a:rPr lang="en-US" sz="1100" b="1" dirty="0">
                <a:solidFill>
                  <a:srgbClr val="FFFF00"/>
                </a:solidFill>
              </a:rPr>
              <a:t> Unit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C935B3-DBDF-4683-B301-94249B91A9AA}"/>
              </a:ext>
            </a:extLst>
          </p:cNvPr>
          <p:cNvSpPr txBox="1"/>
          <p:nvPr/>
        </p:nvSpPr>
        <p:spPr>
          <a:xfrm>
            <a:off x="883838" y="6402642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Eureka 1</a:t>
            </a:r>
          </a:p>
        </p:txBody>
      </p:sp>
    </p:spTree>
    <p:extLst>
      <p:ext uri="{BB962C8B-B14F-4D97-AF65-F5344CB8AC3E}">
        <p14:creationId xmlns:p14="http://schemas.microsoft.com/office/powerpoint/2010/main" val="157906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277</Words>
  <Application>Microsoft Office PowerPoint</Application>
  <PresentationFormat>Custom</PresentationFormat>
  <Paragraphs>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Stephen F (OGC)</dc:creator>
  <cp:lastModifiedBy>Davies, Stephen F (OGC)</cp:lastModifiedBy>
  <cp:revision>19</cp:revision>
  <dcterms:created xsi:type="dcterms:W3CDTF">2022-01-19T00:09:17Z</dcterms:created>
  <dcterms:modified xsi:type="dcterms:W3CDTF">2022-09-14T21:14:37Z</dcterms:modified>
</cp:coreProperties>
</file>