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70" r:id="rId2"/>
    <p:sldId id="319" r:id="rId3"/>
    <p:sldId id="298" r:id="rId4"/>
    <p:sldId id="299" r:id="rId5"/>
    <p:sldId id="333" r:id="rId6"/>
    <p:sldId id="332" r:id="rId7"/>
    <p:sldId id="334" r:id="rId8"/>
    <p:sldId id="335" r:id="rId9"/>
    <p:sldId id="318" r:id="rId10"/>
  </p:sldIdLst>
  <p:sldSz cx="10058400" cy="7772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6344"/>
    <a:srgbClr val="244A47"/>
    <a:srgbClr val="052532"/>
    <a:srgbClr val="6E7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7" d="100"/>
          <a:sy n="87" d="100"/>
        </p:scale>
        <p:origin x="208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1245" y="675488"/>
            <a:ext cx="8261557" cy="3642513"/>
          </a:xfrm>
        </p:spPr>
        <p:txBody>
          <a:bodyPr anchor="b">
            <a:normAutofit/>
          </a:bodyPr>
          <a:lstStyle>
            <a:lvl1pPr algn="ctr">
              <a:defRPr sz="44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1245" y="4404360"/>
            <a:ext cx="8261557" cy="2514989"/>
          </a:xfrm>
        </p:spPr>
        <p:txBody>
          <a:bodyPr anchor="t">
            <a:normAutofit/>
          </a:bodyPr>
          <a:lstStyle>
            <a:lvl1pPr marL="0" indent="0" algn="ctr">
              <a:buNone/>
              <a:defRPr sz="198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50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5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1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4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3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0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5" y="4961150"/>
            <a:ext cx="8154308" cy="1028506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09446" y="1129013"/>
            <a:ext cx="8031570" cy="337860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0"/>
            </a:lvl1pPr>
            <a:lvl2pPr marL="502920" indent="0">
              <a:buNone/>
              <a:defRPr sz="1760"/>
            </a:lvl2pPr>
            <a:lvl3pPr marL="1005840" indent="0">
              <a:buNone/>
              <a:defRPr sz="1760"/>
            </a:lvl3pPr>
            <a:lvl4pPr marL="1508760" indent="0">
              <a:buNone/>
              <a:defRPr sz="1760"/>
            </a:lvl4pPr>
            <a:lvl5pPr marL="2011680" indent="0">
              <a:buNone/>
              <a:defRPr sz="1760"/>
            </a:lvl5pPr>
            <a:lvl6pPr marL="2514600" indent="0">
              <a:buNone/>
              <a:defRPr sz="1760"/>
            </a:lvl6pPr>
            <a:lvl7pPr marL="3017520" indent="0">
              <a:buNone/>
              <a:defRPr sz="1760"/>
            </a:lvl7pPr>
            <a:lvl8pPr marL="3520440" indent="0">
              <a:buNone/>
              <a:defRPr sz="1760"/>
            </a:lvl8pPr>
            <a:lvl9pPr marL="4023360" indent="0">
              <a:buNone/>
              <a:defRPr sz="176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5" y="5989655"/>
            <a:ext cx="8154308" cy="926013"/>
          </a:xfrm>
        </p:spPr>
        <p:txBody>
          <a:bodyPr>
            <a:normAutofit/>
          </a:bodyPr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09446" y="7005524"/>
            <a:ext cx="5871006" cy="4138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128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82" y="675487"/>
            <a:ext cx="8262621" cy="3556153"/>
          </a:xfrm>
        </p:spPr>
        <p:txBody>
          <a:bodyPr anchor="ctr">
            <a:normAutofit/>
          </a:bodyPr>
          <a:lstStyle>
            <a:lvl1pPr algn="l">
              <a:defRPr sz="308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82" y="4922520"/>
            <a:ext cx="8262621" cy="1993148"/>
          </a:xfrm>
        </p:spPr>
        <p:txBody>
          <a:bodyPr anchor="ctr">
            <a:normAutofit/>
          </a:bodyPr>
          <a:lstStyle>
            <a:lvl1pPr marL="0" indent="0" algn="l">
              <a:buNone/>
              <a:defRPr sz="198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50292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15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42200" y="974980"/>
            <a:ext cx="503051" cy="662746"/>
          </a:xfrm>
          <a:prstGeom prst="rect">
            <a:avLst/>
          </a:prstGeom>
        </p:spPr>
        <p:txBody>
          <a:bodyPr vert="horz" lIns="100584" tIns="50292" rIns="100584" bIns="5029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77705" y="3384046"/>
            <a:ext cx="503051" cy="662746"/>
          </a:xfrm>
          <a:prstGeom prst="rect">
            <a:avLst/>
          </a:prstGeom>
        </p:spPr>
        <p:txBody>
          <a:bodyPr vert="horz" lIns="100584" tIns="50292" rIns="100584" bIns="5029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8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437" y="675488"/>
            <a:ext cx="7671527" cy="3449956"/>
          </a:xfrm>
        </p:spPr>
        <p:txBody>
          <a:bodyPr anchor="ctr">
            <a:normAutofit/>
          </a:bodyPr>
          <a:lstStyle>
            <a:lvl1pPr algn="l">
              <a:defRPr sz="308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82080" y="4137353"/>
            <a:ext cx="7294241" cy="4318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540"/>
            </a:lvl1pPr>
            <a:lvl2pPr marL="502920" indent="0">
              <a:buFontTx/>
              <a:buNone/>
              <a:defRPr/>
            </a:lvl2pPr>
            <a:lvl3pPr marL="1005840" indent="0">
              <a:buFontTx/>
              <a:buNone/>
              <a:defRPr/>
            </a:lvl3pPr>
            <a:lvl4pPr marL="1508760" indent="0">
              <a:buFontTx/>
              <a:buNone/>
              <a:defRPr/>
            </a:lvl4pPr>
            <a:lvl5pPr marL="201168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82" y="5260033"/>
            <a:ext cx="8262620" cy="1640840"/>
          </a:xfrm>
        </p:spPr>
        <p:txBody>
          <a:bodyPr anchor="ctr">
            <a:normAutofit/>
          </a:bodyPr>
          <a:lstStyle>
            <a:lvl1pPr marL="0" indent="0" algn="l">
              <a:buNone/>
              <a:defRPr sz="198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50292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56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82" y="4084041"/>
            <a:ext cx="8263572" cy="1664640"/>
          </a:xfrm>
        </p:spPr>
        <p:txBody>
          <a:bodyPr anchor="b">
            <a:normAutofit/>
          </a:bodyPr>
          <a:lstStyle>
            <a:lvl1pPr algn="l">
              <a:defRPr sz="308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3117" y="5748681"/>
            <a:ext cx="8263573" cy="1166987"/>
          </a:xfrm>
        </p:spPr>
        <p:txBody>
          <a:bodyPr anchor="t">
            <a:normAutofit/>
          </a:bodyPr>
          <a:lstStyle>
            <a:lvl1pPr marL="0" indent="0" algn="l">
              <a:buNone/>
              <a:defRPr sz="198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50292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292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42200" y="854365"/>
            <a:ext cx="503051" cy="662746"/>
          </a:xfrm>
          <a:prstGeom prst="rect">
            <a:avLst/>
          </a:prstGeom>
        </p:spPr>
        <p:txBody>
          <a:bodyPr vert="horz" lIns="100584" tIns="50292" rIns="100584" bIns="5029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76312" y="3263431"/>
            <a:ext cx="503051" cy="662746"/>
          </a:xfrm>
          <a:prstGeom prst="rect">
            <a:avLst/>
          </a:prstGeom>
        </p:spPr>
        <p:txBody>
          <a:bodyPr vert="horz" lIns="100584" tIns="50292" rIns="100584" bIns="50292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8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437" y="675488"/>
            <a:ext cx="7671527" cy="3223618"/>
          </a:xfrm>
        </p:spPr>
        <p:txBody>
          <a:bodyPr anchor="ctr">
            <a:normAutofit/>
          </a:bodyPr>
          <a:lstStyle>
            <a:lvl1pPr algn="l">
              <a:defRPr sz="308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00182" y="4404360"/>
            <a:ext cx="8263572" cy="11941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82" y="5598510"/>
            <a:ext cx="8263572" cy="1317158"/>
          </a:xfrm>
        </p:spPr>
        <p:txBody>
          <a:bodyPr anchor="t">
            <a:normAutofit/>
          </a:bodyPr>
          <a:lstStyle>
            <a:lvl1pPr marL="0" indent="0" algn="l">
              <a:buNone/>
              <a:defRPr sz="176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5029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50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81" y="675488"/>
            <a:ext cx="8262620" cy="312435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08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00181" y="4174001"/>
            <a:ext cx="8262620" cy="118918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64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82" y="5363187"/>
            <a:ext cx="8262619" cy="1552481"/>
          </a:xfrm>
        </p:spPr>
        <p:txBody>
          <a:bodyPr anchor="t">
            <a:normAutofit/>
          </a:bodyPr>
          <a:lstStyle>
            <a:lvl1pPr marL="0" indent="0" algn="l">
              <a:buNone/>
              <a:defRPr sz="176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5029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887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00182" y="675487"/>
            <a:ext cx="8262620" cy="14874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486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6879" y="675487"/>
            <a:ext cx="1955923" cy="62401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0182" y="675487"/>
            <a:ext cx="6186551" cy="624018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57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20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245" y="3706792"/>
            <a:ext cx="8261557" cy="2066412"/>
          </a:xfrm>
        </p:spPr>
        <p:txBody>
          <a:bodyPr anchor="b">
            <a:normAutofit/>
          </a:bodyPr>
          <a:lstStyle>
            <a:lvl1pPr algn="r">
              <a:defRPr sz="308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1245" y="5784318"/>
            <a:ext cx="8261557" cy="1131350"/>
          </a:xfrm>
        </p:spPr>
        <p:txBody>
          <a:bodyPr anchor="t">
            <a:normAutofit/>
          </a:bodyPr>
          <a:lstStyle>
            <a:lvl1pPr marL="0" indent="0" algn="r">
              <a:buNone/>
              <a:defRPr sz="198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50292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38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82" y="2335685"/>
            <a:ext cx="4053580" cy="4568842"/>
          </a:xfrm>
        </p:spPr>
        <p:txBody>
          <a:bodyPr>
            <a:normAutofit/>
          </a:bodyPr>
          <a:lstStyle>
            <a:lvl1pPr>
              <a:defRPr sz="1760"/>
            </a:lvl1pPr>
            <a:lvl2pPr>
              <a:defRPr sz="1540"/>
            </a:lvl2pPr>
            <a:lvl3pPr>
              <a:defRPr sz="1320"/>
            </a:lvl3pPr>
            <a:lvl4pPr>
              <a:defRPr sz="1210"/>
            </a:lvl4pPr>
            <a:lvl5pPr>
              <a:defRPr sz="1210"/>
            </a:lvl5pPr>
            <a:lvl6pPr>
              <a:defRPr sz="1210"/>
            </a:lvl6pPr>
            <a:lvl7pPr>
              <a:defRPr sz="1210"/>
            </a:lvl7pPr>
            <a:lvl8pPr>
              <a:defRPr sz="1210"/>
            </a:lvl8pPr>
            <a:lvl9pPr>
              <a:defRPr sz="12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4639" y="2335684"/>
            <a:ext cx="4058163" cy="4568841"/>
          </a:xfrm>
        </p:spPr>
        <p:txBody>
          <a:bodyPr>
            <a:normAutofit/>
          </a:bodyPr>
          <a:lstStyle>
            <a:lvl1pPr>
              <a:defRPr sz="1760"/>
            </a:lvl1pPr>
            <a:lvl2pPr>
              <a:defRPr sz="1540"/>
            </a:lvl2pPr>
            <a:lvl3pPr>
              <a:defRPr sz="1320"/>
            </a:lvl3pPr>
            <a:lvl4pPr>
              <a:defRPr sz="1210"/>
            </a:lvl4pPr>
            <a:lvl5pPr>
              <a:defRPr sz="1210"/>
            </a:lvl5pPr>
            <a:lvl6pPr>
              <a:defRPr sz="1210"/>
            </a:lvl6pPr>
            <a:lvl7pPr>
              <a:defRPr sz="1210"/>
            </a:lvl7pPr>
            <a:lvl8pPr>
              <a:defRPr sz="1210"/>
            </a:lvl8pPr>
            <a:lvl9pPr>
              <a:defRPr sz="12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39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6937" y="2335684"/>
            <a:ext cx="3736824" cy="831409"/>
          </a:xfrm>
        </p:spPr>
        <p:txBody>
          <a:bodyPr anchor="b">
            <a:noAutofit/>
          </a:bodyPr>
          <a:lstStyle>
            <a:lvl1pPr marL="0" indent="0">
              <a:buNone/>
              <a:defRPr sz="2420" b="0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0182" y="3157498"/>
            <a:ext cx="4053580" cy="3758171"/>
          </a:xfrm>
        </p:spPr>
        <p:txBody>
          <a:bodyPr anchor="t">
            <a:normAutofit/>
          </a:bodyPr>
          <a:lstStyle>
            <a:lvl1pPr>
              <a:defRPr sz="1760"/>
            </a:lvl1pPr>
            <a:lvl2pPr>
              <a:defRPr sz="1540"/>
            </a:lvl2pPr>
            <a:lvl3pPr>
              <a:defRPr sz="1320"/>
            </a:lvl3pPr>
            <a:lvl4pPr>
              <a:defRPr sz="1210"/>
            </a:lvl4pPr>
            <a:lvl5pPr>
              <a:defRPr sz="1210"/>
            </a:lvl5pPr>
            <a:lvl6pPr>
              <a:defRPr sz="1210"/>
            </a:lvl6pPr>
            <a:lvl7pPr>
              <a:defRPr sz="1210"/>
            </a:lvl7pPr>
            <a:lvl8pPr>
              <a:defRPr sz="1210"/>
            </a:lvl8pPr>
            <a:lvl9pPr>
              <a:defRPr sz="12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01165" y="2335685"/>
            <a:ext cx="3761637" cy="821813"/>
          </a:xfrm>
        </p:spPr>
        <p:txBody>
          <a:bodyPr anchor="b">
            <a:noAutofit/>
          </a:bodyPr>
          <a:lstStyle>
            <a:lvl1pPr marL="0" indent="0">
              <a:buNone/>
              <a:defRPr sz="2420" b="0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82" y="3157498"/>
            <a:ext cx="4071672" cy="3758171"/>
          </a:xfrm>
        </p:spPr>
        <p:txBody>
          <a:bodyPr anchor="t">
            <a:normAutofit/>
          </a:bodyPr>
          <a:lstStyle>
            <a:lvl1pPr>
              <a:defRPr sz="1760"/>
            </a:lvl1pPr>
            <a:lvl2pPr>
              <a:defRPr sz="1540"/>
            </a:lvl2pPr>
            <a:lvl3pPr>
              <a:defRPr sz="1320"/>
            </a:lvl3pPr>
            <a:lvl4pPr>
              <a:defRPr sz="1210"/>
            </a:lvl4pPr>
            <a:lvl5pPr>
              <a:defRPr sz="1210"/>
            </a:lvl5pPr>
            <a:lvl6pPr>
              <a:defRPr sz="1210"/>
            </a:lvl6pPr>
            <a:lvl7pPr>
              <a:defRPr sz="1210"/>
            </a:lvl7pPr>
            <a:lvl8pPr>
              <a:defRPr sz="1210"/>
            </a:lvl8pPr>
            <a:lvl9pPr>
              <a:defRPr sz="12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346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3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5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82" y="1988918"/>
            <a:ext cx="3002475" cy="1554480"/>
          </a:xfrm>
        </p:spPr>
        <p:txBody>
          <a:bodyPr anchor="b">
            <a:normAutofit/>
          </a:bodyPr>
          <a:lstStyle>
            <a:lvl1pPr algn="l">
              <a:defRPr sz="242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742" y="675488"/>
            <a:ext cx="4951060" cy="6240180"/>
          </a:xfrm>
        </p:spPr>
        <p:txBody>
          <a:bodyPr anchor="ctr">
            <a:normAutofit/>
          </a:bodyPr>
          <a:lstStyle>
            <a:lvl1pPr>
              <a:defRPr sz="1980"/>
            </a:lvl1pPr>
            <a:lvl2pPr>
              <a:defRPr sz="1760"/>
            </a:lvl2pPr>
            <a:lvl3pPr>
              <a:defRPr sz="1540"/>
            </a:lvl3pPr>
            <a:lvl4pPr>
              <a:defRPr sz="1320"/>
            </a:lvl4pPr>
            <a:lvl5pPr>
              <a:defRPr sz="1210"/>
            </a:lvl5pPr>
            <a:lvl6pPr>
              <a:defRPr sz="1210"/>
            </a:lvl6pPr>
            <a:lvl7pPr>
              <a:defRPr sz="1210"/>
            </a:lvl7pPr>
            <a:lvl8pPr>
              <a:defRPr sz="1210"/>
            </a:lvl8pPr>
            <a:lvl9pPr>
              <a:defRPr sz="12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82" y="3543398"/>
            <a:ext cx="3002475" cy="2072640"/>
          </a:xfrm>
        </p:spPr>
        <p:txBody>
          <a:bodyPr>
            <a:normAutofit/>
          </a:bodyPr>
          <a:lstStyle>
            <a:lvl1pPr marL="0" indent="0">
              <a:buNone/>
              <a:defRPr sz="176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4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82" y="2151372"/>
            <a:ext cx="4866183" cy="1554480"/>
          </a:xfrm>
        </p:spPr>
        <p:txBody>
          <a:bodyPr anchor="b">
            <a:normAutofit/>
          </a:bodyPr>
          <a:lstStyle>
            <a:lvl1pPr algn="l">
              <a:defRPr sz="264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66986" y="-20726"/>
            <a:ext cx="2750068" cy="7824216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0"/>
            </a:lvl1pPr>
            <a:lvl2pPr marL="502920" indent="0">
              <a:buNone/>
              <a:defRPr sz="1760"/>
            </a:lvl2pPr>
            <a:lvl3pPr marL="1005840" indent="0">
              <a:buNone/>
              <a:defRPr sz="1760"/>
            </a:lvl3pPr>
            <a:lvl4pPr marL="1508760" indent="0">
              <a:buNone/>
              <a:defRPr sz="1760"/>
            </a:lvl4pPr>
            <a:lvl5pPr marL="2011680" indent="0">
              <a:buNone/>
              <a:defRPr sz="1760"/>
            </a:lvl5pPr>
            <a:lvl6pPr marL="2514600" indent="0">
              <a:buNone/>
              <a:defRPr sz="1760"/>
            </a:lvl6pPr>
            <a:lvl7pPr marL="3017520" indent="0">
              <a:buNone/>
              <a:defRPr sz="1760"/>
            </a:lvl7pPr>
            <a:lvl8pPr marL="3520440" indent="0">
              <a:buNone/>
              <a:defRPr sz="1760"/>
            </a:lvl8pPr>
            <a:lvl9pPr marL="4023360" indent="0">
              <a:buNone/>
              <a:defRPr sz="176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9051" y="3705852"/>
            <a:ext cx="4866183" cy="2072640"/>
          </a:xfrm>
        </p:spPr>
        <p:txBody>
          <a:bodyPr>
            <a:normAutofit/>
          </a:bodyPr>
          <a:lstStyle>
            <a:lvl1pPr marL="0" indent="0">
              <a:buNone/>
              <a:defRPr sz="176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76014" y="7005524"/>
            <a:ext cx="790352" cy="413808"/>
          </a:xfrm>
        </p:spPr>
        <p:txBody>
          <a:bodyPr/>
          <a:lstStyle/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00183" y="7005524"/>
            <a:ext cx="4075830" cy="4138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826688" y="7005523"/>
            <a:ext cx="335705" cy="373150"/>
          </a:xfrm>
        </p:spPr>
        <p:txBody>
          <a:bodyPr/>
          <a:lstStyle/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040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82" y="675487"/>
            <a:ext cx="8262620" cy="1487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83" y="2335684"/>
            <a:ext cx="8262619" cy="4579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6879" y="7002029"/>
            <a:ext cx="14162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5BC0BAD-9D40-48BB-B90A-7F717B7F1E61}" type="datetimeFigureOut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0182" y="7002029"/>
            <a:ext cx="6186551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08923" y="7002029"/>
            <a:ext cx="454831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8F4C8A3-E958-4674-81E6-9F20E25513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439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502920" rtl="0" eaLnBrk="1" latinLnBrk="0" hangingPunct="1">
        <a:spcBef>
          <a:spcPct val="0"/>
        </a:spcBef>
        <a:buNone/>
        <a:defRPr sz="308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4325" indent="-314325" algn="l" defTabSz="502920" rtl="0" eaLnBrk="1" latinLnBrk="0" hangingPunct="1">
        <a:spcBef>
          <a:spcPct val="20000"/>
        </a:spcBef>
        <a:spcAft>
          <a:spcPts val="660"/>
        </a:spcAft>
        <a:buClr>
          <a:schemeClr val="tx1"/>
        </a:buClr>
        <a:buSzPct val="130000"/>
        <a:buFont typeface="Arial"/>
        <a:buChar char="•"/>
        <a:defRPr sz="198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817245" indent="-314325" algn="l" defTabSz="502920" rtl="0" eaLnBrk="1" latinLnBrk="0" hangingPunct="1">
        <a:spcBef>
          <a:spcPct val="20000"/>
        </a:spcBef>
        <a:spcAft>
          <a:spcPts val="660"/>
        </a:spcAft>
        <a:buClr>
          <a:schemeClr val="tx1"/>
        </a:buClr>
        <a:buSzPct val="130000"/>
        <a:buFont typeface="Arial"/>
        <a:buChar char="•"/>
        <a:defRPr sz="176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320165" indent="-314325" algn="l" defTabSz="502920" rtl="0" eaLnBrk="1" latinLnBrk="0" hangingPunct="1">
        <a:spcBef>
          <a:spcPct val="20000"/>
        </a:spcBef>
        <a:spcAft>
          <a:spcPts val="660"/>
        </a:spcAft>
        <a:buClr>
          <a:schemeClr val="tx1"/>
        </a:buClr>
        <a:buSzPct val="130000"/>
        <a:buFont typeface="Arial"/>
        <a:buChar char="•"/>
        <a:defRPr sz="154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697355" indent="-188595" algn="l" defTabSz="502920" rtl="0" eaLnBrk="1" latinLnBrk="0" hangingPunct="1">
        <a:spcBef>
          <a:spcPct val="20000"/>
        </a:spcBef>
        <a:spcAft>
          <a:spcPts val="660"/>
        </a:spcAft>
        <a:buClr>
          <a:schemeClr val="tx1"/>
        </a:buClr>
        <a:buSzPct val="130000"/>
        <a:buFont typeface="Arial"/>
        <a:buChar char="•"/>
        <a:defRPr sz="154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200275" indent="-188595" algn="l" defTabSz="502920" rtl="0" eaLnBrk="1" latinLnBrk="0" hangingPunct="1">
        <a:spcBef>
          <a:spcPct val="20000"/>
        </a:spcBef>
        <a:spcAft>
          <a:spcPts val="660"/>
        </a:spcAft>
        <a:buClr>
          <a:schemeClr val="tx1"/>
        </a:buClr>
        <a:buSzPct val="130000"/>
        <a:buFont typeface="Arial"/>
        <a:buChar char="•"/>
        <a:defRPr sz="132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766060" indent="-251460" algn="l" defTabSz="502920" rtl="0" eaLnBrk="1" latinLnBrk="0" hangingPunct="1">
        <a:spcBef>
          <a:spcPct val="20000"/>
        </a:spcBef>
        <a:spcAft>
          <a:spcPts val="660"/>
        </a:spcAft>
        <a:buClr>
          <a:schemeClr val="tx1"/>
        </a:buClr>
        <a:buSzPct val="130000"/>
        <a:buFont typeface="Arial"/>
        <a:buChar char="•"/>
        <a:defRPr sz="121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3268980" indent="-251460" algn="l" defTabSz="502920" rtl="0" eaLnBrk="1" latinLnBrk="0" hangingPunct="1">
        <a:spcBef>
          <a:spcPct val="20000"/>
        </a:spcBef>
        <a:spcAft>
          <a:spcPts val="660"/>
        </a:spcAft>
        <a:buClr>
          <a:schemeClr val="tx1"/>
        </a:buClr>
        <a:buSzPct val="130000"/>
        <a:buFont typeface="Arial"/>
        <a:buChar char="•"/>
        <a:defRPr sz="121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771900" indent="-251460" algn="l" defTabSz="502920" rtl="0" eaLnBrk="1" latinLnBrk="0" hangingPunct="1">
        <a:spcBef>
          <a:spcPct val="20000"/>
        </a:spcBef>
        <a:spcAft>
          <a:spcPts val="660"/>
        </a:spcAft>
        <a:buClr>
          <a:schemeClr val="tx1"/>
        </a:buClr>
        <a:buSzPct val="130000"/>
        <a:buFont typeface="Arial"/>
        <a:buChar char="•"/>
        <a:defRPr sz="121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4274820" indent="-251460" algn="l" defTabSz="502920" rtl="0" eaLnBrk="1" latinLnBrk="0" hangingPunct="1">
        <a:spcBef>
          <a:spcPct val="20000"/>
        </a:spcBef>
        <a:spcAft>
          <a:spcPts val="660"/>
        </a:spcAft>
        <a:buClr>
          <a:schemeClr val="tx1"/>
        </a:buClr>
        <a:buSzPct val="100000"/>
        <a:buFont typeface="Arial"/>
        <a:buChar char="•"/>
        <a:defRPr sz="121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s%3A%2F%2Fwww.bidx.com%2Fak%2Fproposal%3Fcontid%3DRSA1039366CMGC&amp;data=05%7C01%7Cbryan.mclellan%40alaska.gov%7C71b3c73461624fb16c0208dabc58217b%7C20030bf67ad942f7927359ea83fcfa38%7C0%7C0%7C638029383945748925%7CUnknown%7CTWFpbGZsb3d8eyJWIjoiMC4wLjAwMDAiLCJQIjoiV2luMzIiLCJBTiI6Ik1haWwiLCJXVCI6Mn0%3D%7C3000%7C%7C%7C&amp;sdata=pHyS8KZGPYEBwCJrobozC6SHN3cIA63pAq42JX2vmkE%3D&amp;reserved=0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erce.alaska.gov/web/aogcc/OrphanWellsGrant.aspx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erce.alaska.gov/web/aogcc/OrphanWellsGrant.aspx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ogweb.state.ak.us/DataMiner4/Forms/Wells.aspx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pam.lord@alaska.gov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arbara.tanner@alaska.gov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19106-F796-43A0-85E7-3E2EC5FE7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4017" r="19953"/>
          <a:stretch/>
        </p:blipFill>
        <p:spPr>
          <a:xfrm>
            <a:off x="20" y="10"/>
            <a:ext cx="10058379" cy="7772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4A957E-519A-4C82-A3CD-C7FA22637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30" y="1067409"/>
            <a:ext cx="8667826" cy="2331720"/>
          </a:xfrm>
        </p:spPr>
        <p:txBody>
          <a:bodyPr anchor="b">
            <a:normAutofit/>
          </a:bodyPr>
          <a:lstStyle/>
          <a:p>
            <a:r>
              <a:rPr lang="en-US" sz="4900" dirty="0"/>
              <a:t>Alaska Oil and Gas Conservation Commission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6B499-ED5E-4B26-8268-8AEFB41DB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" y="3969105"/>
            <a:ext cx="8667826" cy="3026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Orphan Wells RFP Pre-Proposal Presentation</a:t>
            </a:r>
          </a:p>
          <a:p>
            <a:pPr marL="0" indent="0">
              <a:buNone/>
            </a:pPr>
            <a:r>
              <a:rPr lang="en-US" sz="2800" dirty="0"/>
              <a:t>November 9, 2022</a:t>
            </a:r>
          </a:p>
          <a:p>
            <a:pPr marL="0" indent="0">
              <a:buNone/>
            </a:pPr>
            <a:endParaRPr lang="en-US" sz="28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dirty="0">
                <a:ln w="12700">
                  <a:noFill/>
                </a:ln>
                <a:effectLst/>
                <a:latin typeface="+mn-lt"/>
                <a:ea typeface="+mj-ea"/>
                <a:cs typeface="Arial" pitchFamily="34" charset="0"/>
              </a:rPr>
              <a:t>The meeting will start promptly at </a:t>
            </a:r>
            <a:r>
              <a:rPr lang="en-US" sz="2800" dirty="0">
                <a:ln w="12700">
                  <a:noFill/>
                </a:ln>
                <a:effectLst/>
                <a:ea typeface="+mj-ea"/>
                <a:cs typeface="Arial" pitchFamily="34" charset="0"/>
              </a:rPr>
              <a:t>1</a:t>
            </a:r>
            <a:r>
              <a:rPr lang="en-US" sz="2800" dirty="0">
                <a:ln w="12700">
                  <a:noFill/>
                </a:ln>
                <a:effectLst/>
                <a:latin typeface="+mn-lt"/>
                <a:ea typeface="+mj-ea"/>
                <a:cs typeface="Arial" pitchFamily="34" charset="0"/>
              </a:rPr>
              <a:t>:05PM 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dirty="0">
                <a:ln w="12700">
                  <a:noFill/>
                </a:ln>
                <a:effectLst/>
                <a:latin typeface="+mn-lt"/>
                <a:ea typeface="+mj-ea"/>
                <a:cs typeface="Arial" pitchFamily="34" charset="0"/>
              </a:rPr>
              <a:t>Please mute all cell phones </a:t>
            </a:r>
          </a:p>
          <a:p>
            <a:pPr marL="0" indent="0"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45844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19106-F796-43A0-85E7-3E2EC5FE7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4017" r="19953"/>
          <a:stretch/>
        </p:blipFill>
        <p:spPr>
          <a:xfrm>
            <a:off x="20" y="10"/>
            <a:ext cx="10058379" cy="7772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4A957E-519A-4C82-A3CD-C7FA22637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52" y="0"/>
            <a:ext cx="8667826" cy="2331720"/>
          </a:xfrm>
        </p:spPr>
        <p:txBody>
          <a:bodyPr anchor="b">
            <a:normAutofit/>
          </a:bodyPr>
          <a:lstStyle/>
          <a:p>
            <a:pPr algn="ctr"/>
            <a:r>
              <a:rPr lang="en-US" sz="4900" dirty="0"/>
              <a:t>Tips for participation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6B499-ED5E-4B26-8268-8AEFB41DB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99" y="2509737"/>
            <a:ext cx="9523378" cy="449417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2700">
                  <a:noFill/>
                </a:ln>
                <a:effectLst/>
                <a:latin typeface="+mn-lt"/>
                <a:ea typeface="+mj-ea"/>
                <a:cs typeface="Arial" pitchFamily="34" charset="0"/>
              </a:rPr>
              <a:t>ONLINE: </a:t>
            </a:r>
            <a:r>
              <a:rPr lang="en-US" sz="2800" dirty="0">
                <a:ln w="12700">
                  <a:noFill/>
                </a:ln>
                <a:effectLst/>
                <a:latin typeface="+mn-lt"/>
                <a:ea typeface="+mj-ea"/>
                <a:cs typeface="Arial" pitchFamily="34" charset="0"/>
              </a:rPr>
              <a:t>To “Raise Hand” go to the “Reactions”​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dirty="0">
                <a:ln w="12700">
                  <a:noFill/>
                </a:ln>
                <a:effectLst/>
                <a:latin typeface="+mn-lt"/>
                <a:ea typeface="+mj-ea"/>
                <a:cs typeface="Arial" pitchFamily="34" charset="0"/>
              </a:rPr>
              <a:t>     button on the bottom of your computer screen.​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800" dirty="0">
              <a:ln w="12700">
                <a:noFill/>
              </a:ln>
              <a:effectLst/>
              <a:latin typeface="+mn-lt"/>
              <a:ea typeface="+mj-ea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2700">
                  <a:noFill/>
                </a:ln>
                <a:effectLst/>
                <a:latin typeface="+mn-lt"/>
                <a:ea typeface="+mj-ea"/>
                <a:cs typeface="Arial" pitchFamily="34" charset="0"/>
              </a:rPr>
              <a:t>ONLINE: </a:t>
            </a:r>
            <a:r>
              <a:rPr lang="en-US" sz="2800" dirty="0">
                <a:ln w="12700">
                  <a:noFill/>
                </a:ln>
                <a:effectLst/>
                <a:latin typeface="+mn-lt"/>
                <a:ea typeface="+mj-ea"/>
                <a:cs typeface="Arial" pitchFamily="34" charset="0"/>
              </a:rPr>
              <a:t>On a mobile device, you may find the​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800" dirty="0">
                <a:ln w="12700">
                  <a:noFill/>
                </a:ln>
                <a:effectLst/>
                <a:latin typeface="+mn-lt"/>
                <a:ea typeface="+mj-ea"/>
                <a:cs typeface="Arial" pitchFamily="34" charset="0"/>
              </a:rPr>
              <a:t>    “Reactions” button by clicking the three dots next​ to  	participant.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n w="12700">
                <a:noFill/>
              </a:ln>
              <a:effectLst/>
              <a:latin typeface="+mn-lt"/>
              <a:ea typeface="+mj-ea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2700">
                  <a:noFill/>
                </a:ln>
                <a:effectLst/>
                <a:latin typeface="+mn-lt"/>
                <a:ea typeface="+mj-ea"/>
                <a:cs typeface="Arial" pitchFamily="34" charset="0"/>
              </a:rPr>
              <a:t>to the “Participants”​ </a:t>
            </a:r>
            <a:r>
              <a:rPr lang="en-US" sz="2800" b="1" dirty="0">
                <a:ln w="12700">
                  <a:noFill/>
                </a:ln>
                <a:effectLst/>
                <a:latin typeface="+mn-lt"/>
                <a:ea typeface="+mj-ea"/>
                <a:cs typeface="Arial" pitchFamily="34" charset="0"/>
              </a:rPr>
              <a:t>ON PHONE: </a:t>
            </a:r>
            <a:r>
              <a:rPr lang="en-US" sz="2800" dirty="0">
                <a:ln w="12700">
                  <a:noFill/>
                </a:ln>
                <a:effectLst/>
                <a:latin typeface="+mn-lt"/>
                <a:ea typeface="+mj-ea"/>
                <a:cs typeface="Arial" pitchFamily="34" charset="0"/>
              </a:rPr>
              <a:t>To Raise Your Hand in the meeting​ when you’re on the phone, press star (*) 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9977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tx2">
                <a:lumMod val="25000"/>
              </a:schemeClr>
            </a:gs>
            <a:gs pos="97000">
              <a:schemeClr val="tx2">
                <a:lumMod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92360-92EF-4A45-8F93-E41309CAC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0" y="224155"/>
            <a:ext cx="7248524" cy="2159000"/>
          </a:xfrm>
        </p:spPr>
        <p:txBody>
          <a:bodyPr>
            <a:normAutofit/>
          </a:bodyPr>
          <a:lstStyle/>
          <a:p>
            <a:r>
              <a:rPr lang="en-US" sz="4000" dirty="0"/>
              <a:t>AOGCC Orphan Wells RFP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18EFC-1902-49E7-81DD-693A7F4B0E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374" r="42374"/>
          <a:stretch/>
        </p:blipFill>
        <p:spPr>
          <a:xfrm>
            <a:off x="212512" y="10"/>
            <a:ext cx="1778214" cy="7772390"/>
          </a:xfrm>
          <a:prstGeom prst="rect">
            <a:avLst/>
          </a:prstGeom>
          <a:ln w="38100">
            <a:noFill/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8E2DA-A384-4DA3-ADCB-7E7A0F90F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0" y="1950608"/>
            <a:ext cx="6172200" cy="5383642"/>
          </a:xfrm>
        </p:spPr>
        <p:txBody>
          <a:bodyPr>
            <a:normAutofit/>
          </a:bodyPr>
          <a:lstStyle/>
          <a:p>
            <a:r>
              <a:rPr lang="en-US" sz="2000" cap="none" dirty="0"/>
              <a:t>Alaska Department of Transportation, on behalf of the AOGCC, has issued a Request for Proposal (RFP) for a Construction Management/General Contractor (CMGC) contract to manage the Orphan Wells Program on State and Private lands in Alaska.</a:t>
            </a:r>
          </a:p>
          <a:p>
            <a:r>
              <a:rPr lang="en-US" sz="2000" cap="none" dirty="0"/>
              <a:t>Proposal Deadline is November 30, 2022.</a:t>
            </a:r>
          </a:p>
          <a:p>
            <a:r>
              <a:rPr lang="en-US" dirty="0">
                <a:effectLst/>
              </a:rPr>
              <a:t>Link to the RFP:  </a:t>
            </a:r>
          </a:p>
          <a:p>
            <a:pPr marL="0" indent="0">
              <a:buNone/>
            </a:pPr>
            <a:r>
              <a:rPr lang="en-US" u="sng" dirty="0">
                <a:effectLst/>
                <a:hlinkClick r:id="rId3"/>
              </a:rPr>
              <a:t>https://www.bidx.com/ak/proposal?contid=RSA1039366CMGC</a:t>
            </a:r>
            <a:endParaRPr lang="en-US" dirty="0">
              <a:effectLst/>
            </a:endParaRPr>
          </a:p>
          <a:p>
            <a:r>
              <a:rPr lang="en-US" sz="2000" cap="none" dirty="0"/>
              <a:t>Note that “Attachment A” is located at the above website as an addendum.</a:t>
            </a:r>
          </a:p>
        </p:txBody>
      </p:sp>
    </p:spTree>
    <p:extLst>
      <p:ext uri="{BB962C8B-B14F-4D97-AF65-F5344CB8AC3E}">
        <p14:creationId xmlns:p14="http://schemas.microsoft.com/office/powerpoint/2010/main" val="3206315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tx2">
                <a:lumMod val="25000"/>
              </a:schemeClr>
            </a:gs>
            <a:gs pos="97000">
              <a:schemeClr val="tx2">
                <a:lumMod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92360-92EF-4A45-8F93-E41309CAC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0" y="224155"/>
            <a:ext cx="7248524" cy="2159000"/>
          </a:xfrm>
        </p:spPr>
        <p:txBody>
          <a:bodyPr>
            <a:normAutofit/>
          </a:bodyPr>
          <a:lstStyle/>
          <a:p>
            <a:r>
              <a:rPr lang="en-US" sz="4000" dirty="0"/>
              <a:t>Additional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18EFC-1902-49E7-81DD-693A7F4B0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83" r="55376"/>
          <a:stretch/>
        </p:blipFill>
        <p:spPr>
          <a:xfrm>
            <a:off x="212512" y="10"/>
            <a:ext cx="1778214" cy="7772390"/>
          </a:xfrm>
          <a:prstGeom prst="rect">
            <a:avLst/>
          </a:prstGeom>
          <a:ln w="38100">
            <a:noFill/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8E2DA-A384-4DA3-ADCB-7E7A0F90F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499" y="1950608"/>
            <a:ext cx="6521585" cy="5383642"/>
          </a:xfrm>
        </p:spPr>
        <p:txBody>
          <a:bodyPr>
            <a:normAutofit/>
          </a:bodyPr>
          <a:lstStyle/>
          <a:p>
            <a:r>
              <a:rPr lang="en-US" sz="2000" cap="none" dirty="0"/>
              <a:t>Additional Orphan Wells Project information is located on the AOGCC website:</a:t>
            </a:r>
          </a:p>
          <a:p>
            <a:pPr marL="0" indent="0">
              <a:buNone/>
            </a:pPr>
            <a:r>
              <a:rPr lang="en-US" u="sng" dirty="0">
                <a:effectLst/>
                <a:hlinkClick r:id="rId3"/>
              </a:rPr>
              <a:t>https://www.commerce.alaska.gov/web/aogcc/OrphanWellsGrant.aspx</a:t>
            </a:r>
            <a:r>
              <a:rPr lang="en-US" sz="2000" cap="none" dirty="0"/>
              <a:t> </a:t>
            </a:r>
          </a:p>
          <a:p>
            <a:pPr lvl="1"/>
            <a:r>
              <a:rPr lang="en-US" sz="1780" cap="none" dirty="0"/>
              <a:t>Contractor Outreach Meeting Presentation 9/22/22, slide pack and recorded meeting.</a:t>
            </a:r>
          </a:p>
          <a:p>
            <a:pPr lvl="1"/>
            <a:r>
              <a:rPr lang="en-US" sz="1780" cap="none" dirty="0"/>
              <a:t>Orphan Wells Initial Project Grant Notice of Award, includes federal requirements tied to the Grant.</a:t>
            </a:r>
          </a:p>
          <a:p>
            <a:pPr lvl="1"/>
            <a:r>
              <a:rPr lang="en-US" sz="1780" cap="none" dirty="0"/>
              <a:t>List of known or suspected Orphan Wells on state and private land in Alaska.</a:t>
            </a:r>
          </a:p>
          <a:p>
            <a:endParaRPr lang="en-US" sz="2000" cap="none" dirty="0"/>
          </a:p>
        </p:txBody>
      </p:sp>
    </p:spTree>
    <p:extLst>
      <p:ext uri="{BB962C8B-B14F-4D97-AF65-F5344CB8AC3E}">
        <p14:creationId xmlns:p14="http://schemas.microsoft.com/office/powerpoint/2010/main" val="1626685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92360-92EF-4A45-8F93-E41309CAC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0" y="224155"/>
            <a:ext cx="7248524" cy="2159000"/>
          </a:xfrm>
        </p:spPr>
        <p:txBody>
          <a:bodyPr>
            <a:normAutofit/>
          </a:bodyPr>
          <a:lstStyle/>
          <a:p>
            <a:r>
              <a:rPr lang="en-US" sz="4000" dirty="0"/>
              <a:t>Additional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18EFC-1902-49E7-81DD-693A7F4B0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83" r="55376"/>
          <a:stretch/>
        </p:blipFill>
        <p:spPr>
          <a:xfrm>
            <a:off x="212512" y="10"/>
            <a:ext cx="1778214" cy="7772390"/>
          </a:xfrm>
          <a:prstGeom prst="rect">
            <a:avLst/>
          </a:prstGeom>
          <a:ln w="38100">
            <a:noFill/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8E2DA-A384-4DA3-ADCB-7E7A0F90F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9996" y="1737361"/>
            <a:ext cx="6521585" cy="2321674"/>
          </a:xfrm>
        </p:spPr>
        <p:txBody>
          <a:bodyPr>
            <a:normAutofit/>
          </a:bodyPr>
          <a:lstStyle/>
          <a:p>
            <a:r>
              <a:rPr lang="en-US" sz="2000" cap="none" dirty="0"/>
              <a:t>Information specific to the wells can be accessed from the AOGCC website home page Data tab, Data Miner button:</a:t>
            </a:r>
          </a:p>
          <a:p>
            <a:pPr marL="0" indent="0">
              <a:buNone/>
            </a:pPr>
            <a:r>
              <a:rPr lang="en-US" u="sng" dirty="0">
                <a:effectLst/>
                <a:hlinkClick r:id="rId3"/>
              </a:rPr>
              <a:t>https://www.commerce.alaska.gov/web/aogcc/OrphanWellsGrant.aspx</a:t>
            </a:r>
            <a:r>
              <a:rPr lang="en-US" sz="2000" cap="none" dirty="0"/>
              <a:t> </a:t>
            </a:r>
          </a:p>
          <a:p>
            <a:endParaRPr lang="en-US" sz="2000" cap="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AD43E-4EA1-4BCC-B2CE-6DEFA6EA2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855" y="3574382"/>
            <a:ext cx="6255865" cy="337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33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92360-92EF-4A45-8F93-E41309CAC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0" y="224155"/>
            <a:ext cx="7248524" cy="2159000"/>
          </a:xfrm>
        </p:spPr>
        <p:txBody>
          <a:bodyPr>
            <a:normAutofit/>
          </a:bodyPr>
          <a:lstStyle/>
          <a:p>
            <a:r>
              <a:rPr lang="en-US" sz="4000" dirty="0"/>
              <a:t>Additional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18EFC-1902-49E7-81DD-693A7F4B0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83" r="55376"/>
          <a:stretch/>
        </p:blipFill>
        <p:spPr>
          <a:xfrm>
            <a:off x="212512" y="10"/>
            <a:ext cx="1778214" cy="7772390"/>
          </a:xfrm>
          <a:prstGeom prst="rect">
            <a:avLst/>
          </a:prstGeom>
          <a:ln w="38100">
            <a:noFill/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8E2DA-A384-4DA3-ADCB-7E7A0F90F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844" y="2103121"/>
            <a:ext cx="6521585" cy="2321674"/>
          </a:xfrm>
        </p:spPr>
        <p:txBody>
          <a:bodyPr>
            <a:normAutofit lnSpcReduction="10000"/>
          </a:bodyPr>
          <a:lstStyle/>
          <a:p>
            <a:r>
              <a:rPr lang="en-US" sz="2000" cap="none" dirty="0"/>
              <a:t>From Data Miner, Click on “Wells” to reach the searchable well history.  Access it directly at the following site:  </a:t>
            </a:r>
            <a:r>
              <a:rPr lang="en-US" sz="2000" cap="none" dirty="0">
                <a:hlinkClick r:id="rId3"/>
              </a:rPr>
              <a:t>http://aogweb.state.ak.us/DataMiner4/Forms/Wells.aspx</a:t>
            </a:r>
            <a:endParaRPr lang="en-US" sz="2000" cap="none" dirty="0"/>
          </a:p>
          <a:p>
            <a:r>
              <a:rPr lang="en-US" sz="2000" cap="none" dirty="0"/>
              <a:t>Type the Permit To Drill number (no hyphen) into the Permit box to find the record.</a:t>
            </a:r>
          </a:p>
          <a:p>
            <a:endParaRPr lang="en-US" sz="2000" cap="none" dirty="0"/>
          </a:p>
          <a:p>
            <a:endParaRPr lang="en-US" sz="2000" cap="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BDC29-08CD-46C8-8F3C-135F42262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129" y="3994435"/>
            <a:ext cx="6060671" cy="355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60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92360-92EF-4A45-8F93-E41309CAC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064" y="224155"/>
            <a:ext cx="7451823" cy="2159000"/>
          </a:xfrm>
        </p:spPr>
        <p:txBody>
          <a:bodyPr>
            <a:normAutofit/>
          </a:bodyPr>
          <a:lstStyle/>
          <a:p>
            <a:r>
              <a:rPr lang="en-US" sz="4000" dirty="0"/>
              <a:t>Schedule and Milestones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18EFC-1902-49E7-81DD-693A7F4B0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83" r="55376"/>
          <a:stretch/>
        </p:blipFill>
        <p:spPr>
          <a:xfrm>
            <a:off x="212512" y="10"/>
            <a:ext cx="1778214" cy="7772390"/>
          </a:xfrm>
          <a:prstGeom prst="rect">
            <a:avLst/>
          </a:prstGeom>
          <a:ln w="38100">
            <a:noFill/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8E2DA-A384-4DA3-ADCB-7E7A0F90F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064" y="1895302"/>
            <a:ext cx="6521585" cy="2321674"/>
          </a:xfrm>
        </p:spPr>
        <p:txBody>
          <a:bodyPr>
            <a:normAutofit/>
          </a:bodyPr>
          <a:lstStyle/>
          <a:p>
            <a:r>
              <a:rPr lang="en-US" sz="2000" cap="none" dirty="0"/>
              <a:t>From Appendix B, Proposed Statement of Services, Page 2:</a:t>
            </a:r>
          </a:p>
          <a:p>
            <a:r>
              <a:rPr lang="en-US" sz="2000" cap="none" dirty="0"/>
              <a:t>Provides flexibility to work in optimum season – winter or summer.  </a:t>
            </a:r>
          </a:p>
          <a:p>
            <a:r>
              <a:rPr lang="en-US" sz="2000" cap="none" dirty="0"/>
              <a:t>Expectation is that work will begin on site preparation </a:t>
            </a:r>
            <a:r>
              <a:rPr lang="en-US" sz="2000" cap="none" dirty="0" err="1"/>
              <a:t>ond</a:t>
            </a:r>
            <a:r>
              <a:rPr lang="en-US" sz="2000" cap="none" dirty="0"/>
              <a:t>/or plugging in 2023.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F3103-F6D8-4D27-98AB-0014BA716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064" y="4513031"/>
            <a:ext cx="6979916" cy="266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75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92360-92EF-4A45-8F93-E41309CAC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0" y="224155"/>
            <a:ext cx="7248524" cy="2159000"/>
          </a:xfrm>
        </p:spPr>
        <p:txBody>
          <a:bodyPr>
            <a:normAutofit/>
          </a:bodyPr>
          <a:lstStyle/>
          <a:p>
            <a:r>
              <a:rPr lang="en-US" sz="4000" dirty="0"/>
              <a:t>RFP submittal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18EFC-1902-49E7-81DD-693A7F4B0E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374" r="42374"/>
          <a:stretch/>
        </p:blipFill>
        <p:spPr>
          <a:xfrm>
            <a:off x="212512" y="10"/>
            <a:ext cx="1778214" cy="7772390"/>
          </a:xfrm>
          <a:prstGeom prst="rect">
            <a:avLst/>
          </a:prstGeom>
          <a:ln w="38100">
            <a:noFill/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8E2DA-A384-4DA3-ADCB-7E7A0F90F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0" y="1950608"/>
            <a:ext cx="6172200" cy="5383642"/>
          </a:xfrm>
        </p:spPr>
        <p:txBody>
          <a:bodyPr>
            <a:normAutofit/>
          </a:bodyPr>
          <a:lstStyle/>
          <a:p>
            <a:pPr lvl="0"/>
            <a:r>
              <a:rPr lang="en-US" sz="2000" dirty="0">
                <a:effectLst/>
              </a:rPr>
              <a:t>Instructions for submitting proposals are included in the RFP.</a:t>
            </a:r>
          </a:p>
          <a:p>
            <a:pPr lvl="0"/>
            <a:r>
              <a:rPr lang="en-US" sz="2000" dirty="0">
                <a:effectLst/>
              </a:rPr>
              <a:t>Questions should be directed to the Contracts Point of Contacts (POCs) listed below.</a:t>
            </a:r>
          </a:p>
          <a:p>
            <a:pPr lvl="1"/>
            <a:r>
              <a:rPr lang="en-US" sz="1800" dirty="0">
                <a:effectLst/>
              </a:rPr>
              <a:t>Pam Lord, 907-451-5299, </a:t>
            </a:r>
            <a:r>
              <a:rPr lang="en-US" sz="1800" dirty="0">
                <a:effectLst/>
                <a:hlinkClick r:id="rId3"/>
              </a:rPr>
              <a:t>pam.lord@alaska.gov</a:t>
            </a:r>
            <a:endParaRPr lang="en-US" sz="2000" dirty="0">
              <a:effectLst/>
            </a:endParaRPr>
          </a:p>
          <a:p>
            <a:pPr lvl="1"/>
            <a:r>
              <a:rPr lang="en-US" sz="1800" dirty="0">
                <a:effectLst/>
              </a:rPr>
              <a:t>Barbie Tanner, 907-451-3057, </a:t>
            </a:r>
            <a:r>
              <a:rPr lang="en-US" sz="1800" dirty="0">
                <a:effectLst/>
                <a:hlinkClick r:id="rId4"/>
              </a:rPr>
              <a:t>barbara.tanner@alaska.gov</a:t>
            </a:r>
            <a:endParaRPr lang="en-US" sz="2000" dirty="0">
              <a:effectLst/>
            </a:endParaRPr>
          </a:p>
          <a:p>
            <a:endParaRPr lang="en-US" sz="2000" cap="none" dirty="0"/>
          </a:p>
        </p:txBody>
      </p:sp>
    </p:spTree>
    <p:extLst>
      <p:ext uri="{BB962C8B-B14F-4D97-AF65-F5344CB8AC3E}">
        <p14:creationId xmlns:p14="http://schemas.microsoft.com/office/powerpoint/2010/main" val="2029373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819106-F796-43A0-85E7-3E2EC5FE74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l="6863" r="6863"/>
          <a:stretch/>
        </p:blipFill>
        <p:spPr>
          <a:xfrm>
            <a:off x="-1248" y="0"/>
            <a:ext cx="10058379" cy="7772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4A957E-519A-4C82-A3CD-C7FA22637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30" y="1067409"/>
            <a:ext cx="8667826" cy="1132866"/>
          </a:xfrm>
        </p:spPr>
        <p:txBody>
          <a:bodyPr anchor="t">
            <a:normAutofit/>
          </a:bodyPr>
          <a:lstStyle/>
          <a:p>
            <a:r>
              <a:rPr lang="en-US" sz="49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6B499-ED5E-4B26-8268-8AEFB41DB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" y="2200275"/>
            <a:ext cx="8667826" cy="479488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cap="none" dirty="0">
                <a:solidFill>
                  <a:schemeClr val="bg1"/>
                </a:solidFill>
              </a:rPr>
              <a:t>How can we help you </a:t>
            </a:r>
          </a:p>
          <a:p>
            <a:pPr marL="0" indent="0">
              <a:buNone/>
            </a:pPr>
            <a:r>
              <a:rPr lang="en-US" sz="2800" b="1" cap="none" dirty="0">
                <a:solidFill>
                  <a:schemeClr val="bg1"/>
                </a:solidFill>
              </a:rPr>
              <a:t>provide the best proposal to AOGCC?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ONLINE: </a:t>
            </a:r>
            <a:r>
              <a:rPr lang="en-US" sz="2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To “Raise Hand” go to the “Reactions” button on the bottom of your computer screen.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ONLINE: </a:t>
            </a:r>
            <a:r>
              <a:rPr lang="en-US" sz="2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 a mobile device, you may find the “Reactions” button by clicking the three dots next to the “Participants”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ON PHONE:  </a:t>
            </a:r>
            <a:r>
              <a:rPr lang="en-US" sz="2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To Raise Your Hand in the meeting when you’re on the phone, press star (*) 9 </a:t>
            </a:r>
            <a:endParaRPr lang="en-US" sz="28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95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867</TotalTime>
  <Words>557</Words>
  <Application>Microsoft Office PowerPoint</Application>
  <PresentationFormat>Custom</PresentationFormat>
  <Paragraphs>51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Century Gothic</vt:lpstr>
      <vt:lpstr>Mesh</vt:lpstr>
      <vt:lpstr>Alaska Oil and Gas Conservation Commission</vt:lpstr>
      <vt:lpstr>Tips for participation </vt:lpstr>
      <vt:lpstr>AOGCC Orphan Wells RFP</vt:lpstr>
      <vt:lpstr>Additional information</vt:lpstr>
      <vt:lpstr>Additional information</vt:lpstr>
      <vt:lpstr>Additional information</vt:lpstr>
      <vt:lpstr>Schedule and Milestones</vt:lpstr>
      <vt:lpstr>RFP submittal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Davies, Stephen F (OGC)</dc:creator>
  <cp:lastModifiedBy>McLellan, Bryan J (OGC)</cp:lastModifiedBy>
  <cp:revision>53</cp:revision>
  <cp:lastPrinted>2022-04-22T21:45:04Z</cp:lastPrinted>
  <dcterms:created xsi:type="dcterms:W3CDTF">2022-01-19T00:09:17Z</dcterms:created>
  <dcterms:modified xsi:type="dcterms:W3CDTF">2022-11-09T21:00:40Z</dcterms:modified>
</cp:coreProperties>
</file>