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3"/>
    <p:sldMasterId id="2147483696" r:id="rId14"/>
    <p:sldMasterId id="2147483720" r:id="rId15"/>
    <p:sldMasterId id="2147483660" r:id="rId16"/>
    <p:sldMasterId id="2147483732" r:id="rId17"/>
    <p:sldMasterId id="2147483684" r:id="rId18"/>
    <p:sldMasterId id="2147483708" r:id="rId19"/>
    <p:sldMasterId id="2147483672" r:id="rId20"/>
  </p:sldMasterIdLst>
  <p:notesMasterIdLst>
    <p:notesMasterId r:id="rId76"/>
  </p:notesMasterIdLst>
  <p:sldIdLst>
    <p:sldId id="348" r:id="rId21"/>
    <p:sldId id="362" r:id="rId22"/>
    <p:sldId id="352" r:id="rId23"/>
    <p:sldId id="354" r:id="rId24"/>
    <p:sldId id="356" r:id="rId25"/>
    <p:sldId id="359" r:id="rId26"/>
    <p:sldId id="396" r:id="rId27"/>
    <p:sldId id="397" r:id="rId28"/>
    <p:sldId id="368" r:id="rId29"/>
    <p:sldId id="370" r:id="rId30"/>
    <p:sldId id="378" r:id="rId31"/>
    <p:sldId id="379" r:id="rId32"/>
    <p:sldId id="380" r:id="rId33"/>
    <p:sldId id="376" r:id="rId34"/>
    <p:sldId id="394" r:id="rId35"/>
    <p:sldId id="382" r:id="rId36"/>
    <p:sldId id="385" r:id="rId37"/>
    <p:sldId id="384" r:id="rId38"/>
    <p:sldId id="390" r:id="rId39"/>
    <p:sldId id="350" r:id="rId40"/>
    <p:sldId id="371" r:id="rId41"/>
    <p:sldId id="389" r:id="rId42"/>
    <p:sldId id="324" r:id="rId43"/>
    <p:sldId id="311" r:id="rId44"/>
    <p:sldId id="273" r:id="rId45"/>
    <p:sldId id="364" r:id="rId46"/>
    <p:sldId id="314" r:id="rId47"/>
    <p:sldId id="315" r:id="rId48"/>
    <p:sldId id="317" r:id="rId49"/>
    <p:sldId id="318" r:id="rId50"/>
    <p:sldId id="319" r:id="rId51"/>
    <p:sldId id="326" r:id="rId52"/>
    <p:sldId id="365" r:id="rId53"/>
    <p:sldId id="328" r:id="rId54"/>
    <p:sldId id="329" r:id="rId55"/>
    <p:sldId id="330" r:id="rId56"/>
    <p:sldId id="331" r:id="rId57"/>
    <p:sldId id="335" r:id="rId58"/>
    <p:sldId id="336" r:id="rId59"/>
    <p:sldId id="337" r:id="rId60"/>
    <p:sldId id="338" r:id="rId61"/>
    <p:sldId id="339" r:id="rId62"/>
    <p:sldId id="345" r:id="rId63"/>
    <p:sldId id="347" r:id="rId64"/>
    <p:sldId id="366" r:id="rId65"/>
    <p:sldId id="262" r:id="rId66"/>
    <p:sldId id="267" r:id="rId67"/>
    <p:sldId id="263" r:id="rId68"/>
    <p:sldId id="264" r:id="rId69"/>
    <p:sldId id="265" r:id="rId70"/>
    <p:sldId id="266" r:id="rId71"/>
    <p:sldId id="398" r:id="rId72"/>
    <p:sldId id="400" r:id="rId73"/>
    <p:sldId id="401" r:id="rId74"/>
    <p:sldId id="395"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86D"/>
    <a:srgbClr val="E6EDF6"/>
    <a:srgbClr val="3174C5"/>
    <a:srgbClr val="FFD54F"/>
    <a:srgbClr val="FED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723" autoAdjust="0"/>
    <p:restoredTop sz="99397" autoAdjust="0"/>
  </p:normalViewPr>
  <p:slideViewPr>
    <p:cSldViewPr>
      <p:cViewPr>
        <p:scale>
          <a:sx n="100" d="100"/>
          <a:sy n="100" d="100"/>
        </p:scale>
        <p:origin x="-186" y="-72"/>
      </p:cViewPr>
      <p:guideLst>
        <p:guide orient="horz" pos="2160"/>
        <p:guide pos="2880"/>
      </p:guideLst>
    </p:cSldViewPr>
  </p:slideViewPr>
  <p:notesTextViewPr>
    <p:cViewPr>
      <p:scale>
        <a:sx n="1" d="1"/>
        <a:sy n="1" d="1"/>
      </p:scale>
      <p:origin x="0" y="0"/>
    </p:cViewPr>
  </p:notesTextViewPr>
  <p:notesViewPr>
    <p:cSldViewPr>
      <p:cViewPr varScale="1">
        <p:scale>
          <a:sx n="98" d="100"/>
          <a:sy n="98" d="100"/>
        </p:scale>
        <p:origin x="-351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Master" Target="slideMasters/slideMaster6.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notesMaster" Target="notesMasters/notesMaster1.xml"/><Relationship Id="rId7" Type="http://schemas.openxmlformats.org/officeDocument/2006/relationships/customXml" Target="../customXml/item7.xml"/><Relationship Id="rId71" Type="http://schemas.openxmlformats.org/officeDocument/2006/relationships/slide" Target="slides/slide51.xml"/><Relationship Id="rId2" Type="http://schemas.openxmlformats.org/officeDocument/2006/relationships/customXml" Target="../customXml/item2.xml"/><Relationship Id="rId16" Type="http://schemas.openxmlformats.org/officeDocument/2006/relationships/slideMaster" Target="slideMasters/slideMaster4.xml"/><Relationship Id="rId29" Type="http://schemas.openxmlformats.org/officeDocument/2006/relationships/slide" Target="slides/slide9.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slide" Target="slides/slide41.xml"/><Relationship Id="rId10" Type="http://schemas.openxmlformats.org/officeDocument/2006/relationships/customXml" Target="../customXml/item10.xml"/><Relationship Id="rId19" Type="http://schemas.openxmlformats.org/officeDocument/2006/relationships/slideMaster" Target="slideMasters/slideMaster7.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5.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8.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3.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acox\AppData\Local\Microsoft\Windows\Temporary%20Internet%20Files\Content.Outlook\HA58GGDB\By%20Event%20Alaska%20Federal%20Disast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[1]Chart!$J$1</c:f>
          <c:strCache>
            <c:ptCount val="1"/>
            <c:pt idx="0">
              <c:v>Alaska Federally-Declared Disasters, 1953-2014</c:v>
            </c:pt>
          </c:strCache>
        </c:strRef>
      </c:tx>
      <c:layout/>
      <c:overlay val="1"/>
      <c:txPr>
        <a:bodyPr/>
        <a:lstStyle/>
        <a:p>
          <a:pPr>
            <a:defRPr sz="2400"/>
          </a:pPr>
          <a:endParaRPr lang="en-US"/>
        </a:p>
      </c:txPr>
    </c:title>
    <c:autoTitleDeleted val="0"/>
    <c:plotArea>
      <c:layout>
        <c:manualLayout>
          <c:layoutTarget val="inner"/>
          <c:xMode val="edge"/>
          <c:yMode val="edge"/>
          <c:x val="5.278749728412311E-2"/>
          <c:y val="0.11950175468775388"/>
          <c:w val="0.93737773236360722"/>
          <c:h val="0.63924756144840922"/>
        </c:manualLayout>
      </c:layout>
      <c:barChart>
        <c:barDir val="col"/>
        <c:grouping val="clustered"/>
        <c:varyColors val="0"/>
        <c:ser>
          <c:idx val="0"/>
          <c:order val="0"/>
          <c:tx>
            <c:strRef>
              <c:f>'By Event'!$B$4</c:f>
              <c:strCache>
                <c:ptCount val="1"/>
                <c:pt idx="0">
                  <c:v>Snow or Freezing</c:v>
                </c:pt>
              </c:strCache>
            </c:strRef>
          </c:tx>
          <c:spPr>
            <a:solidFill>
              <a:srgbClr val="92D050"/>
            </a:solidFill>
          </c:spPr>
          <c:invertIfNegative val="0"/>
          <c:dLbls>
            <c:dLbl>
              <c:idx val="3"/>
              <c:spPr/>
              <c:txPr>
                <a:bodyPr/>
                <a:lstStyle/>
                <a:p>
                  <a:pPr>
                    <a:defRPr sz="1600" b="1"/>
                  </a:pPr>
                  <a:endParaRPr lang="en-US"/>
                </a:p>
              </c:txPr>
              <c:showLegendKey val="0"/>
              <c:showVal val="1"/>
              <c:showCatName val="0"/>
              <c:showSerName val="0"/>
              <c:showPercent val="0"/>
              <c:showBubbleSize val="0"/>
            </c:dLbl>
            <c:txPr>
              <a:bodyPr/>
              <a:lstStyle/>
              <a:p>
                <a:pPr>
                  <a:defRPr sz="1050" b="1"/>
                </a:pPr>
                <a:endParaRPr lang="en-US"/>
              </a:p>
            </c:txPr>
            <c:showLegendKey val="0"/>
            <c:showVal val="1"/>
            <c:showCatName val="0"/>
            <c:showSerName val="0"/>
            <c:showPercent val="0"/>
            <c:showBubbleSize val="0"/>
            <c:showLeaderLines val="0"/>
          </c:dLbls>
          <c:cat>
            <c:strRef>
              <c:f>'By Event'!$C$9:$H$9</c:f>
              <c:strCache>
                <c:ptCount val="6"/>
                <c:pt idx="0">
                  <c:v>1949-1959</c:v>
                </c:pt>
                <c:pt idx="1">
                  <c:v>1960-1970</c:v>
                </c:pt>
                <c:pt idx="2">
                  <c:v>1971-1981</c:v>
                </c:pt>
                <c:pt idx="3">
                  <c:v>1982-1992</c:v>
                </c:pt>
                <c:pt idx="4">
                  <c:v>1993-2003</c:v>
                </c:pt>
                <c:pt idx="5">
                  <c:v>2004-2014</c:v>
                </c:pt>
              </c:strCache>
            </c:strRef>
          </c:cat>
          <c:val>
            <c:numRef>
              <c:f>'By Event'!$C$4:$H$4</c:f>
              <c:numCache>
                <c:formatCode>General</c:formatCode>
                <c:ptCount val="6"/>
                <c:pt idx="2">
                  <c:v>2</c:v>
                </c:pt>
                <c:pt idx="3">
                  <c:v>16</c:v>
                </c:pt>
              </c:numCache>
            </c:numRef>
          </c:val>
        </c:ser>
        <c:ser>
          <c:idx val="1"/>
          <c:order val="1"/>
          <c:tx>
            <c:strRef>
              <c:f>'By Event'!$B$5</c:f>
              <c:strCache>
                <c:ptCount val="1"/>
                <c:pt idx="0">
                  <c:v>Earthquake</c:v>
                </c:pt>
              </c:strCache>
            </c:strRef>
          </c:tx>
          <c:invertIfNegative val="0"/>
          <c:dLbls>
            <c:dLbl>
              <c:idx val="0"/>
              <c:delete val="1"/>
            </c:dLbl>
            <c:txPr>
              <a:bodyPr/>
              <a:lstStyle/>
              <a:p>
                <a:pPr>
                  <a:defRPr b="1"/>
                </a:pPr>
                <a:endParaRPr lang="en-US"/>
              </a:p>
            </c:txPr>
            <c:showLegendKey val="0"/>
            <c:showVal val="1"/>
            <c:showCatName val="0"/>
            <c:showSerName val="0"/>
            <c:showPercent val="0"/>
            <c:showBubbleSize val="0"/>
            <c:showLeaderLines val="0"/>
          </c:dLbls>
          <c:cat>
            <c:strRef>
              <c:f>'By Event'!$C$9:$H$9</c:f>
              <c:strCache>
                <c:ptCount val="6"/>
                <c:pt idx="0">
                  <c:v>1949-1959</c:v>
                </c:pt>
                <c:pt idx="1">
                  <c:v>1960-1970</c:v>
                </c:pt>
                <c:pt idx="2">
                  <c:v>1971-1981</c:v>
                </c:pt>
                <c:pt idx="3">
                  <c:v>1982-1992</c:v>
                </c:pt>
                <c:pt idx="4">
                  <c:v>1993-2003</c:v>
                </c:pt>
                <c:pt idx="5">
                  <c:v>2004-2014</c:v>
                </c:pt>
              </c:strCache>
            </c:strRef>
          </c:cat>
          <c:val>
            <c:numRef>
              <c:f>'By Event'!$C$5:$H$5</c:f>
              <c:numCache>
                <c:formatCode>General</c:formatCode>
                <c:ptCount val="6"/>
                <c:pt idx="1">
                  <c:v>1</c:v>
                </c:pt>
                <c:pt idx="4">
                  <c:v>6</c:v>
                </c:pt>
              </c:numCache>
            </c:numRef>
          </c:val>
        </c:ser>
        <c:ser>
          <c:idx val="2"/>
          <c:order val="2"/>
          <c:tx>
            <c:strRef>
              <c:f>'By Event'!$B$6</c:f>
              <c:strCache>
                <c:ptCount val="1"/>
                <c:pt idx="0">
                  <c:v>Other</c:v>
                </c:pt>
              </c:strCache>
            </c:strRef>
          </c:tx>
          <c:spPr>
            <a:solidFill>
              <a:srgbClr val="0070C0"/>
            </a:solidFill>
          </c:spPr>
          <c:invertIfNegative val="0"/>
          <c:dLbls>
            <c:txPr>
              <a:bodyPr/>
              <a:lstStyle/>
              <a:p>
                <a:pPr>
                  <a:defRPr b="1"/>
                </a:pPr>
                <a:endParaRPr lang="en-US"/>
              </a:p>
            </c:txPr>
            <c:showLegendKey val="0"/>
            <c:showVal val="1"/>
            <c:showCatName val="0"/>
            <c:showSerName val="0"/>
            <c:showPercent val="0"/>
            <c:showBubbleSize val="0"/>
            <c:showLeaderLines val="0"/>
          </c:dLbls>
          <c:cat>
            <c:strRef>
              <c:f>'By Event'!$C$9:$H$9</c:f>
              <c:strCache>
                <c:ptCount val="6"/>
                <c:pt idx="0">
                  <c:v>1949-1959</c:v>
                </c:pt>
                <c:pt idx="1">
                  <c:v>1960-1970</c:v>
                </c:pt>
                <c:pt idx="2">
                  <c:v>1971-1981</c:v>
                </c:pt>
                <c:pt idx="3">
                  <c:v>1982-1992</c:v>
                </c:pt>
                <c:pt idx="4">
                  <c:v>1993-2003</c:v>
                </c:pt>
                <c:pt idx="5">
                  <c:v>2004-2014</c:v>
                </c:pt>
              </c:strCache>
            </c:strRef>
          </c:cat>
          <c:val>
            <c:numRef>
              <c:f>'By Event'!$C$6:$H$6</c:f>
              <c:numCache>
                <c:formatCode>General</c:formatCode>
                <c:ptCount val="6"/>
                <c:pt idx="0">
                  <c:v>3</c:v>
                </c:pt>
                <c:pt idx="2">
                  <c:v>1</c:v>
                </c:pt>
              </c:numCache>
            </c:numRef>
          </c:val>
        </c:ser>
        <c:ser>
          <c:idx val="3"/>
          <c:order val="3"/>
          <c:tx>
            <c:strRef>
              <c:f>'By Event'!$B$7</c:f>
              <c:strCache>
                <c:ptCount val="1"/>
                <c:pt idx="0">
                  <c:v>Fire</c:v>
                </c:pt>
              </c:strCache>
            </c:strRef>
          </c:tx>
          <c:spPr>
            <a:solidFill>
              <a:srgbClr val="7030A0"/>
            </a:solidFill>
          </c:spPr>
          <c:invertIfNegative val="0"/>
          <c:dLbls>
            <c:dLbl>
              <c:idx val="0"/>
              <c:delete val="1"/>
            </c:dLbl>
            <c:txPr>
              <a:bodyPr/>
              <a:lstStyle/>
              <a:p>
                <a:pPr>
                  <a:defRPr sz="1100" b="1"/>
                </a:pPr>
                <a:endParaRPr lang="en-US"/>
              </a:p>
            </c:txPr>
            <c:showLegendKey val="0"/>
            <c:showVal val="1"/>
            <c:showCatName val="0"/>
            <c:showSerName val="0"/>
            <c:showPercent val="0"/>
            <c:showBubbleSize val="0"/>
            <c:showLeaderLines val="0"/>
          </c:dLbls>
          <c:cat>
            <c:strRef>
              <c:f>'By Event'!$C$9:$H$9</c:f>
              <c:strCache>
                <c:ptCount val="6"/>
                <c:pt idx="0">
                  <c:v>1949-1959</c:v>
                </c:pt>
                <c:pt idx="1">
                  <c:v>1960-1970</c:v>
                </c:pt>
                <c:pt idx="2">
                  <c:v>1971-1981</c:v>
                </c:pt>
                <c:pt idx="3">
                  <c:v>1982-1992</c:v>
                </c:pt>
                <c:pt idx="4">
                  <c:v>1993-2003</c:v>
                </c:pt>
                <c:pt idx="5">
                  <c:v>2004-2014</c:v>
                </c:pt>
              </c:strCache>
            </c:strRef>
          </c:cat>
          <c:val>
            <c:numRef>
              <c:f>'By Event'!$C$7:$H$7</c:f>
              <c:numCache>
                <c:formatCode>General</c:formatCode>
                <c:ptCount val="6"/>
                <c:pt idx="2">
                  <c:v>1</c:v>
                </c:pt>
                <c:pt idx="3">
                  <c:v>1</c:v>
                </c:pt>
                <c:pt idx="4">
                  <c:v>2</c:v>
                </c:pt>
                <c:pt idx="5">
                  <c:v>12</c:v>
                </c:pt>
              </c:numCache>
            </c:numRef>
          </c:val>
        </c:ser>
        <c:ser>
          <c:idx val="4"/>
          <c:order val="4"/>
          <c:tx>
            <c:strRef>
              <c:f>'By Event'!$B$8</c:f>
              <c:strCache>
                <c:ptCount val="1"/>
                <c:pt idx="0">
                  <c:v>Flood or Severe Storms</c:v>
                </c:pt>
              </c:strCache>
            </c:strRef>
          </c:tx>
          <c:spPr>
            <a:solidFill>
              <a:schemeClr val="accent6">
                <a:lumMod val="75000"/>
              </a:schemeClr>
            </a:solidFill>
          </c:spPr>
          <c:invertIfNegative val="0"/>
          <c:dLbls>
            <c:dLbl>
              <c:idx val="0"/>
              <c:delete val="1"/>
            </c:dLbl>
            <c:dLbl>
              <c:idx val="1"/>
              <c:spPr/>
              <c:txPr>
                <a:bodyPr/>
                <a:lstStyle/>
                <a:p>
                  <a:pPr>
                    <a:defRPr sz="1200" b="1"/>
                  </a:pPr>
                  <a:endParaRPr lang="en-US"/>
                </a:p>
              </c:txPr>
              <c:showLegendKey val="0"/>
              <c:showVal val="1"/>
              <c:showCatName val="0"/>
              <c:showSerName val="0"/>
              <c:showPercent val="0"/>
              <c:showBubbleSize val="0"/>
            </c:dLbl>
            <c:dLbl>
              <c:idx val="2"/>
              <c:spPr/>
              <c:txPr>
                <a:bodyPr/>
                <a:lstStyle/>
                <a:p>
                  <a:pPr>
                    <a:defRPr sz="1200" b="1"/>
                  </a:pPr>
                  <a:endParaRPr lang="en-US"/>
                </a:p>
              </c:txPr>
              <c:showLegendKey val="0"/>
              <c:showVal val="1"/>
              <c:showCatName val="0"/>
              <c:showSerName val="0"/>
              <c:showPercent val="0"/>
              <c:showBubbleSize val="0"/>
            </c:dLbl>
            <c:dLbl>
              <c:idx val="3"/>
              <c:spPr/>
              <c:txPr>
                <a:bodyPr/>
                <a:lstStyle/>
                <a:p>
                  <a:pPr>
                    <a:defRPr sz="1800" b="1"/>
                  </a:pPr>
                  <a:endParaRPr lang="en-US"/>
                </a:p>
              </c:txPr>
              <c:showLegendKey val="0"/>
              <c:showVal val="1"/>
              <c:showCatName val="0"/>
              <c:showSerName val="0"/>
              <c:showPercent val="0"/>
              <c:showBubbleSize val="0"/>
            </c:dLbl>
            <c:txPr>
              <a:bodyPr/>
              <a:lstStyle/>
              <a:p>
                <a:pPr>
                  <a:defRPr sz="1600" b="1"/>
                </a:pPr>
                <a:endParaRPr lang="en-US"/>
              </a:p>
            </c:txPr>
            <c:showLegendKey val="0"/>
            <c:showVal val="1"/>
            <c:showCatName val="0"/>
            <c:showSerName val="0"/>
            <c:showPercent val="0"/>
            <c:showBubbleSize val="0"/>
            <c:showLeaderLines val="0"/>
          </c:dLbls>
          <c:cat>
            <c:strRef>
              <c:f>'By Event'!$C$9:$H$9</c:f>
              <c:strCache>
                <c:ptCount val="6"/>
                <c:pt idx="0">
                  <c:v>1949-1959</c:v>
                </c:pt>
                <c:pt idx="1">
                  <c:v>1960-1970</c:v>
                </c:pt>
                <c:pt idx="2">
                  <c:v>1971-1981</c:v>
                </c:pt>
                <c:pt idx="3">
                  <c:v>1982-1992</c:v>
                </c:pt>
                <c:pt idx="4">
                  <c:v>1993-2003</c:v>
                </c:pt>
                <c:pt idx="5">
                  <c:v>2004-2014</c:v>
                </c:pt>
              </c:strCache>
            </c:strRef>
          </c:cat>
          <c:val>
            <c:numRef>
              <c:f>'By Event'!$C$8:$H$8</c:f>
              <c:numCache>
                <c:formatCode>General</c:formatCode>
                <c:ptCount val="6"/>
                <c:pt idx="1">
                  <c:v>2</c:v>
                </c:pt>
                <c:pt idx="2">
                  <c:v>2</c:v>
                </c:pt>
                <c:pt idx="3">
                  <c:v>9</c:v>
                </c:pt>
                <c:pt idx="4">
                  <c:v>38</c:v>
                </c:pt>
                <c:pt idx="5">
                  <c:v>57</c:v>
                </c:pt>
              </c:numCache>
            </c:numRef>
          </c:val>
        </c:ser>
        <c:dLbls>
          <c:showLegendKey val="0"/>
          <c:showVal val="0"/>
          <c:showCatName val="0"/>
          <c:showSerName val="0"/>
          <c:showPercent val="0"/>
          <c:showBubbleSize val="0"/>
        </c:dLbls>
        <c:gapWidth val="150"/>
        <c:axId val="179312896"/>
        <c:axId val="179331072"/>
      </c:barChart>
      <c:catAx>
        <c:axId val="179312896"/>
        <c:scaling>
          <c:orientation val="minMax"/>
        </c:scaling>
        <c:delete val="0"/>
        <c:axPos val="b"/>
        <c:majorTickMark val="out"/>
        <c:minorTickMark val="none"/>
        <c:tickLblPos val="nextTo"/>
        <c:txPr>
          <a:bodyPr/>
          <a:lstStyle/>
          <a:p>
            <a:pPr>
              <a:defRPr sz="1400" b="0"/>
            </a:pPr>
            <a:endParaRPr lang="en-US"/>
          </a:p>
        </c:txPr>
        <c:crossAx val="179331072"/>
        <c:crosses val="autoZero"/>
        <c:auto val="1"/>
        <c:lblAlgn val="ctr"/>
        <c:lblOffset val="100"/>
        <c:noMultiLvlLbl val="0"/>
      </c:catAx>
      <c:valAx>
        <c:axId val="179331072"/>
        <c:scaling>
          <c:orientation val="minMax"/>
        </c:scaling>
        <c:delete val="0"/>
        <c:axPos val="l"/>
        <c:majorGridlines>
          <c:spPr>
            <a:ln>
              <a:noFill/>
            </a:ln>
          </c:spPr>
        </c:majorGridlines>
        <c:numFmt formatCode="General" sourceLinked="1"/>
        <c:majorTickMark val="out"/>
        <c:minorTickMark val="none"/>
        <c:tickLblPos val="nextTo"/>
        <c:crossAx val="179312896"/>
        <c:crosses val="autoZero"/>
        <c:crossBetween val="between"/>
      </c:valAx>
      <c:spPr>
        <a:solidFill>
          <a:schemeClr val="tx2">
            <a:lumMod val="20000"/>
            <a:lumOff val="80000"/>
            <a:alpha val="64000"/>
          </a:schemeClr>
        </a:solidFill>
      </c:spPr>
    </c:plotArea>
    <c:legend>
      <c:legendPos val="b"/>
      <c:layout>
        <c:manualLayout>
          <c:xMode val="edge"/>
          <c:yMode val="edge"/>
          <c:x val="4.9999933214455061E-2"/>
          <c:y val="0.81348646167264937"/>
          <c:w val="0.9"/>
          <c:h val="8.8328086635597283E-2"/>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drawing1.xml><?xml version="1.0" encoding="utf-8"?>
<c:userShapes xmlns:c="http://schemas.openxmlformats.org/drawingml/2006/chart">
  <cdr:relSizeAnchor xmlns:cdr="http://schemas.openxmlformats.org/drawingml/2006/chartDrawing">
    <cdr:from>
      <cdr:x>0.0706</cdr:x>
      <cdr:y>0.13196</cdr:y>
    </cdr:from>
    <cdr:to>
      <cdr:x>0.77661</cdr:x>
      <cdr:y>0.36289</cdr:y>
    </cdr:to>
    <cdr:sp macro="" textlink="">
      <cdr:nvSpPr>
        <cdr:cNvPr id="2" name="TextBox 1"/>
        <cdr:cNvSpPr txBox="1"/>
      </cdr:nvSpPr>
      <cdr:spPr>
        <a:xfrm xmlns:a="http://schemas.openxmlformats.org/drawingml/2006/main">
          <a:off x="609600" y="914400"/>
          <a:ext cx="6096000" cy="1600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solidFill>
                <a:schemeClr val="tx1"/>
              </a:solidFill>
              <a:latin typeface="+mn-lt"/>
              <a:ea typeface="+mn-ea"/>
              <a:cs typeface="+mn-cs"/>
            </a:rPr>
            <a:t> </a:t>
          </a:r>
        </a:p>
        <a:p xmlns:a="http://schemas.openxmlformats.org/drawingml/2006/main">
          <a:r>
            <a:rPr lang="en-US" sz="1600" b="1" i="1" dirty="0" smtClean="0">
              <a:solidFill>
                <a:schemeClr val="tx1"/>
              </a:solidFill>
              <a:latin typeface="+mn-lt"/>
              <a:ea typeface="+mn-ea"/>
              <a:cs typeface="+mn-cs"/>
            </a:rPr>
            <a:t>“Coastal regions of Alaska are regularly affected by intense storms of ocean origin, the frequency and intensity of which are expected to increase as a result of global climate change.”  </a:t>
          </a:r>
          <a:r>
            <a:rPr lang="en-US" sz="1600" b="1" dirty="0" smtClean="0">
              <a:solidFill>
                <a:schemeClr val="tx1"/>
              </a:solidFill>
              <a:latin typeface="+mn-lt"/>
              <a:ea typeface="+mn-ea"/>
              <a:cs typeface="+mn-cs"/>
            </a:rPr>
            <a:t>(Storm-Surge Flooding on the Yukon-Kuskokwim Delta, Terenzi et al, 2014</a:t>
          </a:r>
          <a:r>
            <a:rPr lang="en-US" sz="1600" b="1" dirty="0" smtClean="0">
              <a:solidFill>
                <a:schemeClr val="tx1"/>
              </a:solidFill>
            </a:rPr>
            <a:t>)</a:t>
          </a:r>
        </a:p>
        <a:p xmlns:a="http://schemas.openxmlformats.org/drawingml/2006/main">
          <a:endParaRPr lang="en-US" sz="1600" b="1" dirty="0" smtClean="0">
            <a:solidFill>
              <a:schemeClr val="tx1"/>
            </a:solidFill>
            <a:latin typeface="+mn-lt"/>
            <a:ea typeface="+mn-ea"/>
            <a:cs typeface="+mn-cs"/>
          </a:endParaRPr>
        </a:p>
        <a:p xmlns:a="http://schemas.openxmlformats.org/drawingml/2006/main">
          <a:endParaRPr lang="en-US" sz="1100" dirty="0">
            <a:solidFill>
              <a:schemeClr val="tx1"/>
            </a:solidFill>
          </a:endParaRPr>
        </a:p>
      </cdr:txBody>
    </cdr:sp>
  </cdr:relSizeAnchor>
  <cdr:relSizeAnchor xmlns:cdr="http://schemas.openxmlformats.org/drawingml/2006/chartDrawing">
    <cdr:from>
      <cdr:x>0.41478</cdr:x>
      <cdr:y>0.89072</cdr:y>
    </cdr:from>
    <cdr:to>
      <cdr:x>0.93547</cdr:x>
      <cdr:y>0.9457</cdr:y>
    </cdr:to>
    <cdr:sp macro="" textlink="">
      <cdr:nvSpPr>
        <cdr:cNvPr id="7" name="TextBox 6"/>
        <cdr:cNvSpPr txBox="1"/>
      </cdr:nvSpPr>
      <cdr:spPr>
        <a:xfrm xmlns:a="http://schemas.openxmlformats.org/drawingml/2006/main">
          <a:off x="3581400" y="6172200"/>
          <a:ext cx="44958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smtClean="0">
              <a:latin typeface="+mn-lt"/>
              <a:ea typeface="+mn-ea"/>
              <a:cs typeface="+mn-cs"/>
            </a:rPr>
            <a:t>Source: http</a:t>
          </a:r>
          <a:r>
            <a:rPr lang="en-US" dirty="0">
              <a:latin typeface="+mn-lt"/>
              <a:ea typeface="+mn-ea"/>
              <a:cs typeface="+mn-cs"/>
            </a:rPr>
            <a:t>://www.fema.gov/api/open/v1/DisasterDeclarationsSummaries</a:t>
          </a:r>
          <a:r>
            <a:rPr lang="en-US" dirty="0" smtClean="0"/>
            <a:t> </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4D5775-A3F7-4726-BE10-45C606525BC9}" type="datetimeFigureOut">
              <a:rPr lang="en-US" smtClean="0"/>
              <a:t>11/9/2016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DC5A6E-CA3E-4453-8B95-B7A15ACF1110}" type="slidenum">
              <a:rPr lang="en-US" smtClean="0"/>
              <a:t>‹#›</a:t>
            </a:fld>
            <a:endParaRPr lang="en-US"/>
          </a:p>
        </p:txBody>
      </p:sp>
    </p:spTree>
    <p:extLst>
      <p:ext uri="{BB962C8B-B14F-4D97-AF65-F5344CB8AC3E}">
        <p14:creationId xmlns:p14="http://schemas.microsoft.com/office/powerpoint/2010/main" val="213311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1</a:t>
            </a:fld>
            <a:endParaRPr lang="en-US"/>
          </a:p>
        </p:txBody>
      </p:sp>
    </p:spTree>
    <p:extLst>
      <p:ext uri="{BB962C8B-B14F-4D97-AF65-F5344CB8AC3E}">
        <p14:creationId xmlns:p14="http://schemas.microsoft.com/office/powerpoint/2010/main" val="3276711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6" tIns="48328" rIns="96656" bIns="48328" anchor="b"/>
          <a:lstStyle/>
          <a:p>
            <a:pPr algn="r"/>
            <a:fld id="{1F35348F-C163-43F5-8912-141EF2AC8FCA}" type="slidenum">
              <a:rPr lang="en-US" sz="1300"/>
              <a:pPr algn="r"/>
              <a:t>11</a:t>
            </a:fld>
            <a:endParaRPr lang="en-US" sz="1300" dirty="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r>
              <a:rPr lang="en-US" dirty="0" smtClean="0"/>
              <a:t>The increased rates of shoreline sloughing of the Ninglick River has been attributed to thawing of the permafrost layer in the river bank and decreased extent and duration of sea ice in the Bering sea.</a:t>
            </a:r>
          </a:p>
        </p:txBody>
      </p:sp>
    </p:spTree>
    <p:extLst>
      <p:ext uri="{BB962C8B-B14F-4D97-AF65-F5344CB8AC3E}">
        <p14:creationId xmlns:p14="http://schemas.microsoft.com/office/powerpoint/2010/main" val="1326384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6" tIns="48328" rIns="96656" bIns="48328" anchor="b"/>
          <a:lstStyle/>
          <a:p>
            <a:pPr algn="r"/>
            <a:fld id="{E5CC50AA-C253-4036-A580-AB44C443D89D}" type="slidenum">
              <a:rPr lang="en-US" sz="1300"/>
              <a:pPr algn="r"/>
              <a:t>12</a:t>
            </a:fld>
            <a:endParaRPr lang="en-US" sz="1300" dirty="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617968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6" tIns="48328" rIns="96656" bIns="48328" anchor="b"/>
          <a:lstStyle/>
          <a:p>
            <a:pPr algn="r"/>
            <a:fld id="{F11580A6-AAF2-4C4E-A05C-61C258163B79}" type="slidenum">
              <a:rPr lang="en-US" sz="1300"/>
              <a:pPr algn="r"/>
              <a:t>13</a:t>
            </a:fld>
            <a:endParaRPr lang="en-US" sz="1300" dirty="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lIns="96656" tIns="48328" rIns="96656" bIns="48328"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179536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36" tIns="48319" rIns="96636" bIns="48319" anchor="b"/>
          <a:lstStyle/>
          <a:p>
            <a:pPr algn="r"/>
            <a:fld id="{79F43158-8D67-43B8-A90A-E8E8BEC2A187}" type="slidenum">
              <a:rPr lang="en-US" sz="1400">
                <a:latin typeface="Calibri" pitchFamily="34" charset="0"/>
              </a:rPr>
              <a:pPr algn="r"/>
              <a:t>18</a:t>
            </a:fld>
            <a:endParaRPr lang="en-US" sz="1400" dirty="0">
              <a:latin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Severe flood events, such as the 20-year flood of 2005 and the lesser flood of 2006, permeate the village water supply, spread raw sewage through the community, displace residents from homes, destroy subsistence food storage, and shut down essential utilities.  The U.S. Army Corps of Engineers predicts that the 50-year flood would flood almost the entire community. High ground is limited and high ground with shelter sufficient to house the community is non-existent. </a:t>
            </a:r>
          </a:p>
          <a:p>
            <a:pPr eaLnBrk="1" hangingPunct="1">
              <a:spcBef>
                <a:spcPct val="0"/>
              </a:spcBef>
            </a:pPr>
            <a:endParaRPr lang="en-US" dirty="0" smtClean="0"/>
          </a:p>
        </p:txBody>
      </p:sp>
    </p:spTree>
    <p:extLst>
      <p:ext uri="{BB962C8B-B14F-4D97-AF65-F5344CB8AC3E}">
        <p14:creationId xmlns:p14="http://schemas.microsoft.com/office/powerpoint/2010/main" val="2288388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938079-A580-4C15-9007-5BF1C0AB401F}" type="slidenum">
              <a:rPr lang="en-US" smtClean="0"/>
              <a:t>24</a:t>
            </a:fld>
            <a:endParaRPr lang="en-US"/>
          </a:p>
        </p:txBody>
      </p:sp>
    </p:spTree>
    <p:extLst>
      <p:ext uri="{BB962C8B-B14F-4D97-AF65-F5344CB8AC3E}">
        <p14:creationId xmlns:p14="http://schemas.microsoft.com/office/powerpoint/2010/main" val="410572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35</a:t>
            </a:fld>
            <a:endParaRPr lang="en-US"/>
          </a:p>
        </p:txBody>
      </p:sp>
    </p:spTree>
    <p:extLst>
      <p:ext uri="{BB962C8B-B14F-4D97-AF65-F5344CB8AC3E}">
        <p14:creationId xmlns:p14="http://schemas.microsoft.com/office/powerpoint/2010/main" val="1283393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2379F72-5864-401E-9838-251501BD0E7D}" type="slidenum">
              <a:rPr lang="en-US" smtClean="0"/>
              <a:pPr>
                <a:defRPr/>
              </a:pPr>
              <a:t>36</a:t>
            </a:fld>
            <a:endParaRPr lang="en-US"/>
          </a:p>
        </p:txBody>
      </p:sp>
    </p:spTree>
    <p:extLst>
      <p:ext uri="{BB962C8B-B14F-4D97-AF65-F5344CB8AC3E}">
        <p14:creationId xmlns:p14="http://schemas.microsoft.com/office/powerpoint/2010/main" val="2823087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37</a:t>
            </a:fld>
            <a:endParaRPr lang="en-US"/>
          </a:p>
        </p:txBody>
      </p:sp>
    </p:spTree>
    <p:extLst>
      <p:ext uri="{BB962C8B-B14F-4D97-AF65-F5344CB8AC3E}">
        <p14:creationId xmlns:p14="http://schemas.microsoft.com/office/powerpoint/2010/main" val="3783133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38</a:t>
            </a:fld>
            <a:endParaRPr lang="en-US"/>
          </a:p>
        </p:txBody>
      </p:sp>
    </p:spTree>
    <p:extLst>
      <p:ext uri="{BB962C8B-B14F-4D97-AF65-F5344CB8AC3E}">
        <p14:creationId xmlns:p14="http://schemas.microsoft.com/office/powerpoint/2010/main" val="1319031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39</a:t>
            </a:fld>
            <a:endParaRPr lang="en-US"/>
          </a:p>
        </p:txBody>
      </p:sp>
    </p:spTree>
    <p:extLst>
      <p:ext uri="{BB962C8B-B14F-4D97-AF65-F5344CB8AC3E}">
        <p14:creationId xmlns:p14="http://schemas.microsoft.com/office/powerpoint/2010/main" val="120537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2</a:t>
            </a:fld>
            <a:endParaRPr lang="en-US"/>
          </a:p>
        </p:txBody>
      </p:sp>
    </p:spTree>
    <p:extLst>
      <p:ext uri="{BB962C8B-B14F-4D97-AF65-F5344CB8AC3E}">
        <p14:creationId xmlns:p14="http://schemas.microsoft.com/office/powerpoint/2010/main" val="3629779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40</a:t>
            </a:fld>
            <a:endParaRPr lang="en-US"/>
          </a:p>
        </p:txBody>
      </p:sp>
    </p:spTree>
    <p:extLst>
      <p:ext uri="{BB962C8B-B14F-4D97-AF65-F5344CB8AC3E}">
        <p14:creationId xmlns:p14="http://schemas.microsoft.com/office/powerpoint/2010/main" val="2893318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41</a:t>
            </a:fld>
            <a:endParaRPr lang="en-US"/>
          </a:p>
        </p:txBody>
      </p:sp>
    </p:spTree>
    <p:extLst>
      <p:ext uri="{BB962C8B-B14F-4D97-AF65-F5344CB8AC3E}">
        <p14:creationId xmlns:p14="http://schemas.microsoft.com/office/powerpoint/2010/main" val="2647557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DCRA acquired funding through the federal Coastal Impact Assistance Program for a Strategic Management</a:t>
            </a:r>
            <a:r>
              <a:rPr lang="en-US" baseline="0" dirty="0" smtClean="0"/>
              <a:t> </a:t>
            </a:r>
            <a:r>
              <a:rPr lang="en-US" dirty="0" smtClean="0"/>
              <a:t>Plan for the Newtok relocation, and in 2011, the Newtok Planning Group began working with a contractor to develop the Strategic Management Plan. </a:t>
            </a:r>
          </a:p>
          <a:p>
            <a:endParaRPr lang="en-US" dirty="0"/>
          </a:p>
        </p:txBody>
      </p:sp>
      <p:sp>
        <p:nvSpPr>
          <p:cNvPr id="4" name="Slide Number Placeholder 3"/>
          <p:cNvSpPr>
            <a:spLocks noGrp="1"/>
          </p:cNvSpPr>
          <p:nvPr>
            <p:ph type="sldNum" sz="quarter" idx="10"/>
          </p:nvPr>
        </p:nvSpPr>
        <p:spPr/>
        <p:txBody>
          <a:bodyPr/>
          <a:lstStyle/>
          <a:p>
            <a:pPr>
              <a:defRPr/>
            </a:pPr>
            <a:fld id="{32379F72-5864-401E-9838-251501BD0E7D}" type="slidenum">
              <a:rPr lang="en-US" smtClean="0"/>
              <a:pPr>
                <a:defRPr/>
              </a:pPr>
              <a:t>42</a:t>
            </a:fld>
            <a:endParaRPr lang="en-US" dirty="0"/>
          </a:p>
        </p:txBody>
      </p:sp>
    </p:spTree>
    <p:extLst>
      <p:ext uri="{BB962C8B-B14F-4D97-AF65-F5344CB8AC3E}">
        <p14:creationId xmlns:p14="http://schemas.microsoft.com/office/powerpoint/2010/main" val="1774453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43</a:t>
            </a:fld>
            <a:endParaRPr lang="en-US"/>
          </a:p>
        </p:txBody>
      </p:sp>
    </p:spTree>
    <p:extLst>
      <p:ext uri="{BB962C8B-B14F-4D97-AF65-F5344CB8AC3E}">
        <p14:creationId xmlns:p14="http://schemas.microsoft.com/office/powerpoint/2010/main" val="3819552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DCRA acquired funding through the federal Coastal Impact Assistance Program for a Strategic Management</a:t>
            </a:r>
            <a:r>
              <a:rPr lang="en-US" baseline="0" dirty="0" smtClean="0"/>
              <a:t> </a:t>
            </a:r>
            <a:r>
              <a:rPr lang="en-US" dirty="0" smtClean="0"/>
              <a:t>Plan for the Newtok relocation, and in 2011, the Newtok Planning Group began working with a contractor to develop the Strategic Management Plan. </a:t>
            </a:r>
          </a:p>
          <a:p>
            <a:endParaRPr lang="en-US" dirty="0"/>
          </a:p>
        </p:txBody>
      </p:sp>
      <p:sp>
        <p:nvSpPr>
          <p:cNvPr id="4" name="Slide Number Placeholder 3"/>
          <p:cNvSpPr>
            <a:spLocks noGrp="1"/>
          </p:cNvSpPr>
          <p:nvPr>
            <p:ph type="sldNum" sz="quarter" idx="10"/>
          </p:nvPr>
        </p:nvSpPr>
        <p:spPr/>
        <p:txBody>
          <a:bodyPr/>
          <a:lstStyle/>
          <a:p>
            <a:pPr>
              <a:defRPr/>
            </a:pPr>
            <a:fld id="{32379F72-5864-401E-9838-251501BD0E7D}" type="slidenum">
              <a:rPr lang="en-US" smtClean="0"/>
              <a:pPr>
                <a:defRPr/>
              </a:pPr>
              <a:t>44</a:t>
            </a:fld>
            <a:endParaRPr lang="en-US" dirty="0"/>
          </a:p>
        </p:txBody>
      </p:sp>
    </p:spTree>
    <p:extLst>
      <p:ext uri="{BB962C8B-B14F-4D97-AF65-F5344CB8AC3E}">
        <p14:creationId xmlns:p14="http://schemas.microsoft.com/office/powerpoint/2010/main" val="4063641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45</a:t>
            </a:fld>
            <a:endParaRPr lang="en-US"/>
          </a:p>
        </p:txBody>
      </p:sp>
    </p:spTree>
    <p:extLst>
      <p:ext uri="{BB962C8B-B14F-4D97-AF65-F5344CB8AC3E}">
        <p14:creationId xmlns:p14="http://schemas.microsoft.com/office/powerpoint/2010/main" val="2080692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46</a:t>
            </a:fld>
            <a:endParaRPr lang="en-US"/>
          </a:p>
        </p:txBody>
      </p:sp>
    </p:spTree>
    <p:extLst>
      <p:ext uri="{BB962C8B-B14F-4D97-AF65-F5344CB8AC3E}">
        <p14:creationId xmlns:p14="http://schemas.microsoft.com/office/powerpoint/2010/main" val="4159710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47</a:t>
            </a:fld>
            <a:endParaRPr lang="en-US"/>
          </a:p>
        </p:txBody>
      </p:sp>
    </p:spTree>
    <p:extLst>
      <p:ext uri="{BB962C8B-B14F-4D97-AF65-F5344CB8AC3E}">
        <p14:creationId xmlns:p14="http://schemas.microsoft.com/office/powerpoint/2010/main" val="3837838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48</a:t>
            </a:fld>
            <a:endParaRPr lang="en-US"/>
          </a:p>
        </p:txBody>
      </p:sp>
    </p:spTree>
    <p:extLst>
      <p:ext uri="{BB962C8B-B14F-4D97-AF65-F5344CB8AC3E}">
        <p14:creationId xmlns:p14="http://schemas.microsoft.com/office/powerpoint/2010/main" val="3686064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49</a:t>
            </a:fld>
            <a:endParaRPr lang="en-US"/>
          </a:p>
        </p:txBody>
      </p:sp>
    </p:spTree>
    <p:extLst>
      <p:ext uri="{BB962C8B-B14F-4D97-AF65-F5344CB8AC3E}">
        <p14:creationId xmlns:p14="http://schemas.microsoft.com/office/powerpoint/2010/main" val="390233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3</a:t>
            </a:fld>
            <a:endParaRPr lang="en-US"/>
          </a:p>
        </p:txBody>
      </p:sp>
    </p:spTree>
    <p:extLst>
      <p:ext uri="{BB962C8B-B14F-4D97-AF65-F5344CB8AC3E}">
        <p14:creationId xmlns:p14="http://schemas.microsoft.com/office/powerpoint/2010/main" val="268025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50</a:t>
            </a:fld>
            <a:endParaRPr lang="en-US"/>
          </a:p>
        </p:txBody>
      </p:sp>
    </p:spTree>
    <p:extLst>
      <p:ext uri="{BB962C8B-B14F-4D97-AF65-F5344CB8AC3E}">
        <p14:creationId xmlns:p14="http://schemas.microsoft.com/office/powerpoint/2010/main" val="2166427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51</a:t>
            </a:fld>
            <a:endParaRPr lang="en-US"/>
          </a:p>
        </p:txBody>
      </p:sp>
    </p:spTree>
    <p:extLst>
      <p:ext uri="{BB962C8B-B14F-4D97-AF65-F5344CB8AC3E}">
        <p14:creationId xmlns:p14="http://schemas.microsoft.com/office/powerpoint/2010/main" val="397264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4</a:t>
            </a:fld>
            <a:endParaRPr lang="en-US"/>
          </a:p>
        </p:txBody>
      </p:sp>
    </p:spTree>
    <p:extLst>
      <p:ext uri="{BB962C8B-B14F-4D97-AF65-F5344CB8AC3E}">
        <p14:creationId xmlns:p14="http://schemas.microsoft.com/office/powerpoint/2010/main" val="69250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5</a:t>
            </a:fld>
            <a:endParaRPr lang="en-US"/>
          </a:p>
        </p:txBody>
      </p:sp>
    </p:spTree>
    <p:extLst>
      <p:ext uri="{BB962C8B-B14F-4D97-AF65-F5344CB8AC3E}">
        <p14:creationId xmlns:p14="http://schemas.microsoft.com/office/powerpoint/2010/main" val="1561822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6</a:t>
            </a:fld>
            <a:endParaRPr lang="en-US"/>
          </a:p>
        </p:txBody>
      </p:sp>
    </p:spTree>
    <p:extLst>
      <p:ext uri="{BB962C8B-B14F-4D97-AF65-F5344CB8AC3E}">
        <p14:creationId xmlns:p14="http://schemas.microsoft.com/office/powerpoint/2010/main" val="1898102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7</a:t>
            </a:fld>
            <a:endParaRPr lang="en-US"/>
          </a:p>
        </p:txBody>
      </p:sp>
    </p:spTree>
    <p:extLst>
      <p:ext uri="{BB962C8B-B14F-4D97-AF65-F5344CB8AC3E}">
        <p14:creationId xmlns:p14="http://schemas.microsoft.com/office/powerpoint/2010/main" val="53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9</a:t>
            </a:fld>
            <a:endParaRPr lang="en-US"/>
          </a:p>
        </p:txBody>
      </p:sp>
    </p:spTree>
    <p:extLst>
      <p:ext uri="{BB962C8B-B14F-4D97-AF65-F5344CB8AC3E}">
        <p14:creationId xmlns:p14="http://schemas.microsoft.com/office/powerpoint/2010/main" val="2314128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DC5A6E-CA3E-4453-8B95-B7A15ACF1110}" type="slidenum">
              <a:rPr lang="en-US" smtClean="0"/>
              <a:t>10</a:t>
            </a:fld>
            <a:endParaRPr lang="en-US"/>
          </a:p>
        </p:txBody>
      </p:sp>
    </p:spTree>
    <p:extLst>
      <p:ext uri="{BB962C8B-B14F-4D97-AF65-F5344CB8AC3E}">
        <p14:creationId xmlns:p14="http://schemas.microsoft.com/office/powerpoint/2010/main" val="89412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527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046769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1886318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1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232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2292460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2351369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452372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1790549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992249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528292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2088355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923023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156530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09360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CB947B-C99E-4C3D-8B72-0F159245FB8B}"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3140328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CB947B-C99E-4C3D-8B72-0F159245FB8B}"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541480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CB947B-C99E-4C3D-8B72-0F159245FB8B}"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309818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CB947B-C99E-4C3D-8B72-0F159245FB8B}" type="datetimeFigureOut">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671687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CB947B-C99E-4C3D-8B72-0F159245FB8B}" type="datetimeFigureOut">
              <a:rPr lang="en-US" smtClean="0"/>
              <a:t>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494587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CB947B-C99E-4C3D-8B72-0F159245FB8B}" type="datetimeFigureOut">
              <a:rPr lang="en-US" smtClean="0"/>
              <a:t>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2562896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B947B-C99E-4C3D-8B72-0F159245FB8B}" type="datetimeFigureOut">
              <a:rPr lang="en-US" smtClean="0"/>
              <a:t>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11976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2562793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CB947B-C99E-4C3D-8B72-0F159245FB8B}" type="datetimeFigureOut">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3932935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CB947B-C99E-4C3D-8B72-0F159245FB8B}" type="datetimeFigureOut">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64715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CB947B-C99E-4C3D-8B72-0F159245FB8B}"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2367290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CB947B-C99E-4C3D-8B72-0F159245FB8B}" type="datetimeFigureOut">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F8B4C-1FD0-48CD-9537-B9CEE4D49789}" type="slidenum">
              <a:rPr lang="en-US" smtClean="0"/>
              <a:t>‹#›</a:t>
            </a:fld>
            <a:endParaRPr lang="en-US"/>
          </a:p>
        </p:txBody>
      </p:sp>
    </p:spTree>
    <p:extLst>
      <p:ext uri="{BB962C8B-B14F-4D97-AF65-F5344CB8AC3E}">
        <p14:creationId xmlns:p14="http://schemas.microsoft.com/office/powerpoint/2010/main" val="1961567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829449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424253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276233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937639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671392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00860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75530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93541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966753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748283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064436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821741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402569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466484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23138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149218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848231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2918613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56989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746144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81898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684851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3462157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8521533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594037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638903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104447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202744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8199217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7444401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99536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168194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360189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486674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2618791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374233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07594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93428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72579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3168420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711346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023576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407159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0107458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5348709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2179735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6505802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546204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9486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2948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105384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nchorCtr="0"/>
          <a:lstStyle>
            <a:lvl1pPr>
              <a:defRPr sz="6000">
                <a:solidFill>
                  <a:schemeClr val="bg1"/>
                </a:solidFill>
                <a:latin typeface="Perpetua" panose="02020502060401020303" pitchFamily="18" charset="0"/>
              </a:defRPr>
            </a:lvl1pPr>
          </a:lstStyle>
          <a:p>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29486D"/>
                </a:solidFill>
              </a:defRPr>
            </a:lvl1pPr>
            <a:lvl2pPr>
              <a:defRPr>
                <a:solidFill>
                  <a:srgbClr val="29486D"/>
                </a:solidFill>
              </a:defRPr>
            </a:lvl2pPr>
            <a:lvl3pPr>
              <a:defRPr>
                <a:solidFill>
                  <a:srgbClr val="29486D"/>
                </a:solidFill>
              </a:defRPr>
            </a:lvl3pPr>
            <a:lvl4pPr>
              <a:defRPr>
                <a:solidFill>
                  <a:srgbClr val="29486D"/>
                </a:solidFill>
              </a:defRPr>
            </a:lvl4pPr>
            <a:lvl5pPr>
              <a:defRPr>
                <a:solidFill>
                  <a:srgbClr val="29486D"/>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95106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36637090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9486D"/>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29486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682102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585764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642488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207821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8290148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4280250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24244162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3811615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884FF6-0479-4CF3-BF40-85343EAB9491}" type="datetimeFigureOut">
              <a:rPr lang="en-US" smtClean="0"/>
              <a:t>11/9/2016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9A56AA-9EAB-4F41-AD2E-CECDAA1EF6E0}" type="slidenum">
              <a:rPr lang="en-US" smtClean="0"/>
              <a:t>‹#›</a:t>
            </a:fld>
            <a:endParaRPr lang="en-US"/>
          </a:p>
        </p:txBody>
      </p:sp>
    </p:spTree>
    <p:extLst>
      <p:ext uri="{BB962C8B-B14F-4D97-AF65-F5344CB8AC3E}">
        <p14:creationId xmlns:p14="http://schemas.microsoft.com/office/powerpoint/2010/main" val="1329171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E2F40C4-F946-49D9-88B3-8C755AE4C466}" type="datetimeFigureOut">
              <a:rPr lang="en-US" smtClean="0"/>
              <a:t>11/9/2016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BE6FAF-FD1D-40FC-B5E7-B58DE21D653B}" type="slidenum">
              <a:rPr lang="en-US" smtClean="0"/>
              <a:t>‹#›</a:t>
            </a:fld>
            <a:endParaRPr lang="en-US"/>
          </a:p>
        </p:txBody>
      </p:sp>
    </p:spTree>
    <p:extLst>
      <p:ext uri="{BB962C8B-B14F-4D97-AF65-F5344CB8AC3E}">
        <p14:creationId xmlns:p14="http://schemas.microsoft.com/office/powerpoint/2010/main" val="1465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p:cNvSpPr txBox="1"/>
          <p:nvPr userDrawn="1"/>
        </p:nvSpPr>
        <p:spPr>
          <a:xfrm>
            <a:off x="0" y="5657671"/>
            <a:ext cx="9144000" cy="1200329"/>
          </a:xfrm>
          <a:prstGeom prst="rect">
            <a:avLst/>
          </a:prstGeom>
          <a:solidFill>
            <a:srgbClr val="29486D"/>
          </a:solidFill>
        </p:spPr>
        <p:txBody>
          <a:bodyPr wrap="square" rtlCol="0" anchor="ctr" anchorCtr="0">
            <a:spAutoFit/>
          </a:bodyPr>
          <a:lstStyle/>
          <a:p>
            <a:pPr algn="ctr"/>
            <a:endParaRPr lang="en-US" sz="3600" dirty="0" smtClean="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sp>
        <p:nvSpPr>
          <p:cNvPr id="9" name="TextBox 8"/>
          <p:cNvSpPr txBox="1"/>
          <p:nvPr userDrawn="1"/>
        </p:nvSpPr>
        <p:spPr>
          <a:xfrm>
            <a:off x="0" y="0"/>
            <a:ext cx="9144000" cy="2031325"/>
          </a:xfrm>
          <a:prstGeom prst="rect">
            <a:avLst/>
          </a:prstGeom>
          <a:solidFill>
            <a:srgbClr val="29486D"/>
          </a:solidFill>
        </p:spPr>
        <p:txBody>
          <a:bodyPr wrap="square" rtlCol="0" anchor="ctr" anchorCtr="0">
            <a:spAutoFit/>
          </a:bodyPr>
          <a:lstStyle/>
          <a:p>
            <a:endParaRPr lang="en-US" dirty="0" smtClean="0"/>
          </a:p>
          <a:p>
            <a:pPr algn="ctr"/>
            <a:endParaRPr lang="en-US" sz="6000" dirty="0" smtClean="0">
              <a:solidFill>
                <a:schemeClr val="bg1"/>
              </a:solidFill>
              <a:latin typeface="Perpetua" panose="02020502060401020303" pitchFamily="18" charset="0"/>
            </a:endParaRPr>
          </a:p>
          <a:p>
            <a:pPr algn="ctr"/>
            <a:endParaRPr lang="en-US" sz="1200" dirty="0" smtClean="0">
              <a:solidFill>
                <a:schemeClr val="bg1"/>
              </a:solidFill>
              <a:latin typeface="Perpetua" panose="02020502060401020303" pitchFamily="18" charset="0"/>
            </a:endParaRPr>
          </a:p>
          <a:p>
            <a:pPr algn="ctr"/>
            <a:endParaRPr lang="en-US" sz="1200" dirty="0" smtClean="0">
              <a:solidFill>
                <a:schemeClr val="bg1"/>
              </a:solidFill>
              <a:latin typeface="Perpetua" panose="02020502060401020303" pitchFamily="18" charset="0"/>
            </a:endParaRPr>
          </a:p>
          <a:p>
            <a:pPr algn="ctr"/>
            <a:endParaRPr lang="en-US" sz="1200" dirty="0" smtClean="0">
              <a:solidFill>
                <a:schemeClr val="bg1"/>
              </a:solidFill>
              <a:latin typeface="Perpetua" panose="02020502060401020303" pitchFamily="18" charset="0"/>
            </a:endParaRPr>
          </a:p>
          <a:p>
            <a:pPr algn="ctr"/>
            <a:endParaRPr lang="en-US" sz="1200" dirty="0" smtClean="0">
              <a:solidFill>
                <a:schemeClr val="bg1"/>
              </a:solidFill>
              <a:latin typeface="Perpetua" panose="02020502060401020303" pitchFamily="18" charset="0"/>
            </a:endParaRPr>
          </a:p>
        </p:txBody>
      </p:sp>
      <p:pic>
        <p:nvPicPr>
          <p:cNvPr id="1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75325"/>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328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Box 4"/>
          <p:cNvSpPr txBox="1"/>
          <p:nvPr userDrawn="1"/>
        </p:nvSpPr>
        <p:spPr>
          <a:xfrm>
            <a:off x="-22564" y="0"/>
            <a:ext cx="9166564"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3" name="TextBox 12"/>
          <p:cNvSpPr txBox="1"/>
          <p:nvPr userDrawn="1"/>
        </p:nvSpPr>
        <p:spPr>
          <a:xfrm>
            <a:off x="-3629" y="5715000"/>
            <a:ext cx="9144000" cy="1200329"/>
          </a:xfrm>
          <a:prstGeom prst="rect">
            <a:avLst/>
          </a:prstGeom>
          <a:solidFill>
            <a:srgbClr val="29486D"/>
          </a:solidFill>
        </p:spPr>
        <p:txBody>
          <a:bodyPr wrap="square" rtlCol="0" anchor="ctr" anchorCtr="0">
            <a:spAutoFit/>
          </a:bodyPr>
          <a:lstStyle/>
          <a:p>
            <a:pPr algn="ctr"/>
            <a:endParaRPr lang="en-US" sz="3600" dirty="0" smtClean="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sp>
        <p:nvSpPr>
          <p:cNvPr id="9" name="TextBox 8"/>
          <p:cNvSpPr txBox="1"/>
          <p:nvPr userDrawn="1"/>
        </p:nvSpPr>
        <p:spPr>
          <a:xfrm>
            <a:off x="0" y="0"/>
            <a:ext cx="9144000" cy="2031325"/>
          </a:xfrm>
          <a:prstGeom prst="rect">
            <a:avLst/>
          </a:prstGeom>
          <a:solidFill>
            <a:srgbClr val="29486D"/>
          </a:solidFill>
        </p:spPr>
        <p:txBody>
          <a:bodyPr wrap="square" rtlCol="0" anchor="ctr" anchorCtr="0">
            <a:spAutoFit/>
          </a:bodyPr>
          <a:lstStyle/>
          <a:p>
            <a:endParaRPr lang="en-US" dirty="0" smtClean="0"/>
          </a:p>
          <a:p>
            <a:pPr algn="ctr"/>
            <a:endParaRPr lang="en-US" sz="6000" dirty="0" smtClean="0">
              <a:solidFill>
                <a:schemeClr val="bg1"/>
              </a:solidFill>
              <a:latin typeface="Perpetua" panose="02020502060401020303" pitchFamily="18" charset="0"/>
            </a:endParaRPr>
          </a:p>
          <a:p>
            <a:pPr algn="ctr"/>
            <a:endParaRPr lang="en-US" sz="1200" dirty="0" smtClean="0">
              <a:solidFill>
                <a:schemeClr val="bg1"/>
              </a:solidFill>
              <a:latin typeface="Perpetua" panose="02020502060401020303" pitchFamily="18" charset="0"/>
            </a:endParaRPr>
          </a:p>
          <a:p>
            <a:pPr algn="ctr"/>
            <a:endParaRPr lang="en-US" sz="1200" dirty="0" smtClean="0">
              <a:solidFill>
                <a:schemeClr val="bg1"/>
              </a:solidFill>
              <a:latin typeface="Perpetua" panose="02020502060401020303" pitchFamily="18" charset="0"/>
            </a:endParaRPr>
          </a:p>
          <a:p>
            <a:pPr algn="ctr"/>
            <a:endParaRPr lang="en-US" sz="1200" dirty="0" smtClean="0">
              <a:solidFill>
                <a:schemeClr val="bg1"/>
              </a:solidFill>
              <a:latin typeface="Perpetua" panose="02020502060401020303" pitchFamily="18" charset="0"/>
            </a:endParaRPr>
          </a:p>
          <a:p>
            <a:pPr algn="ctr"/>
            <a:endParaRPr lang="en-US" sz="1200" dirty="0" smtClean="0">
              <a:solidFill>
                <a:schemeClr val="bg1"/>
              </a:solidFill>
              <a:latin typeface="Perpetua" panose="02020502060401020303" pitchFamily="18" charset="0"/>
            </a:endParaRPr>
          </a:p>
        </p:txBody>
      </p:sp>
      <p:pic>
        <p:nvPicPr>
          <p:cNvPr id="1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91200"/>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4963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B947B-C99E-4C3D-8B72-0F159245FB8B}" type="datetimeFigureOut">
              <a:rPr lang="en-US" smtClean="0"/>
              <a:t>11/9/2016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F8B4C-1FD0-48CD-9537-B9CEE4D49789}" type="slidenum">
              <a:rPr lang="en-US" smtClean="0"/>
              <a:t>‹#›</a:t>
            </a:fld>
            <a:endParaRPr lang="en-US"/>
          </a:p>
        </p:txBody>
      </p:sp>
    </p:spTree>
    <p:extLst>
      <p:ext uri="{BB962C8B-B14F-4D97-AF65-F5344CB8AC3E}">
        <p14:creationId xmlns:p14="http://schemas.microsoft.com/office/powerpoint/2010/main" val="26573773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8" name="TextBox 7"/>
          <p:cNvSpPr txBox="1"/>
          <p:nvPr userDrawn="1"/>
        </p:nvSpPr>
        <p:spPr>
          <a:xfrm>
            <a:off x="0" y="0"/>
            <a:ext cx="9144000" cy="1200329"/>
          </a:xfrm>
          <a:prstGeom prst="rect">
            <a:avLst/>
          </a:prstGeom>
          <a:solidFill>
            <a:srgbClr val="29486D"/>
          </a:solidFill>
        </p:spPr>
        <p:txBody>
          <a:bodyPr wrap="square" rtlCol="0" anchor="ctr" anchorCtr="0">
            <a:spAutoFit/>
          </a:bodyPr>
          <a:lstStyle/>
          <a:p>
            <a:endParaRPr lang="en-US" dirty="0" smtClean="0"/>
          </a:p>
          <a:p>
            <a:endParaRPr lang="en-US" dirty="0" smtClean="0"/>
          </a:p>
          <a:p>
            <a:endParaRPr lang="en-US" dirty="0" smtClean="0"/>
          </a:p>
          <a:p>
            <a:endParaRPr lang="en-US" dirty="0" smtClean="0"/>
          </a:p>
        </p:txBody>
      </p:sp>
      <p:sp>
        <p:nvSpPr>
          <p:cNvPr id="13" name="TextBox 12"/>
          <p:cNvSpPr txBox="1"/>
          <p:nvPr userDrawn="1"/>
        </p:nvSpPr>
        <p:spPr>
          <a:xfrm>
            <a:off x="0" y="5657671"/>
            <a:ext cx="9144000" cy="1200329"/>
          </a:xfrm>
          <a:prstGeom prst="rect">
            <a:avLst/>
          </a:prstGeom>
          <a:solidFill>
            <a:srgbClr val="29486D"/>
          </a:solidFill>
        </p:spPr>
        <p:txBody>
          <a:bodyPr wrap="square" rtlCol="0" anchor="ctr" anchorCtr="0">
            <a:spAutoFit/>
          </a:bodyPr>
          <a:lstStyle/>
          <a:p>
            <a:pPr algn="ctr"/>
            <a:endParaRPr lang="en-US" sz="3600" dirty="0" smtClean="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75325"/>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186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3" name="TextBox 12"/>
          <p:cNvSpPr txBox="1"/>
          <p:nvPr userDrawn="1"/>
        </p:nvSpPr>
        <p:spPr>
          <a:xfrm>
            <a:off x="0" y="5657671"/>
            <a:ext cx="9144000" cy="1200329"/>
          </a:xfrm>
          <a:prstGeom prst="rect">
            <a:avLst/>
          </a:prstGeom>
          <a:solidFill>
            <a:srgbClr val="29486D"/>
          </a:solidFill>
        </p:spPr>
        <p:txBody>
          <a:bodyPr wrap="square" rtlCol="0" anchor="ctr" anchorCtr="0">
            <a:spAutoFit/>
          </a:bodyPr>
          <a:lstStyle/>
          <a:p>
            <a:pPr algn="ctr"/>
            <a:endParaRPr lang="en-US" sz="3600" dirty="0" smtClean="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75325"/>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userDrawn="1"/>
        </p:nvPicPr>
        <p:blipFill rotWithShape="1">
          <a:blip r:embed="rId14" cstate="print">
            <a:extLst>
              <a:ext uri="{28A0092B-C50C-407E-A947-70E740481C1C}">
                <a14:useLocalDpi xmlns:a14="http://schemas.microsoft.com/office/drawing/2010/main" val="0"/>
              </a:ext>
            </a:extLst>
          </a:blip>
          <a:srcRect b="22141"/>
          <a:stretch/>
        </p:blipFill>
        <p:spPr>
          <a:xfrm>
            <a:off x="-23655" y="0"/>
            <a:ext cx="9189720" cy="1744043"/>
          </a:xfrm>
          <a:prstGeom prst="rect">
            <a:avLst/>
          </a:prstGeom>
        </p:spPr>
      </p:pic>
    </p:spTree>
    <p:extLst>
      <p:ext uri="{BB962C8B-B14F-4D97-AF65-F5344CB8AC3E}">
        <p14:creationId xmlns:p14="http://schemas.microsoft.com/office/powerpoint/2010/main" val="210316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a:spLocks/>
          </p:cNvSpPr>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8" name="TextBox 7"/>
          <p:cNvSpPr txBox="1"/>
          <p:nvPr userDrawn="1"/>
        </p:nvSpPr>
        <p:spPr>
          <a:xfrm>
            <a:off x="0" y="0"/>
            <a:ext cx="9144000" cy="1200329"/>
          </a:xfrm>
          <a:prstGeom prst="rect">
            <a:avLst/>
          </a:prstGeom>
          <a:solidFill>
            <a:srgbClr val="29486D"/>
          </a:solidFill>
        </p:spPr>
        <p:txBody>
          <a:bodyPr wrap="square" rtlCol="0" anchor="ctr" anchorCtr="0">
            <a:spAutoFit/>
          </a:bodyPr>
          <a:lstStyle/>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39389538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0800552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0" y="0"/>
            <a:ext cx="9144000" cy="6858000"/>
          </a:xfrm>
          <a:prstGeom prst="rect">
            <a:avLst/>
          </a:prstGeom>
          <a:gradFill flip="none" rotWithShape="1">
            <a:gsLst>
              <a:gs pos="0">
                <a:schemeClr val="accent1">
                  <a:lumMod val="60000"/>
                  <a:lumOff val="40000"/>
                </a:schemeClr>
              </a:gs>
              <a:gs pos="39999">
                <a:schemeClr val="accent1">
                  <a:lumMod val="40000"/>
                  <a:lumOff val="60000"/>
                </a:schemeClr>
              </a:gs>
              <a:gs pos="70000">
                <a:schemeClr val="accent1">
                  <a:lumMod val="20000"/>
                  <a:lumOff val="80000"/>
                </a:schemeClr>
              </a:gs>
              <a:gs pos="100000">
                <a:srgbClr val="FFD54F"/>
              </a:gs>
            </a:gsLst>
            <a:path path="circle">
              <a:fillToRect r="100000" b="100000"/>
            </a:path>
            <a:tileRect l="-100000" t="-100000"/>
          </a:gra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13" name="TextBox 12"/>
          <p:cNvSpPr txBox="1"/>
          <p:nvPr userDrawn="1"/>
        </p:nvSpPr>
        <p:spPr>
          <a:xfrm>
            <a:off x="0" y="5657671"/>
            <a:ext cx="9144000" cy="1200329"/>
          </a:xfrm>
          <a:prstGeom prst="rect">
            <a:avLst/>
          </a:prstGeom>
          <a:solidFill>
            <a:srgbClr val="29486D"/>
          </a:solidFill>
        </p:spPr>
        <p:txBody>
          <a:bodyPr wrap="square" rtlCol="0" anchor="ctr" anchorCtr="0">
            <a:spAutoFit/>
          </a:bodyPr>
          <a:lstStyle/>
          <a:p>
            <a:pPr algn="ctr"/>
            <a:endParaRPr lang="en-US" sz="3600" dirty="0" smtClean="0">
              <a:solidFill>
                <a:schemeClr val="bg1"/>
              </a:solidFill>
              <a:latin typeface="Perpetua" panose="02020502060401020303" pitchFamily="18" charset="0"/>
            </a:endParaRPr>
          </a:p>
          <a:p>
            <a:pPr algn="ctr"/>
            <a:endParaRPr lang="en-US" sz="3600" dirty="0">
              <a:solidFill>
                <a:schemeClr val="bg1"/>
              </a:solidFill>
              <a:latin typeface="Perpetua" panose="02020502060401020303" pitchFamily="18" charset="0"/>
            </a:endParaRPr>
          </a:p>
        </p:txBody>
      </p:sp>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7474" y="5775325"/>
            <a:ext cx="89074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645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2.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2.xml"/><Relationship Id="rId1" Type="http://schemas.openxmlformats.org/officeDocument/2006/relationships/vmlDrawing" Target="../drawings/vmlDrawing2.v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2.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2.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3.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2.xml"/><Relationship Id="rId1" Type="http://schemas.openxmlformats.org/officeDocument/2006/relationships/vmlDrawing" Target="../drawings/vmlDrawing3.vml"/><Relationship Id="rId5" Type="http://schemas.openxmlformats.org/officeDocument/2006/relationships/image" Target="../media/image44.emf"/><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3" Type="http://schemas.openxmlformats.org/officeDocument/2006/relationships/hyperlink" Target="http://commerce.state.ak.us/dnn/dcra/PlanningLandManagement/ACCIMP.aspx" TargetMode="External"/><Relationship Id="rId2" Type="http://schemas.openxmlformats.org/officeDocument/2006/relationships/hyperlink" Target="mailto:sally.cox@alaska.gov" TargetMode="External"/><Relationship Id="rId1" Type="http://schemas.openxmlformats.org/officeDocument/2006/relationships/slideLayout" Target="../slideLayouts/slideLayout51.xml"/><Relationship Id="rId5" Type="http://schemas.openxmlformats.org/officeDocument/2006/relationships/hyperlink" Target="http://commerce.state.ak.us/dnn/dcra/PlanningLandManagement/NewtokPlanningGroup/MertarvikStrategicManagementPlan.aspx" TargetMode="External"/><Relationship Id="rId4" Type="http://schemas.openxmlformats.org/officeDocument/2006/relationships/hyperlink" Target="http://commerce.state.ak.us/dnn/dcra/PlanningLandManagement/AlaskaCommunityCoastalProtectionProject.asp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hyperlink" Target="https://www.fema.gov/disasters/grid/state-tribal-government/86?field_disaster_type_term_tid_1=All&amp;order=field_disaster_declaration_date&amp;sort=desc" TargetMode="Externa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42279"/>
            <a:ext cx="9144000" cy="3139321"/>
          </a:xfrm>
          <a:prstGeom prst="rect">
            <a:avLst/>
          </a:prstGeom>
          <a:noFill/>
        </p:spPr>
        <p:txBody>
          <a:bodyPr wrap="square" rtlCol="0">
            <a:spAutoFit/>
          </a:bodyPr>
          <a:lstStyle/>
          <a:p>
            <a:pPr algn="ctr"/>
            <a:r>
              <a:rPr lang="en-US" sz="6600" dirty="0">
                <a:solidFill>
                  <a:srgbClr val="29486D"/>
                </a:solidFill>
                <a:effectLst>
                  <a:outerShdw blurRad="38100" dist="38100" dir="2700000" algn="tl">
                    <a:srgbClr val="000000">
                      <a:alpha val="43137"/>
                    </a:srgbClr>
                  </a:outerShdw>
                </a:effectLst>
                <a:latin typeface="Perpetua" panose="02020502060401020303" pitchFamily="18" charset="0"/>
              </a:rPr>
              <a:t>Collaborative Community Planning for Resilient Alaska </a:t>
            </a:r>
            <a:r>
              <a:rPr lang="en-US" sz="6600" dirty="0" smtClean="0">
                <a:solidFill>
                  <a:srgbClr val="29486D"/>
                </a:solidFill>
                <a:effectLst>
                  <a:outerShdw blurRad="38100" dist="38100" dir="2700000" algn="tl">
                    <a:srgbClr val="000000">
                      <a:alpha val="43137"/>
                    </a:srgbClr>
                  </a:outerShdw>
                </a:effectLst>
                <a:latin typeface="Perpetua" panose="02020502060401020303" pitchFamily="18" charset="0"/>
              </a:rPr>
              <a:t>Communities</a:t>
            </a:r>
            <a:endParaRPr lang="en-US" sz="6600" dirty="0">
              <a:solidFill>
                <a:srgbClr val="29486D"/>
              </a:solidFill>
              <a:effectLst>
                <a:outerShdw blurRad="38100" dist="38100" dir="2700000" algn="tl">
                  <a:srgbClr val="000000">
                    <a:alpha val="43137"/>
                  </a:srgbClr>
                </a:outerShdw>
              </a:effectLst>
              <a:latin typeface="Perpetua" panose="02020502060401020303" pitchFamily="18" charset="0"/>
            </a:endParaRPr>
          </a:p>
        </p:txBody>
      </p:sp>
      <p:sp>
        <p:nvSpPr>
          <p:cNvPr id="3" name="TextBox 2"/>
          <p:cNvSpPr txBox="1"/>
          <p:nvPr/>
        </p:nvSpPr>
        <p:spPr>
          <a:xfrm>
            <a:off x="0" y="5410200"/>
            <a:ext cx="9144000" cy="246221"/>
          </a:xfrm>
          <a:prstGeom prst="rect">
            <a:avLst/>
          </a:prstGeom>
          <a:noFill/>
        </p:spPr>
        <p:txBody>
          <a:bodyPr wrap="square" rtlCol="0">
            <a:spAutoFit/>
          </a:bodyPr>
          <a:lstStyle/>
          <a:p>
            <a:pPr algn="ctr"/>
            <a:r>
              <a:rPr lang="en-US" sz="900" dirty="0" smtClean="0">
                <a:solidFill>
                  <a:schemeClr val="tx2">
                    <a:lumMod val="75000"/>
                  </a:schemeClr>
                </a:solidFill>
              </a:rPr>
              <a:t>Sally Russell Cox, Alaska Division of Community and Regional Affairs </a:t>
            </a:r>
            <a:r>
              <a:rPr lang="en-US" sz="1000" dirty="0" smtClean="0">
                <a:solidFill>
                  <a:srgbClr val="FFC000"/>
                </a:solidFill>
                <a:effectLst>
                  <a:outerShdw blurRad="38100" dist="38100" dir="2700000" algn="tl">
                    <a:srgbClr val="000000">
                      <a:alpha val="43137"/>
                    </a:srgbClr>
                  </a:outerShdw>
                </a:effectLst>
                <a:sym typeface="Wingdings 2"/>
              </a:rPr>
              <a:t></a:t>
            </a:r>
            <a:r>
              <a:rPr lang="en-US" sz="1000" dirty="0" smtClean="0">
                <a:solidFill>
                  <a:schemeClr val="tx2">
                    <a:lumMod val="75000"/>
                  </a:schemeClr>
                </a:solidFill>
                <a:sym typeface="Wingdings 2"/>
              </a:rPr>
              <a:t> </a:t>
            </a:r>
            <a:r>
              <a:rPr lang="en-US" sz="900" dirty="0" smtClean="0">
                <a:solidFill>
                  <a:schemeClr val="tx2">
                    <a:lumMod val="75000"/>
                  </a:schemeClr>
                </a:solidFill>
              </a:rPr>
              <a:t>Northwest </a:t>
            </a:r>
            <a:r>
              <a:rPr lang="en-US" sz="900" dirty="0">
                <a:solidFill>
                  <a:schemeClr val="tx2">
                    <a:lumMod val="75000"/>
                  </a:schemeClr>
                </a:solidFill>
              </a:rPr>
              <a:t>Interagency Partnership for Sustainable Communities Leadership </a:t>
            </a:r>
            <a:r>
              <a:rPr lang="en-US" sz="900" dirty="0" smtClean="0">
                <a:solidFill>
                  <a:schemeClr val="tx2">
                    <a:lumMod val="75000"/>
                  </a:schemeClr>
                </a:solidFill>
              </a:rPr>
              <a:t>Meeting</a:t>
            </a:r>
            <a:r>
              <a:rPr lang="en-US" sz="900" dirty="0">
                <a:solidFill>
                  <a:srgbClr val="FFC000"/>
                </a:solidFill>
                <a:effectLst>
                  <a:outerShdw blurRad="38100" dist="38100" dir="2700000" algn="tl">
                    <a:srgbClr val="000000">
                      <a:alpha val="43137"/>
                    </a:srgbClr>
                  </a:outerShdw>
                </a:effectLst>
                <a:sym typeface="Wingdings 2"/>
              </a:rPr>
              <a:t> </a:t>
            </a:r>
            <a:r>
              <a:rPr lang="en-US" sz="900" dirty="0">
                <a:solidFill>
                  <a:schemeClr val="tx2">
                    <a:lumMod val="75000"/>
                  </a:schemeClr>
                </a:solidFill>
                <a:sym typeface="Wingdings 2"/>
              </a:rPr>
              <a:t> </a:t>
            </a:r>
            <a:r>
              <a:rPr lang="en-US" sz="900" dirty="0" smtClean="0">
                <a:solidFill>
                  <a:schemeClr val="tx2">
                    <a:lumMod val="75000"/>
                  </a:schemeClr>
                </a:solidFill>
                <a:sym typeface="Wingdings 2"/>
              </a:rPr>
              <a:t>February 19, 2015 </a:t>
            </a:r>
            <a:endParaRPr lang="en-US" sz="900" dirty="0">
              <a:solidFill>
                <a:schemeClr val="tx2">
                  <a:lumMod val="75000"/>
                </a:schemeClr>
              </a:solidFill>
            </a:endParaRPr>
          </a:p>
        </p:txBody>
      </p:sp>
    </p:spTree>
    <p:extLst>
      <p:ext uri="{BB962C8B-B14F-4D97-AF65-F5344CB8AC3E}">
        <p14:creationId xmlns:p14="http://schemas.microsoft.com/office/powerpoint/2010/main" val="1386529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04800"/>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Thawing Permafrost</a:t>
            </a:r>
            <a:endParaRPr lang="en-US" sz="54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2" name="TextBox 1"/>
          <p:cNvSpPr txBox="1"/>
          <p:nvPr/>
        </p:nvSpPr>
        <p:spPr>
          <a:xfrm>
            <a:off x="118533" y="1371600"/>
            <a:ext cx="8949267" cy="954107"/>
          </a:xfrm>
          <a:prstGeom prst="rect">
            <a:avLst/>
          </a:prstGeom>
          <a:noFill/>
        </p:spPr>
        <p:txBody>
          <a:bodyPr wrap="square" rtlCol="0">
            <a:spAutoFit/>
          </a:bodyPr>
          <a:lstStyle/>
          <a:p>
            <a:pPr>
              <a:buClr>
                <a:srgbClr val="0070C0"/>
              </a:buClr>
              <a:buSzPct val="115000"/>
            </a:pPr>
            <a:r>
              <a:rPr lang="en-US" sz="2800" dirty="0" smtClean="0">
                <a:solidFill>
                  <a:srgbClr val="29486D"/>
                </a:solidFill>
              </a:rPr>
              <a:t>Ice - rich permafrost layer thaws when exposed to warmer river/sea water, leaving a “shelf” with no support.</a:t>
            </a:r>
          </a:p>
        </p:txBody>
      </p:sp>
      <p:pic>
        <p:nvPicPr>
          <p:cNvPr id="11267" name="Picture 3" descr="H:\NEWTOK\NEWTOK PHOTOS\10-07 Newtok Erosion Photos\9-19-07 erosion Newtok 0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46" b="26597"/>
          <a:stretch/>
        </p:blipFill>
        <p:spPr bwMode="auto">
          <a:xfrm>
            <a:off x="685800" y="2667000"/>
            <a:ext cx="7774509" cy="3869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970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9604"/>
            <a:ext cx="9154482" cy="6867604"/>
          </a:xfrm>
          <a:prstGeom prst="rect">
            <a:avLst/>
          </a:prstGeom>
          <a:ln>
            <a:noFill/>
          </a:ln>
          <a:effectLst>
            <a:softEdge rad="112500"/>
          </a:effectLst>
        </p:spPr>
      </p:pic>
    </p:spTree>
    <p:extLst>
      <p:ext uri="{BB962C8B-B14F-4D97-AF65-F5344CB8AC3E}">
        <p14:creationId xmlns:p14="http://schemas.microsoft.com/office/powerpoint/2010/main" val="158176737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9-19-07 erosion Newtok 066_50r"/>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233026210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0" y="-1726"/>
            <a:ext cx="9144000" cy="6859725"/>
          </a:xfrm>
          <a:prstGeom prst="rect">
            <a:avLst/>
          </a:prstGeom>
          <a:ln>
            <a:noFill/>
          </a:ln>
          <a:effectLst>
            <a:softEdge rad="112500"/>
          </a:effectLst>
        </p:spPr>
      </p:pic>
    </p:spTree>
    <p:extLst>
      <p:ext uri="{BB962C8B-B14F-4D97-AF65-F5344CB8AC3E}">
        <p14:creationId xmlns:p14="http://schemas.microsoft.com/office/powerpoint/2010/main" val="352515568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0200" y="289947"/>
            <a:ext cx="3622482" cy="6263253"/>
          </a:xfrm>
          <a:prstGeom prst="rect">
            <a:avLst/>
          </a:prstGeom>
          <a:noFill/>
        </p:spPr>
        <p:txBody>
          <a:bodyPr wrap="square" lIns="0" tIns="0" rIns="0" bIns="0" rtlCol="0">
            <a:spAutoFit/>
          </a:bodyPr>
          <a:lstStyle/>
          <a:p>
            <a:pPr algn="ctr"/>
            <a:r>
              <a:rPr lang="en-US" sz="2300" i="1" dirty="0">
                <a:solidFill>
                  <a:srgbClr val="29486D"/>
                </a:solidFill>
              </a:rPr>
              <a:t>“Not that long ago the water was far from our village and could not be easily seen from our homes. Today the weather is changing and is slowly taking away our village. Our boardwalks are warped, some of our buildings tilt, the land is sinking and falling away, and the water is close to our homes. The infrastructure that supports our village is compromised and affecting the health and well-being of our community members, especially our children.” </a:t>
            </a:r>
            <a:endParaRPr lang="en-US" sz="2300" i="1" dirty="0" smtClean="0">
              <a:solidFill>
                <a:srgbClr val="29486D"/>
              </a:solidFill>
            </a:endParaRPr>
          </a:p>
          <a:p>
            <a:pPr algn="ctr"/>
            <a:endParaRPr lang="en-US" sz="1100" i="1" dirty="0" smtClean="0">
              <a:solidFill>
                <a:srgbClr val="29486D"/>
              </a:solidFill>
            </a:endParaRPr>
          </a:p>
          <a:p>
            <a:pPr algn="ctr"/>
            <a:r>
              <a:rPr lang="en-US" sz="1400" b="1" i="1" dirty="0" smtClean="0">
                <a:solidFill>
                  <a:srgbClr val="29486D"/>
                </a:solidFill>
              </a:rPr>
              <a:t>Newtok Traditional </a:t>
            </a:r>
            <a:r>
              <a:rPr lang="en-US" sz="1400" b="1" i="1" dirty="0">
                <a:solidFill>
                  <a:srgbClr val="29486D"/>
                </a:solidFill>
              </a:rPr>
              <a:t>C</a:t>
            </a:r>
            <a:r>
              <a:rPr lang="en-US" sz="1400" b="1" i="1" dirty="0" smtClean="0">
                <a:solidFill>
                  <a:srgbClr val="29486D"/>
                </a:solidFill>
              </a:rPr>
              <a:t>ouncil, Mertarvik Strategic Management Plan</a:t>
            </a:r>
            <a:endParaRPr lang="en-US" sz="1400" b="1" i="1" dirty="0">
              <a:solidFill>
                <a:srgbClr val="29486D"/>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54170" cy="6858000"/>
          </a:xfrm>
          <a:prstGeom prst="rect">
            <a:avLst/>
          </a:prstGeom>
        </p:spPr>
      </p:pic>
      <p:cxnSp>
        <p:nvCxnSpPr>
          <p:cNvPr id="6" name="Straight Arrow Connector 5"/>
          <p:cNvCxnSpPr/>
          <p:nvPr/>
        </p:nvCxnSpPr>
        <p:spPr>
          <a:xfrm>
            <a:off x="3276600" y="2362200"/>
            <a:ext cx="76200" cy="304800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561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447800"/>
            <a:ext cx="9144000" cy="281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221159"/>
            <a:ext cx="9144000" cy="769441"/>
          </a:xfrm>
          <a:prstGeom prst="rect">
            <a:avLst/>
          </a:prstGeom>
          <a:noFill/>
        </p:spPr>
        <p:txBody>
          <a:bodyPr wrap="square" rtlCol="0" anchor="ctr">
            <a:spAutoFit/>
          </a:bodyPr>
          <a:lstStyle/>
          <a:p>
            <a:pPr algn="ctr"/>
            <a:r>
              <a:rPr lang="en-US" sz="4400" dirty="0" smtClean="0">
                <a:solidFill>
                  <a:srgbClr val="E6EDF6"/>
                </a:solidFill>
                <a:effectLst>
                  <a:outerShdw blurRad="38100" dist="38100" dir="2700000" algn="tl">
                    <a:srgbClr val="000000">
                      <a:alpha val="43137"/>
                    </a:srgbClr>
                  </a:outerShdw>
                </a:effectLst>
                <a:latin typeface="Perpetua" panose="02020502060401020303" pitchFamily="18" charset="0"/>
              </a:rPr>
              <a:t>Newtok Shoreline Retreat, 2006 to 2014</a:t>
            </a:r>
            <a:endParaRPr lang="en-US" sz="4400" dirty="0">
              <a:solidFill>
                <a:srgbClr val="E6EDF6"/>
              </a:solidFill>
              <a:effectLst>
                <a:outerShdw blurRad="38100" dist="38100" dir="2700000" algn="tl">
                  <a:srgbClr val="000000">
                    <a:alpha val="43137"/>
                  </a:srgbClr>
                </a:outerShdw>
              </a:effectLst>
              <a:latin typeface="Perpetua" panose="02020502060401020303" pitchFamily="18" charset="0"/>
            </a:endParaRPr>
          </a:p>
        </p:txBody>
      </p:sp>
      <p:sp>
        <p:nvSpPr>
          <p:cNvPr id="4" name="TextBox 3"/>
          <p:cNvSpPr txBox="1"/>
          <p:nvPr/>
        </p:nvSpPr>
        <p:spPr>
          <a:xfrm>
            <a:off x="152400" y="4495800"/>
            <a:ext cx="8915400" cy="2077492"/>
          </a:xfrm>
          <a:prstGeom prst="rect">
            <a:avLst/>
          </a:prstGeom>
          <a:noFill/>
        </p:spPr>
        <p:txBody>
          <a:bodyPr wrap="square" rtlCol="0">
            <a:spAutoFit/>
          </a:bodyPr>
          <a:lstStyle/>
          <a:p>
            <a:r>
              <a:rPr lang="en-US" sz="2100" i="1" dirty="0" smtClean="0">
                <a:solidFill>
                  <a:srgbClr val="29486D"/>
                </a:solidFill>
              </a:rPr>
              <a:t>“The Ninglick </a:t>
            </a:r>
            <a:r>
              <a:rPr lang="en-US" sz="2100" i="1" dirty="0">
                <a:solidFill>
                  <a:srgbClr val="29486D"/>
                </a:solidFill>
              </a:rPr>
              <a:t>River is eroding toward Newtok at an average rate of 72 feet per year. </a:t>
            </a:r>
            <a:r>
              <a:rPr lang="en-US" sz="2100" i="1" dirty="0" smtClean="0">
                <a:solidFill>
                  <a:srgbClr val="29486D"/>
                </a:solidFill>
              </a:rPr>
              <a:t>The maximum </a:t>
            </a:r>
            <a:r>
              <a:rPr lang="en-US" sz="2100" i="1" dirty="0">
                <a:solidFill>
                  <a:srgbClr val="29486D"/>
                </a:solidFill>
              </a:rPr>
              <a:t>yearly observed rate of erosion is 300 feet per year. </a:t>
            </a:r>
            <a:r>
              <a:rPr lang="en-US" sz="2100" i="1" dirty="0" smtClean="0">
                <a:solidFill>
                  <a:srgbClr val="29486D"/>
                </a:solidFill>
              </a:rPr>
              <a:t>At </a:t>
            </a:r>
            <a:r>
              <a:rPr lang="en-US" sz="2100" i="1" dirty="0">
                <a:solidFill>
                  <a:srgbClr val="29486D"/>
                </a:solidFill>
              </a:rPr>
              <a:t>that rate, </a:t>
            </a:r>
            <a:r>
              <a:rPr lang="en-US" sz="2100" i="1" dirty="0" smtClean="0">
                <a:solidFill>
                  <a:srgbClr val="29486D"/>
                </a:solidFill>
              </a:rPr>
              <a:t>the Ninglick </a:t>
            </a:r>
            <a:r>
              <a:rPr lang="en-US" sz="2100" i="1" dirty="0">
                <a:solidFill>
                  <a:srgbClr val="29486D"/>
                </a:solidFill>
              </a:rPr>
              <a:t>River would reach the community school by about 2017. The school is </a:t>
            </a:r>
            <a:r>
              <a:rPr lang="en-US" sz="2100" i="1" dirty="0" smtClean="0">
                <a:solidFill>
                  <a:srgbClr val="29486D"/>
                </a:solidFill>
              </a:rPr>
              <a:t>the largest </a:t>
            </a:r>
            <a:r>
              <a:rPr lang="en-US" sz="2100" i="1" dirty="0">
                <a:solidFill>
                  <a:srgbClr val="29486D"/>
                </a:solidFill>
              </a:rPr>
              <a:t>and most important structure in the community. Its loss would severely impact </a:t>
            </a:r>
            <a:r>
              <a:rPr lang="en-US" sz="2100" i="1" dirty="0" smtClean="0">
                <a:solidFill>
                  <a:srgbClr val="29486D"/>
                </a:solidFill>
              </a:rPr>
              <a:t>the function </a:t>
            </a:r>
            <a:r>
              <a:rPr lang="en-US" sz="2100" i="1" dirty="0">
                <a:solidFill>
                  <a:srgbClr val="29486D"/>
                </a:solidFill>
              </a:rPr>
              <a:t>and continued existence of the community</a:t>
            </a:r>
            <a:r>
              <a:rPr lang="en-US" sz="2100" i="1" dirty="0" smtClean="0">
                <a:solidFill>
                  <a:srgbClr val="29486D"/>
                </a:solidFill>
              </a:rPr>
              <a:t>.”</a:t>
            </a:r>
          </a:p>
          <a:p>
            <a:endParaRPr lang="en-US" sz="1200" dirty="0" smtClean="0">
              <a:solidFill>
                <a:srgbClr val="29486D"/>
              </a:solidFill>
            </a:endParaRPr>
          </a:p>
          <a:p>
            <a:r>
              <a:rPr lang="en-US" sz="1200" b="1" dirty="0" smtClean="0">
                <a:solidFill>
                  <a:srgbClr val="29486D"/>
                </a:solidFill>
              </a:rPr>
              <a:t>U.S. Army Corps of Engineers, Revised </a:t>
            </a:r>
            <a:r>
              <a:rPr lang="en-US" sz="1200" b="1" dirty="0">
                <a:solidFill>
                  <a:srgbClr val="29486D"/>
                </a:solidFill>
              </a:rPr>
              <a:t>Environmental </a:t>
            </a:r>
            <a:r>
              <a:rPr lang="en-US" sz="1200" b="1" dirty="0" smtClean="0">
                <a:solidFill>
                  <a:srgbClr val="29486D"/>
                </a:solidFill>
              </a:rPr>
              <a:t>Assessment, Newtok </a:t>
            </a:r>
            <a:r>
              <a:rPr lang="en-US" sz="1200" b="1" dirty="0">
                <a:solidFill>
                  <a:srgbClr val="29486D"/>
                </a:solidFill>
              </a:rPr>
              <a:t>Evacuation </a:t>
            </a:r>
            <a:r>
              <a:rPr lang="en-US" sz="1200" b="1" dirty="0" smtClean="0">
                <a:solidFill>
                  <a:srgbClr val="29486D"/>
                </a:solidFill>
              </a:rPr>
              <a:t>Center, Mertarvik</a:t>
            </a:r>
            <a:r>
              <a:rPr lang="en-US" sz="1200" b="1" dirty="0">
                <a:solidFill>
                  <a:srgbClr val="29486D"/>
                </a:solidFill>
              </a:rPr>
              <a:t>, Nelson Island, Alaska</a:t>
            </a:r>
          </a:p>
        </p:txBody>
      </p:sp>
    </p:spTree>
    <p:extLst>
      <p:ext uri="{BB962C8B-B14F-4D97-AF65-F5344CB8AC3E}">
        <p14:creationId xmlns:p14="http://schemas.microsoft.com/office/powerpoint/2010/main" val="671368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Flooding</a:t>
            </a:r>
            <a:endParaRPr lang="en-US" sz="60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3" name="TextBox 2"/>
          <p:cNvSpPr txBox="1"/>
          <p:nvPr/>
        </p:nvSpPr>
        <p:spPr>
          <a:xfrm>
            <a:off x="152400" y="1371600"/>
            <a:ext cx="8839200" cy="3970318"/>
          </a:xfrm>
          <a:prstGeom prst="rect">
            <a:avLst/>
          </a:prstGeom>
          <a:noFill/>
        </p:spPr>
        <p:txBody>
          <a:bodyPr wrap="square" rtlCol="0">
            <a:spAutoFit/>
          </a:bodyPr>
          <a:lstStyle/>
          <a:p>
            <a:pPr marL="457200" indent="-457200">
              <a:buClr>
                <a:srgbClr val="0070C0"/>
              </a:buClr>
              <a:buSzPct val="150000"/>
              <a:buFont typeface="Arial" panose="020B0604020202020204" pitchFamily="34" charset="0"/>
              <a:buChar char="•"/>
            </a:pPr>
            <a:r>
              <a:rPr lang="en-US" sz="2800" dirty="0" smtClean="0">
                <a:solidFill>
                  <a:srgbClr val="29486D"/>
                </a:solidFill>
              </a:rPr>
              <a:t>Increased snowpack or rapid temperature increases can cause excessive glacial and snow melt at higher elevations, resulting in flooding</a:t>
            </a:r>
          </a:p>
          <a:p>
            <a:pPr marL="457200" indent="-457200">
              <a:buClr>
                <a:srgbClr val="0070C0"/>
              </a:buClr>
              <a:buSzPct val="150000"/>
              <a:buFont typeface="Arial" panose="020B0604020202020204" pitchFamily="34" charset="0"/>
              <a:buChar char="•"/>
            </a:pPr>
            <a:endParaRPr lang="en-US" sz="2800" dirty="0">
              <a:solidFill>
                <a:srgbClr val="29486D"/>
              </a:solidFill>
            </a:endParaRPr>
          </a:p>
          <a:p>
            <a:pPr marL="457200" indent="-457200">
              <a:buClr>
                <a:srgbClr val="0070C0"/>
              </a:buClr>
              <a:buSzPct val="150000"/>
              <a:buFont typeface="Arial" panose="020B0604020202020204" pitchFamily="34" charset="0"/>
              <a:buChar char="•"/>
            </a:pPr>
            <a:r>
              <a:rPr lang="en-US" sz="2800" dirty="0" smtClean="0">
                <a:solidFill>
                  <a:srgbClr val="29486D"/>
                </a:solidFill>
              </a:rPr>
              <a:t>Lack of sea ice leaves coastal communities vulnerable to storm-surge resulting in flooding</a:t>
            </a:r>
          </a:p>
          <a:p>
            <a:pPr marL="457200" indent="-457200">
              <a:buClr>
                <a:srgbClr val="0070C0"/>
              </a:buClr>
              <a:buSzPct val="150000"/>
              <a:buFont typeface="Arial" panose="020B0604020202020204" pitchFamily="34" charset="0"/>
              <a:buChar char="•"/>
            </a:pPr>
            <a:endParaRPr lang="en-US" sz="2800" dirty="0">
              <a:solidFill>
                <a:srgbClr val="29486D"/>
              </a:solidFill>
            </a:endParaRPr>
          </a:p>
          <a:p>
            <a:pPr marL="457200" indent="-457200">
              <a:buClr>
                <a:srgbClr val="0070C0"/>
              </a:buClr>
              <a:buSzPct val="150000"/>
              <a:buFont typeface="Arial" panose="020B0604020202020204" pitchFamily="34" charset="0"/>
              <a:buChar char="•"/>
            </a:pPr>
            <a:r>
              <a:rPr lang="en-US" sz="2800" dirty="0" smtClean="0">
                <a:solidFill>
                  <a:srgbClr val="29486D"/>
                </a:solidFill>
              </a:rPr>
              <a:t>Ice jams on rivers lead to flooding in riverine communities </a:t>
            </a:r>
            <a:endParaRPr lang="en-US" sz="2800" dirty="0">
              <a:solidFill>
                <a:srgbClr val="29486D"/>
              </a:solidFill>
            </a:endParaRPr>
          </a:p>
        </p:txBody>
      </p:sp>
    </p:spTree>
    <p:extLst>
      <p:ext uri="{BB962C8B-B14F-4D97-AF65-F5344CB8AC3E}">
        <p14:creationId xmlns:p14="http://schemas.microsoft.com/office/powerpoint/2010/main" val="2007518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14" r="5714"/>
          <a:stretch/>
        </p:blipFill>
        <p:spPr>
          <a:xfrm>
            <a:off x="16933" y="-59398"/>
            <a:ext cx="9061120" cy="6808019"/>
          </a:xfrm>
          <a:prstGeom prst="rect">
            <a:avLst/>
          </a:prstGeom>
          <a:ln>
            <a:noFill/>
          </a:ln>
          <a:effectLst>
            <a:softEdge rad="112500"/>
          </a:effectLst>
        </p:spPr>
      </p:pic>
      <p:sp>
        <p:nvSpPr>
          <p:cNvPr id="4" name="TextBox 3"/>
          <p:cNvSpPr txBox="1"/>
          <p:nvPr/>
        </p:nvSpPr>
        <p:spPr>
          <a:xfrm>
            <a:off x="6858000" y="6324600"/>
            <a:ext cx="2286000" cy="246221"/>
          </a:xfrm>
          <a:prstGeom prst="rect">
            <a:avLst/>
          </a:prstGeom>
          <a:noFill/>
        </p:spPr>
        <p:txBody>
          <a:bodyPr wrap="square" rtlCol="0">
            <a:spAutoFit/>
          </a:bodyPr>
          <a:lstStyle/>
          <a:p>
            <a:r>
              <a:rPr lang="en-US" sz="1000" dirty="0" smtClean="0"/>
              <a:t>Source: Anchorage Daily News</a:t>
            </a:r>
            <a:endParaRPr lang="en-US" sz="1000" dirty="0"/>
          </a:p>
        </p:txBody>
      </p:sp>
      <p:sp>
        <p:nvSpPr>
          <p:cNvPr id="5" name="TextBox 4"/>
          <p:cNvSpPr txBox="1"/>
          <p:nvPr/>
        </p:nvSpPr>
        <p:spPr>
          <a:xfrm>
            <a:off x="2362200" y="-59398"/>
            <a:ext cx="3962400" cy="400110"/>
          </a:xfrm>
          <a:prstGeom prst="rect">
            <a:avLst/>
          </a:prstGeom>
          <a:noFill/>
        </p:spPr>
        <p:txBody>
          <a:bodyPr wrap="square" rtlCol="0">
            <a:spAutoFit/>
          </a:bodyPr>
          <a:lstStyle/>
          <a:p>
            <a:pPr algn="ctr"/>
            <a:r>
              <a:rPr lang="en-US" sz="2000" dirty="0" smtClean="0">
                <a:solidFill>
                  <a:srgbClr val="29486D"/>
                </a:solidFill>
              </a:rPr>
              <a:t>Golovin</a:t>
            </a:r>
            <a:endParaRPr lang="en-US" sz="2000" dirty="0">
              <a:solidFill>
                <a:srgbClr val="29486D"/>
              </a:solidFill>
            </a:endParaRPr>
          </a:p>
        </p:txBody>
      </p:sp>
    </p:spTree>
    <p:extLst>
      <p:ext uri="{BB962C8B-B14F-4D97-AF65-F5344CB8AC3E}">
        <p14:creationId xmlns:p14="http://schemas.microsoft.com/office/powerpoint/2010/main" val="3575143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softEdge rad="112500"/>
          </a:effectLst>
        </p:spPr>
      </p:pic>
      <p:sp>
        <p:nvSpPr>
          <p:cNvPr id="3" name="TextBox 2"/>
          <p:cNvSpPr txBox="1"/>
          <p:nvPr/>
        </p:nvSpPr>
        <p:spPr>
          <a:xfrm>
            <a:off x="2362200" y="-59398"/>
            <a:ext cx="3962400" cy="400110"/>
          </a:xfrm>
          <a:prstGeom prst="rect">
            <a:avLst/>
          </a:prstGeom>
          <a:noFill/>
        </p:spPr>
        <p:txBody>
          <a:bodyPr wrap="square" rtlCol="0">
            <a:spAutoFit/>
          </a:bodyPr>
          <a:lstStyle/>
          <a:p>
            <a:pPr algn="ctr"/>
            <a:r>
              <a:rPr lang="en-US" sz="2000" dirty="0" smtClean="0">
                <a:solidFill>
                  <a:srgbClr val="29486D"/>
                </a:solidFill>
              </a:rPr>
              <a:t>Newtok</a:t>
            </a:r>
            <a:endParaRPr lang="en-US" sz="2000" dirty="0">
              <a:solidFill>
                <a:srgbClr val="29486D"/>
              </a:solidFill>
            </a:endParaRPr>
          </a:p>
        </p:txBody>
      </p:sp>
    </p:spTree>
    <p:extLst>
      <p:ext uri="{BB962C8B-B14F-4D97-AF65-F5344CB8AC3E}">
        <p14:creationId xmlns:p14="http://schemas.microsoft.com/office/powerpoint/2010/main" val="343538285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Cumulative Impacts to Villages</a:t>
            </a:r>
            <a:endParaRPr lang="en-US" sz="60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3" name="TextBox 2"/>
          <p:cNvSpPr txBox="1"/>
          <p:nvPr/>
        </p:nvSpPr>
        <p:spPr>
          <a:xfrm>
            <a:off x="152400" y="1300639"/>
            <a:ext cx="8839200" cy="4185761"/>
          </a:xfrm>
          <a:prstGeom prst="rect">
            <a:avLst/>
          </a:prstGeom>
          <a:noFill/>
        </p:spPr>
        <p:txBody>
          <a:bodyPr wrap="square" rtlCol="0">
            <a:spAutoFit/>
          </a:bodyPr>
          <a:lstStyle/>
          <a:p>
            <a:pPr marL="457200" indent="-457200">
              <a:buClr>
                <a:srgbClr val="0070C0"/>
              </a:buClr>
              <a:buSzPct val="150000"/>
              <a:buFont typeface="Arial" panose="020B0604020202020204" pitchFamily="34" charset="0"/>
              <a:buChar char="•"/>
            </a:pPr>
            <a:r>
              <a:rPr lang="en-US" sz="3000" dirty="0" smtClean="0">
                <a:solidFill>
                  <a:srgbClr val="29486D"/>
                </a:solidFill>
              </a:rPr>
              <a:t>Loss of land buffers due to erosion</a:t>
            </a:r>
          </a:p>
          <a:p>
            <a:pPr marL="457200" indent="-457200">
              <a:buClr>
                <a:srgbClr val="0070C0"/>
              </a:buClr>
              <a:buSzPct val="150000"/>
              <a:buFont typeface="Arial" panose="020B0604020202020204" pitchFamily="34" charset="0"/>
              <a:buChar char="•"/>
            </a:pPr>
            <a:r>
              <a:rPr lang="en-US" sz="3000" dirty="0" smtClean="0">
                <a:solidFill>
                  <a:srgbClr val="29486D"/>
                </a:solidFill>
              </a:rPr>
              <a:t>Increased vulnerability to coastal storms due to loss of sea-ice; land to erosion</a:t>
            </a:r>
          </a:p>
          <a:p>
            <a:pPr marL="914400" lvl="1" indent="-457200">
              <a:buClr>
                <a:srgbClr val="0070C0"/>
              </a:buClr>
              <a:buSzPct val="115000"/>
              <a:buFont typeface="Wingdings" panose="05000000000000000000" pitchFamily="2" charset="2"/>
              <a:buChar char="§"/>
            </a:pPr>
            <a:r>
              <a:rPr lang="en-US" sz="2800" dirty="0" smtClean="0">
                <a:solidFill>
                  <a:srgbClr val="29486D"/>
                </a:solidFill>
              </a:rPr>
              <a:t>Storm surge flooding</a:t>
            </a:r>
          </a:p>
          <a:p>
            <a:pPr marL="914400" lvl="1" indent="-457200">
              <a:buClr>
                <a:srgbClr val="0070C0"/>
              </a:buClr>
              <a:buSzPct val="115000"/>
              <a:buFont typeface="Wingdings" panose="05000000000000000000" pitchFamily="2" charset="2"/>
              <a:buChar char="§"/>
            </a:pPr>
            <a:r>
              <a:rPr lang="en-US" sz="2800" dirty="0" smtClean="0">
                <a:solidFill>
                  <a:srgbClr val="29486D"/>
                </a:solidFill>
              </a:rPr>
              <a:t>Increased thawing of permafrost in river banks; coast leading to increased erosion; </a:t>
            </a:r>
            <a:endParaRPr lang="en-US" sz="2800" dirty="0">
              <a:solidFill>
                <a:srgbClr val="29486D"/>
              </a:solidFill>
            </a:endParaRPr>
          </a:p>
          <a:p>
            <a:pPr marL="457200" indent="-457200">
              <a:buClr>
                <a:srgbClr val="0070C0"/>
              </a:buClr>
              <a:buSzPct val="150000"/>
              <a:buFont typeface="Arial" panose="020B0604020202020204" pitchFamily="34" charset="0"/>
              <a:buChar char="•"/>
            </a:pPr>
            <a:r>
              <a:rPr lang="en-US" sz="3000" dirty="0" smtClean="0">
                <a:solidFill>
                  <a:srgbClr val="29486D"/>
                </a:solidFill>
              </a:rPr>
              <a:t>Public health impacts from toxic/human waste in flood waters</a:t>
            </a:r>
          </a:p>
          <a:p>
            <a:pPr marL="457200" indent="-457200">
              <a:buClr>
                <a:srgbClr val="0070C0"/>
              </a:buClr>
              <a:buSzPct val="150000"/>
              <a:buFont typeface="Arial" panose="020B0604020202020204" pitchFamily="34" charset="0"/>
              <a:buChar char="•"/>
            </a:pPr>
            <a:r>
              <a:rPr lang="en-US" sz="3000" dirty="0" smtClean="0">
                <a:solidFill>
                  <a:srgbClr val="29486D"/>
                </a:solidFill>
              </a:rPr>
              <a:t>Reduced food security – thawing of ice cellars, etc</a:t>
            </a:r>
            <a:r>
              <a:rPr lang="en-US" sz="3200" dirty="0" smtClean="0">
                <a:solidFill>
                  <a:srgbClr val="29486D"/>
                </a:solidFill>
              </a:rPr>
              <a:t>.</a:t>
            </a:r>
            <a:endParaRPr lang="en-US" sz="3200" dirty="0">
              <a:solidFill>
                <a:srgbClr val="29486D"/>
              </a:solidFill>
            </a:endParaRPr>
          </a:p>
        </p:txBody>
      </p:sp>
    </p:spTree>
    <p:extLst>
      <p:ext uri="{BB962C8B-B14F-4D97-AF65-F5344CB8AC3E}">
        <p14:creationId xmlns:p14="http://schemas.microsoft.com/office/powerpoint/2010/main" val="1532710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2400"/>
            <a:ext cx="9144000" cy="9445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Outline</a:t>
            </a:r>
            <a:endParaRPr lang="en-US" sz="60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2" name="TextBox 1"/>
          <p:cNvSpPr txBox="1"/>
          <p:nvPr/>
        </p:nvSpPr>
        <p:spPr>
          <a:xfrm>
            <a:off x="76200" y="1219200"/>
            <a:ext cx="8991600" cy="4339650"/>
          </a:xfrm>
          <a:prstGeom prst="rect">
            <a:avLst/>
          </a:prstGeom>
          <a:noFill/>
        </p:spPr>
        <p:txBody>
          <a:bodyPr wrap="square" rtlCol="0">
            <a:spAutoFit/>
          </a:bodyPr>
          <a:lstStyle/>
          <a:p>
            <a:pPr marL="514350" indent="-514350">
              <a:buFont typeface="+mj-lt"/>
              <a:buAutoNum type="romanUcPeriod"/>
            </a:pPr>
            <a:r>
              <a:rPr lang="en-US" sz="3000" b="1" dirty="0" smtClean="0">
                <a:solidFill>
                  <a:srgbClr val="29486D"/>
                </a:solidFill>
              </a:rPr>
              <a:t>Brief Background</a:t>
            </a:r>
          </a:p>
          <a:p>
            <a:pPr marL="1485900" lvl="2" indent="-571500">
              <a:buFont typeface="+mj-lt"/>
              <a:buAutoNum type="alphaLcPeriod"/>
            </a:pPr>
            <a:r>
              <a:rPr lang="en-US" sz="2800" dirty="0" smtClean="0">
                <a:solidFill>
                  <a:srgbClr val="29486D"/>
                </a:solidFill>
              </a:rPr>
              <a:t>Impacts of climate </a:t>
            </a:r>
            <a:r>
              <a:rPr lang="en-US" sz="2800" dirty="0">
                <a:solidFill>
                  <a:srgbClr val="29486D"/>
                </a:solidFill>
              </a:rPr>
              <a:t>c</a:t>
            </a:r>
            <a:r>
              <a:rPr lang="en-US" sz="2800" dirty="0" smtClean="0">
                <a:solidFill>
                  <a:srgbClr val="29486D"/>
                </a:solidFill>
              </a:rPr>
              <a:t>hange on Alaska</a:t>
            </a:r>
          </a:p>
          <a:p>
            <a:pPr marL="1485900" lvl="2" indent="-571500">
              <a:buFont typeface="+mj-lt"/>
              <a:buAutoNum type="alphaLcPeriod"/>
            </a:pPr>
            <a:r>
              <a:rPr lang="en-US" sz="2800" dirty="0" smtClean="0">
                <a:solidFill>
                  <a:srgbClr val="29486D"/>
                </a:solidFill>
              </a:rPr>
              <a:t>Timeline of state efforts on climate change</a:t>
            </a:r>
          </a:p>
          <a:p>
            <a:pPr lvl="2"/>
            <a:endParaRPr lang="en-US" sz="800" dirty="0" smtClean="0">
              <a:solidFill>
                <a:srgbClr val="29486D"/>
              </a:solidFill>
            </a:endParaRPr>
          </a:p>
          <a:p>
            <a:pPr marL="571500" lvl="1" indent="-571500">
              <a:buFont typeface="+mj-lt"/>
              <a:buAutoNum type="romanUcPeriod" startAt="2"/>
            </a:pPr>
            <a:r>
              <a:rPr lang="en-US" sz="3000" b="1" dirty="0">
                <a:solidFill>
                  <a:srgbClr val="29486D"/>
                </a:solidFill>
              </a:rPr>
              <a:t>State </a:t>
            </a:r>
            <a:r>
              <a:rPr lang="en-US" sz="3000" b="1" dirty="0" smtClean="0">
                <a:solidFill>
                  <a:srgbClr val="29486D"/>
                </a:solidFill>
              </a:rPr>
              <a:t>Programs </a:t>
            </a:r>
            <a:r>
              <a:rPr lang="en-US" sz="3000" b="1" dirty="0">
                <a:solidFill>
                  <a:srgbClr val="29486D"/>
                </a:solidFill>
              </a:rPr>
              <a:t>and P</a:t>
            </a:r>
            <a:r>
              <a:rPr lang="en-US" sz="3000" b="1" dirty="0" smtClean="0">
                <a:solidFill>
                  <a:srgbClr val="29486D"/>
                </a:solidFill>
              </a:rPr>
              <a:t>rojects</a:t>
            </a:r>
          </a:p>
          <a:p>
            <a:pPr marL="1485900" lvl="3" indent="-571500">
              <a:buFont typeface="+mj-lt"/>
              <a:buAutoNum type="alphaLcPeriod"/>
            </a:pPr>
            <a:r>
              <a:rPr lang="en-US" sz="2800" dirty="0" smtClean="0">
                <a:solidFill>
                  <a:srgbClr val="29486D"/>
                </a:solidFill>
              </a:rPr>
              <a:t>Alaska Climate Change Impact Mitigation Program</a:t>
            </a:r>
          </a:p>
          <a:p>
            <a:pPr marL="1485900" lvl="3" indent="-571500">
              <a:buFont typeface="+mj-lt"/>
              <a:buAutoNum type="alphaLcPeriod"/>
            </a:pPr>
            <a:r>
              <a:rPr lang="en-US" sz="2800" dirty="0" smtClean="0">
                <a:solidFill>
                  <a:srgbClr val="29486D"/>
                </a:solidFill>
              </a:rPr>
              <a:t>Mertarvik Strategic Management Plan</a:t>
            </a:r>
          </a:p>
          <a:p>
            <a:pPr marL="1485900" lvl="3" indent="-571500">
              <a:buFont typeface="+mj-lt"/>
              <a:buAutoNum type="alphaLcPeriod"/>
            </a:pPr>
            <a:r>
              <a:rPr lang="en-US" sz="2800" dirty="0" smtClean="0">
                <a:solidFill>
                  <a:srgbClr val="29486D"/>
                </a:solidFill>
              </a:rPr>
              <a:t>Alaska Community Coastal Protection Project</a:t>
            </a:r>
          </a:p>
          <a:p>
            <a:pPr marL="914400" lvl="3"/>
            <a:endParaRPr lang="en-US" sz="800" dirty="0" smtClean="0">
              <a:solidFill>
                <a:srgbClr val="29486D"/>
              </a:solidFill>
            </a:endParaRPr>
          </a:p>
          <a:p>
            <a:pPr marL="571500" lvl="1" indent="-571500">
              <a:buFont typeface="+mj-lt"/>
              <a:buAutoNum type="romanUcPeriod" startAt="2"/>
            </a:pPr>
            <a:r>
              <a:rPr lang="en-US" sz="3000" b="1" dirty="0" smtClean="0">
                <a:solidFill>
                  <a:srgbClr val="29486D"/>
                </a:solidFill>
              </a:rPr>
              <a:t>Critical Community </a:t>
            </a:r>
            <a:r>
              <a:rPr lang="en-US" sz="3000" b="1" dirty="0">
                <a:solidFill>
                  <a:srgbClr val="29486D"/>
                </a:solidFill>
              </a:rPr>
              <a:t>Decision-Making </a:t>
            </a:r>
            <a:r>
              <a:rPr lang="en-US" sz="3000" b="1" dirty="0" smtClean="0">
                <a:solidFill>
                  <a:srgbClr val="29486D"/>
                </a:solidFill>
              </a:rPr>
              <a:t>Points throughout Process</a:t>
            </a:r>
            <a:endParaRPr lang="en-US" sz="3000" b="1" dirty="0">
              <a:solidFill>
                <a:srgbClr val="29486D"/>
              </a:solidFill>
            </a:endParaRPr>
          </a:p>
        </p:txBody>
      </p:sp>
    </p:spTree>
    <p:extLst>
      <p:ext uri="{BB962C8B-B14F-4D97-AF65-F5344CB8AC3E}">
        <p14:creationId xmlns:p14="http://schemas.microsoft.com/office/powerpoint/2010/main" val="1933041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984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Impacts of Climate Change on Alaska</a:t>
            </a:r>
            <a:endParaRPr lang="en-US" sz="45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5" name="TextBox 4"/>
          <p:cNvSpPr txBox="1"/>
          <p:nvPr/>
        </p:nvSpPr>
        <p:spPr>
          <a:xfrm>
            <a:off x="304800" y="1371600"/>
            <a:ext cx="8534400" cy="4154984"/>
          </a:xfrm>
          <a:prstGeom prst="rect">
            <a:avLst/>
          </a:prstGeom>
          <a:noFill/>
        </p:spPr>
        <p:txBody>
          <a:bodyPr wrap="square" rtlCol="0">
            <a:spAutoFit/>
          </a:bodyPr>
          <a:lstStyle/>
          <a:p>
            <a:r>
              <a:rPr lang="en-US" sz="2400" b="1" dirty="0">
                <a:solidFill>
                  <a:srgbClr val="29486D"/>
                </a:solidFill>
              </a:rPr>
              <a:t>GAO Report 2003: </a:t>
            </a:r>
            <a:endParaRPr lang="en-US" sz="2400" b="1" dirty="0" smtClean="0">
              <a:solidFill>
                <a:srgbClr val="29486D"/>
              </a:solidFill>
            </a:endParaRPr>
          </a:p>
          <a:p>
            <a:pPr marL="342900" indent="-342900">
              <a:buClr>
                <a:srgbClr val="0070C0"/>
              </a:buClr>
              <a:buSzPct val="150000"/>
              <a:buFont typeface="Arial" panose="020B0604020202020204" pitchFamily="34" charset="0"/>
              <a:buChar char="•"/>
            </a:pPr>
            <a:r>
              <a:rPr lang="en-US" sz="2400" dirty="0" smtClean="0">
                <a:solidFill>
                  <a:srgbClr val="29486D"/>
                </a:solidFill>
              </a:rPr>
              <a:t>Flooding </a:t>
            </a:r>
            <a:r>
              <a:rPr lang="en-US" sz="2400" dirty="0">
                <a:solidFill>
                  <a:srgbClr val="29486D"/>
                </a:solidFill>
              </a:rPr>
              <a:t>and erosion affect 184 of 213 (or about </a:t>
            </a:r>
            <a:r>
              <a:rPr lang="en-US" sz="2400" dirty="0" smtClean="0">
                <a:solidFill>
                  <a:srgbClr val="29486D"/>
                </a:solidFill>
              </a:rPr>
              <a:t>86%) </a:t>
            </a:r>
            <a:r>
              <a:rPr lang="en-US" sz="2400" dirty="0">
                <a:solidFill>
                  <a:srgbClr val="29486D"/>
                </a:solidFill>
              </a:rPr>
              <a:t>Alaska Native villages to some </a:t>
            </a:r>
            <a:r>
              <a:rPr lang="en-US" sz="2400" dirty="0" smtClean="0">
                <a:solidFill>
                  <a:srgbClr val="29486D"/>
                </a:solidFill>
              </a:rPr>
              <a:t>extent</a:t>
            </a:r>
          </a:p>
          <a:p>
            <a:pPr marL="342900" indent="-342900">
              <a:buClr>
                <a:srgbClr val="0070C0"/>
              </a:buClr>
              <a:buSzPct val="150000"/>
              <a:buFont typeface="Arial" panose="020B0604020202020204" pitchFamily="34" charset="0"/>
              <a:buChar char="•"/>
            </a:pPr>
            <a:r>
              <a:rPr lang="en-US" sz="2400" dirty="0">
                <a:solidFill>
                  <a:srgbClr val="29486D"/>
                </a:solidFill>
              </a:rPr>
              <a:t>V</a:t>
            </a:r>
            <a:r>
              <a:rPr lang="en-US" sz="2400" dirty="0" smtClean="0">
                <a:solidFill>
                  <a:srgbClr val="29486D"/>
                </a:solidFill>
              </a:rPr>
              <a:t>illages </a:t>
            </a:r>
            <a:r>
              <a:rPr lang="en-US" sz="2400" dirty="0">
                <a:solidFill>
                  <a:srgbClr val="29486D"/>
                </a:solidFill>
              </a:rPr>
              <a:t>of Kivalina, Koyukuk, Newtok, and </a:t>
            </a:r>
            <a:r>
              <a:rPr lang="en-US" sz="2400">
                <a:solidFill>
                  <a:srgbClr val="29486D"/>
                </a:solidFill>
              </a:rPr>
              <a:t>Shishmaref </a:t>
            </a:r>
            <a:r>
              <a:rPr lang="en-US" sz="2400" smtClean="0">
                <a:solidFill>
                  <a:srgbClr val="29486D"/>
                </a:solidFill>
              </a:rPr>
              <a:t>in </a:t>
            </a:r>
            <a:r>
              <a:rPr lang="en-US" sz="2400" dirty="0">
                <a:solidFill>
                  <a:srgbClr val="29486D"/>
                </a:solidFill>
              </a:rPr>
              <a:t>imminent danger from flooding and erosion and </a:t>
            </a:r>
            <a:r>
              <a:rPr lang="en-US" sz="2400" dirty="0" smtClean="0">
                <a:solidFill>
                  <a:srgbClr val="29486D"/>
                </a:solidFill>
              </a:rPr>
              <a:t>planning </a:t>
            </a:r>
            <a:r>
              <a:rPr lang="en-US" sz="2400" dirty="0">
                <a:solidFill>
                  <a:srgbClr val="29486D"/>
                </a:solidFill>
              </a:rPr>
              <a:t>to relocate</a:t>
            </a:r>
            <a:r>
              <a:rPr lang="en-US" sz="2400" dirty="0" smtClean="0">
                <a:solidFill>
                  <a:srgbClr val="29486D"/>
                </a:solidFill>
              </a:rPr>
              <a:t>.</a:t>
            </a:r>
          </a:p>
          <a:p>
            <a:pPr>
              <a:buClr>
                <a:srgbClr val="0070C0"/>
              </a:buClr>
              <a:buSzPct val="150000"/>
            </a:pPr>
            <a:endParaRPr lang="en-US" sz="2400" dirty="0" smtClean="0">
              <a:solidFill>
                <a:srgbClr val="29486D"/>
              </a:solidFill>
            </a:endParaRPr>
          </a:p>
          <a:p>
            <a:r>
              <a:rPr lang="en-US" sz="2400" b="1" dirty="0">
                <a:solidFill>
                  <a:srgbClr val="29486D"/>
                </a:solidFill>
              </a:rPr>
              <a:t>GAO Report </a:t>
            </a:r>
            <a:r>
              <a:rPr lang="en-US" sz="2400" b="1" dirty="0" smtClean="0">
                <a:solidFill>
                  <a:srgbClr val="29486D"/>
                </a:solidFill>
              </a:rPr>
              <a:t>2009: </a:t>
            </a:r>
            <a:endParaRPr lang="en-US" sz="2400" b="1" dirty="0">
              <a:solidFill>
                <a:srgbClr val="29486D"/>
              </a:solidFill>
            </a:endParaRPr>
          </a:p>
          <a:p>
            <a:pPr marL="342900" indent="-342900">
              <a:buClr>
                <a:srgbClr val="0070C0"/>
              </a:buClr>
              <a:buSzPct val="150000"/>
              <a:buFont typeface="Arial" panose="020B0604020202020204" pitchFamily="34" charset="0"/>
              <a:buChar char="•"/>
            </a:pPr>
            <a:r>
              <a:rPr lang="en-US" sz="2400" dirty="0">
                <a:solidFill>
                  <a:srgbClr val="29486D"/>
                </a:solidFill>
              </a:rPr>
              <a:t>31 villages </a:t>
            </a:r>
            <a:r>
              <a:rPr lang="en-US" sz="2400" dirty="0" smtClean="0">
                <a:solidFill>
                  <a:srgbClr val="29486D"/>
                </a:solidFill>
              </a:rPr>
              <a:t>imminently </a:t>
            </a:r>
            <a:r>
              <a:rPr lang="en-US" sz="2400" dirty="0">
                <a:solidFill>
                  <a:srgbClr val="29486D"/>
                </a:solidFill>
              </a:rPr>
              <a:t>threatened by flooding </a:t>
            </a:r>
            <a:r>
              <a:rPr lang="en-US" sz="2400" dirty="0" smtClean="0">
                <a:solidFill>
                  <a:srgbClr val="29486D"/>
                </a:solidFill>
              </a:rPr>
              <a:t>and erosion.</a:t>
            </a:r>
          </a:p>
          <a:p>
            <a:pPr marL="342900" indent="-342900">
              <a:buClr>
                <a:srgbClr val="0070C0"/>
              </a:buClr>
              <a:buSzPct val="150000"/>
              <a:buFont typeface="Arial" panose="020B0604020202020204" pitchFamily="34" charset="0"/>
              <a:buChar char="•"/>
            </a:pPr>
            <a:r>
              <a:rPr lang="en-US" sz="2400" dirty="0" smtClean="0">
                <a:solidFill>
                  <a:srgbClr val="29486D"/>
                </a:solidFill>
              </a:rPr>
              <a:t>At </a:t>
            </a:r>
            <a:r>
              <a:rPr lang="en-US" sz="2400" dirty="0">
                <a:solidFill>
                  <a:srgbClr val="29486D"/>
                </a:solidFill>
              </a:rPr>
              <a:t>least 12 of </a:t>
            </a:r>
            <a:r>
              <a:rPr lang="en-US" sz="2400" dirty="0" smtClean="0">
                <a:solidFill>
                  <a:srgbClr val="29486D"/>
                </a:solidFill>
              </a:rPr>
              <a:t>31 </a:t>
            </a:r>
            <a:r>
              <a:rPr lang="en-US" sz="2400" dirty="0">
                <a:solidFill>
                  <a:srgbClr val="29486D"/>
                </a:solidFill>
              </a:rPr>
              <a:t>imminently threatened villages have decided to relocate—in part or entirely—or to explore relocation options.</a:t>
            </a:r>
          </a:p>
        </p:txBody>
      </p:sp>
    </p:spTree>
    <p:extLst>
      <p:ext uri="{BB962C8B-B14F-4D97-AF65-F5344CB8AC3E}">
        <p14:creationId xmlns:p14="http://schemas.microsoft.com/office/powerpoint/2010/main" val="1290871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6665" r="118" b="710"/>
          <a:stretch/>
        </p:blipFill>
        <p:spPr>
          <a:xfrm>
            <a:off x="838201" y="1253359"/>
            <a:ext cx="7162800" cy="5528442"/>
          </a:xfrm>
          <a:prstGeom prst="rect">
            <a:avLst/>
          </a:prstGeom>
        </p:spPr>
      </p:pic>
      <p:sp>
        <p:nvSpPr>
          <p:cNvPr id="7" name="TextBox 6"/>
          <p:cNvSpPr txBox="1"/>
          <p:nvPr/>
        </p:nvSpPr>
        <p:spPr>
          <a:xfrm>
            <a:off x="4038600" y="1253358"/>
            <a:ext cx="838200"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Barrow</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p:cNvSpPr txBox="1"/>
          <p:nvPr/>
        </p:nvSpPr>
        <p:spPr>
          <a:xfrm>
            <a:off x="2743200" y="2496979"/>
            <a:ext cx="990600"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Shishmaref</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9" name="TextBox 8"/>
          <p:cNvSpPr txBox="1"/>
          <p:nvPr/>
        </p:nvSpPr>
        <p:spPr>
          <a:xfrm>
            <a:off x="3352800" y="3124200"/>
            <a:ext cx="838200"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Shaktoolik</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9"/>
          <p:cNvSpPr txBox="1"/>
          <p:nvPr/>
        </p:nvSpPr>
        <p:spPr>
          <a:xfrm>
            <a:off x="2667000" y="3586785"/>
            <a:ext cx="838200"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Alakanuk</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3124200" y="3417048"/>
            <a:ext cx="838200"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Kotlik</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2743200" y="3810000"/>
            <a:ext cx="838200"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Chevak</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3035300" y="4352383"/>
            <a:ext cx="838200"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Chefornak</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3052233" y="3992542"/>
            <a:ext cx="838200"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Newtok</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TextBox 14"/>
          <p:cNvSpPr txBox="1"/>
          <p:nvPr/>
        </p:nvSpPr>
        <p:spPr>
          <a:xfrm>
            <a:off x="3115733" y="4508155"/>
            <a:ext cx="905934"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Kwigillingok</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3363382" y="4686360"/>
            <a:ext cx="905934"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Dillingham</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3363382" y="4847630"/>
            <a:ext cx="905934"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Clarks Point</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3363382" y="4995042"/>
            <a:ext cx="905934"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Port Heiden</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5571066" y="4324290"/>
            <a:ext cx="905934" cy="400110"/>
          </a:xfrm>
          <a:prstGeom prst="rect">
            <a:avLst/>
          </a:prstGeom>
          <a:noFill/>
        </p:spPr>
        <p:txBody>
          <a:bodyPr wrap="square" rtlCol="0">
            <a:spAutoFit/>
          </a:bodyPr>
          <a:lstStyle/>
          <a:p>
            <a:pPr algn="ctr"/>
            <a:r>
              <a:rPr lang="en-US" sz="1000" dirty="0" smtClean="0">
                <a:solidFill>
                  <a:schemeClr val="tx1">
                    <a:lumMod val="75000"/>
                    <a:lumOff val="25000"/>
                  </a:schemeClr>
                </a:solidFill>
                <a:latin typeface="Arial" panose="020B0604020202020204" pitchFamily="34" charset="0"/>
                <a:cs typeface="Arial" panose="020B0604020202020204" pitchFamily="34" charset="0"/>
              </a:rPr>
              <a:t>Eyak</a:t>
            </a:r>
          </a:p>
          <a:p>
            <a:pPr algn="ctr"/>
            <a:r>
              <a:rPr lang="en-US" sz="1000" dirty="0" smtClean="0">
                <a:solidFill>
                  <a:schemeClr val="tx1">
                    <a:lumMod val="75000"/>
                    <a:lumOff val="25000"/>
                  </a:schemeClr>
                </a:solidFill>
                <a:latin typeface="Arial" panose="020B0604020202020204" pitchFamily="34" charset="0"/>
                <a:cs typeface="Arial" panose="020B0604020202020204" pitchFamily="34" charset="0"/>
              </a:rPr>
              <a:t>(Cordova)</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3285066" y="6524080"/>
            <a:ext cx="2125134" cy="246221"/>
          </a:xfrm>
          <a:prstGeom prst="rect">
            <a:avLst/>
          </a:prstGeom>
          <a:noFill/>
        </p:spPr>
        <p:txBody>
          <a:bodyPr wrap="square" rtlCol="0">
            <a:spAutoFit/>
          </a:bodyPr>
          <a:lstStyle/>
          <a:p>
            <a:r>
              <a:rPr lang="en-US" sz="1000" dirty="0" smtClean="0">
                <a:solidFill>
                  <a:schemeClr val="tx1">
                    <a:lumMod val="75000"/>
                    <a:lumOff val="25000"/>
                  </a:schemeClr>
                </a:solidFill>
                <a:latin typeface="Arial" panose="020B0604020202020204" pitchFamily="34" charset="0"/>
                <a:cs typeface="Arial" panose="020B0604020202020204" pitchFamily="34" charset="0"/>
              </a:rPr>
              <a:t>31 imminently threatened villages </a:t>
            </a:r>
            <a:endParaRPr lang="en-US"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6019800" y="6611779"/>
            <a:ext cx="3200399" cy="215444"/>
          </a:xfrm>
          <a:prstGeom prst="rect">
            <a:avLst/>
          </a:prstGeom>
          <a:noFill/>
        </p:spPr>
        <p:txBody>
          <a:bodyPr wrap="square" rtlCol="0">
            <a:spAutoFit/>
          </a:bodyPr>
          <a:lstStyle/>
          <a:p>
            <a:r>
              <a:rPr lang="en-US" sz="800" b="1" i="1" dirty="0" smtClean="0">
                <a:solidFill>
                  <a:schemeClr val="tx1">
                    <a:lumMod val="75000"/>
                    <a:lumOff val="25000"/>
                  </a:schemeClr>
                </a:solidFill>
                <a:latin typeface="Arial" panose="020B0604020202020204" pitchFamily="34" charset="0"/>
                <a:cs typeface="Arial" panose="020B0604020202020204" pitchFamily="34" charset="0"/>
              </a:rPr>
              <a:t>Sources: </a:t>
            </a:r>
            <a:r>
              <a:rPr lang="en-US" sz="800" i="1" dirty="0" smtClean="0">
                <a:solidFill>
                  <a:schemeClr val="tx1">
                    <a:lumMod val="75000"/>
                    <a:lumOff val="25000"/>
                  </a:schemeClr>
                </a:solidFill>
                <a:latin typeface="Arial" panose="020B0604020202020204" pitchFamily="34" charset="0"/>
                <a:cs typeface="Arial" panose="020B0604020202020204" pitchFamily="34" charset="0"/>
              </a:rPr>
              <a:t>GAO (analysis); Pitney Bowes Business Insight (map) </a:t>
            </a:r>
            <a:endParaRPr lang="en-US" sz="800"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Title 1"/>
          <p:cNvSpPr txBox="1">
            <a:spLocks/>
          </p:cNvSpPr>
          <p:nvPr/>
        </p:nvSpPr>
        <p:spPr>
          <a:xfrm>
            <a:off x="0" y="2746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Impacts of Climate Change on Alaska</a:t>
            </a:r>
            <a:endParaRPr lang="en-US" sz="45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2" name="Flowchart: Connector 1"/>
          <p:cNvSpPr/>
          <p:nvPr/>
        </p:nvSpPr>
        <p:spPr>
          <a:xfrm>
            <a:off x="3642360" y="2286000"/>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p:cNvSpPr/>
          <p:nvPr/>
        </p:nvSpPr>
        <p:spPr>
          <a:xfrm>
            <a:off x="3611880" y="4042753"/>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p:cNvSpPr/>
          <p:nvPr/>
        </p:nvSpPr>
        <p:spPr>
          <a:xfrm>
            <a:off x="3425190" y="2664005"/>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p:cNvSpPr/>
          <p:nvPr/>
        </p:nvSpPr>
        <p:spPr>
          <a:xfrm>
            <a:off x="3391323" y="2930230"/>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3807882" y="3101936"/>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4058920" y="3177843"/>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4099560" y="3301692"/>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p:cNvSpPr/>
          <p:nvPr/>
        </p:nvSpPr>
        <p:spPr>
          <a:xfrm>
            <a:off x="5105400" y="2574369"/>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p:nvSpPr>
        <p:spPr>
          <a:xfrm>
            <a:off x="4411980" y="3085021"/>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4457700" y="3016590"/>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p:nvPr/>
        </p:nvSpPr>
        <p:spPr>
          <a:xfrm>
            <a:off x="4648200" y="2831124"/>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4876800" y="2725585"/>
            <a:ext cx="91440" cy="91440"/>
          </a:xfrm>
          <a:prstGeom prst="flowChartConnector">
            <a:avLst/>
          </a:prstGeom>
          <a:solidFill>
            <a:srgbClr val="FFFF00">
              <a:alpha val="60000"/>
            </a:srgbClr>
          </a:solidFill>
          <a:ln>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815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a:lstStyle/>
          <a:p>
            <a:r>
              <a:rPr lang="en-US" sz="4600" dirty="0">
                <a:solidFill>
                  <a:srgbClr val="3174C5"/>
                </a:solidFill>
                <a:effectLst>
                  <a:outerShdw blurRad="38100" dist="38100" dir="2700000" algn="tl">
                    <a:srgbClr val="000000">
                      <a:alpha val="43137"/>
                    </a:srgbClr>
                  </a:outerShdw>
                </a:effectLst>
              </a:rPr>
              <a:t>Timeline of </a:t>
            </a:r>
            <a:r>
              <a:rPr lang="en-US" sz="4600" dirty="0" smtClean="0">
                <a:solidFill>
                  <a:srgbClr val="3174C5"/>
                </a:solidFill>
                <a:effectLst>
                  <a:outerShdw blurRad="38100" dist="38100" dir="2700000" algn="tl">
                    <a:srgbClr val="000000">
                      <a:alpha val="43137"/>
                    </a:srgbClr>
                  </a:outerShdw>
                </a:effectLst>
              </a:rPr>
              <a:t>Events - </a:t>
            </a:r>
            <a:r>
              <a:rPr lang="en-US" sz="4600" dirty="0">
                <a:solidFill>
                  <a:srgbClr val="3174C5"/>
                </a:solidFill>
                <a:effectLst>
                  <a:outerShdw blurRad="38100" dist="38100" dir="2700000" algn="tl">
                    <a:srgbClr val="000000">
                      <a:alpha val="43137"/>
                    </a:srgbClr>
                  </a:outerShdw>
                </a:effectLst>
              </a:rPr>
              <a:t>A</a:t>
            </a:r>
            <a:r>
              <a:rPr lang="en-US" sz="4600" dirty="0" smtClean="0">
                <a:solidFill>
                  <a:srgbClr val="3174C5"/>
                </a:solidFill>
                <a:effectLst>
                  <a:outerShdw blurRad="38100" dist="38100" dir="2700000" algn="tl">
                    <a:srgbClr val="000000">
                      <a:alpha val="43137"/>
                    </a:srgbClr>
                  </a:outerShdw>
                </a:effectLst>
              </a:rPr>
              <a:t>laska</a:t>
            </a:r>
            <a:endParaRPr lang="en-US" sz="4600" dirty="0">
              <a:solidFill>
                <a:srgbClr val="3174C5"/>
              </a:solidFill>
              <a:effectLst>
                <a:outerShdw blurRad="38100" dist="38100" dir="2700000" algn="tl">
                  <a:srgbClr val="000000">
                    <a:alpha val="43137"/>
                  </a:srgbClr>
                </a:outerShdw>
              </a:effectLst>
            </a:endParaRPr>
          </a:p>
        </p:txBody>
      </p:sp>
      <p:sp>
        <p:nvSpPr>
          <p:cNvPr id="4" name="Content Placeholder 2"/>
          <p:cNvSpPr>
            <a:spLocks noGrp="1"/>
          </p:cNvSpPr>
          <p:nvPr>
            <p:ph idx="1"/>
          </p:nvPr>
        </p:nvSpPr>
        <p:spPr>
          <a:xfrm>
            <a:off x="0" y="990600"/>
            <a:ext cx="9144000" cy="5867400"/>
          </a:xfrm>
        </p:spPr>
        <p:txBody>
          <a:bodyPr/>
          <a:lstStyle/>
          <a:p>
            <a:pPr marL="0" indent="0">
              <a:buNone/>
            </a:pPr>
            <a:r>
              <a:rPr lang="en-US" sz="2400" b="1" dirty="0" smtClean="0"/>
              <a:t>						</a:t>
            </a:r>
            <a:endParaRPr lang="en-US" sz="2400" dirty="0" smtClean="0"/>
          </a:p>
          <a:p>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719746803"/>
              </p:ext>
            </p:extLst>
          </p:nvPr>
        </p:nvGraphicFramePr>
        <p:xfrm>
          <a:off x="0" y="457200"/>
          <a:ext cx="9144000" cy="6334760"/>
        </p:xfrm>
        <a:graphic>
          <a:graphicData uri="http://schemas.openxmlformats.org/drawingml/2006/table">
            <a:tbl>
              <a:tblPr firstRow="1" bandRow="1">
                <a:tableStyleId>{BC89EF96-8CEA-46FF-86C4-4CE0E7609802}</a:tableStyleId>
              </a:tblPr>
              <a:tblGrid>
                <a:gridCol w="1905000"/>
                <a:gridCol w="7239000"/>
              </a:tblGrid>
              <a:tr h="370840">
                <a:tc>
                  <a:txBody>
                    <a:bodyPr/>
                    <a:lstStyle/>
                    <a:p>
                      <a:r>
                        <a:rPr lang="en-US" sz="1800" b="1" dirty="0" smtClean="0">
                          <a:solidFill>
                            <a:srgbClr val="29486D"/>
                          </a:solidFill>
                        </a:rPr>
                        <a:t>Dec. 2003</a:t>
                      </a:r>
                      <a:endParaRPr lang="en-US" sz="1800" b="1" dirty="0">
                        <a:solidFill>
                          <a:srgbClr val="29486D"/>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1" dirty="0" smtClean="0">
                          <a:solidFill>
                            <a:srgbClr val="29486D"/>
                          </a:solidFill>
                        </a:rPr>
                        <a:t>GAO-04-142 Report on</a:t>
                      </a:r>
                      <a:r>
                        <a:rPr lang="en-US" sz="1800" i="1" dirty="0" smtClean="0">
                          <a:solidFill>
                            <a:srgbClr val="29486D"/>
                          </a:solidFill>
                        </a:rPr>
                        <a:t> Alaska Native Villages, Erosion &amp; Flooding</a:t>
                      </a:r>
                    </a:p>
                  </a:txBody>
                  <a:tcPr/>
                </a:tc>
              </a:tr>
              <a:tr h="365760">
                <a:tc>
                  <a:txBody>
                    <a:bodyPr/>
                    <a:lstStyle/>
                    <a:p>
                      <a:r>
                        <a:rPr lang="en-US" sz="1800" b="1" dirty="0" smtClean="0">
                          <a:solidFill>
                            <a:srgbClr val="29486D"/>
                          </a:solidFill>
                        </a:rPr>
                        <a:t>May 2006</a:t>
                      </a:r>
                      <a:endParaRPr lang="en-US" sz="1800" b="1" dirty="0">
                        <a:solidFill>
                          <a:srgbClr val="29486D"/>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rgbClr val="29486D"/>
                          </a:solidFill>
                        </a:rPr>
                        <a:t>Newtok Planning Group </a:t>
                      </a:r>
                      <a:r>
                        <a:rPr lang="en-US" sz="1800" dirty="0" smtClean="0">
                          <a:solidFill>
                            <a:srgbClr val="29486D"/>
                          </a:solidFill>
                        </a:rPr>
                        <a:t>organized</a:t>
                      </a:r>
                    </a:p>
                  </a:txBody>
                  <a:tcPr/>
                </a:tc>
              </a:tr>
              <a:tr h="370840">
                <a:tc>
                  <a:txBody>
                    <a:bodyPr/>
                    <a:lstStyle/>
                    <a:p>
                      <a:r>
                        <a:rPr lang="en-US" sz="1800" b="1" dirty="0" smtClean="0">
                          <a:solidFill>
                            <a:srgbClr val="29486D"/>
                          </a:solidFill>
                        </a:rPr>
                        <a:t>Nov. 29, 2006</a:t>
                      </a:r>
                      <a:endParaRPr lang="en-US" sz="1800" b="1" dirty="0">
                        <a:solidFill>
                          <a:srgbClr val="29486D"/>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29486D"/>
                          </a:solidFill>
                        </a:rPr>
                        <a:t>AO 231 establishes DCCED “to act as the state coordinating agency”</a:t>
                      </a:r>
                    </a:p>
                  </a:txBody>
                  <a:tcPr/>
                </a:tc>
              </a:tr>
              <a:tr h="370840">
                <a:tc>
                  <a:txBody>
                    <a:bodyPr/>
                    <a:lstStyle/>
                    <a:p>
                      <a:r>
                        <a:rPr lang="en-US" sz="1800" b="1" dirty="0" smtClean="0">
                          <a:solidFill>
                            <a:srgbClr val="29486D"/>
                          </a:solidFill>
                        </a:rPr>
                        <a:t>Jul. 10,</a:t>
                      </a:r>
                      <a:r>
                        <a:rPr lang="en-US" sz="1800" b="1" baseline="0" dirty="0" smtClean="0">
                          <a:solidFill>
                            <a:srgbClr val="29486D"/>
                          </a:solidFill>
                        </a:rPr>
                        <a:t> 2006</a:t>
                      </a:r>
                      <a:endParaRPr lang="en-US" sz="1800" b="1" dirty="0">
                        <a:solidFill>
                          <a:srgbClr val="29486D"/>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solidFill>
                            <a:srgbClr val="29486D"/>
                          </a:solidFill>
                        </a:rPr>
                        <a:t>Legislature </a:t>
                      </a:r>
                      <a:r>
                        <a:rPr lang="en-US" sz="1800" dirty="0" smtClean="0">
                          <a:solidFill>
                            <a:srgbClr val="29486D"/>
                          </a:solidFill>
                        </a:rPr>
                        <a:t>establishes</a:t>
                      </a:r>
                      <a:r>
                        <a:rPr lang="en-US" sz="1800" baseline="0" dirty="0" smtClean="0">
                          <a:solidFill>
                            <a:srgbClr val="29486D"/>
                          </a:solidFill>
                        </a:rPr>
                        <a:t> </a:t>
                      </a:r>
                      <a:r>
                        <a:rPr lang="en-US" sz="1800" b="1" i="1" dirty="0" smtClean="0">
                          <a:solidFill>
                            <a:srgbClr val="29486D"/>
                          </a:solidFill>
                        </a:rPr>
                        <a:t>AK Climate Impact Assessment Commission</a:t>
                      </a:r>
                      <a:endParaRPr lang="en-US" sz="1800" dirty="0" smtClean="0">
                        <a:solidFill>
                          <a:srgbClr val="29486D"/>
                        </a:solidFill>
                      </a:endParaRPr>
                    </a:p>
                  </a:txBody>
                  <a:tcPr/>
                </a:tc>
              </a:tr>
              <a:tr h="370840">
                <a:tc>
                  <a:txBody>
                    <a:bodyPr/>
                    <a:lstStyle/>
                    <a:p>
                      <a:r>
                        <a:rPr lang="en-US" sz="1800" b="1" smtClean="0">
                          <a:solidFill>
                            <a:srgbClr val="29486D"/>
                          </a:solidFill>
                        </a:rPr>
                        <a:t>Aug. 1, 2007</a:t>
                      </a:r>
                      <a:endParaRPr lang="en-US" sz="1800" b="1" dirty="0">
                        <a:solidFill>
                          <a:srgbClr val="29486D"/>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smtClean="0">
                          <a:solidFill>
                            <a:srgbClr val="29486D"/>
                          </a:solidFill>
                        </a:rPr>
                        <a:t>First</a:t>
                      </a:r>
                      <a:r>
                        <a:rPr lang="en-US" sz="1800" i="1" baseline="0" dirty="0" smtClean="0">
                          <a:solidFill>
                            <a:srgbClr val="29486D"/>
                          </a:solidFill>
                        </a:rPr>
                        <a:t> </a:t>
                      </a:r>
                      <a:r>
                        <a:rPr lang="en-US" sz="1800" b="1" i="1" baseline="0" dirty="0" smtClean="0">
                          <a:solidFill>
                            <a:srgbClr val="29486D"/>
                          </a:solidFill>
                        </a:rPr>
                        <a:t>Alaska Climate Change Sub-Cabinet </a:t>
                      </a:r>
                      <a:r>
                        <a:rPr lang="en-US" sz="1800" i="1" baseline="0" dirty="0" smtClean="0">
                          <a:solidFill>
                            <a:srgbClr val="29486D"/>
                          </a:solidFill>
                        </a:rPr>
                        <a:t>meeting held</a:t>
                      </a:r>
                      <a:endParaRPr lang="en-US" sz="1800" i="1" dirty="0" smtClean="0">
                        <a:solidFill>
                          <a:srgbClr val="29486D"/>
                        </a:solidFill>
                      </a:endParaRPr>
                    </a:p>
                  </a:txBody>
                  <a:tcPr/>
                </a:tc>
              </a:tr>
              <a:tr h="360680">
                <a:tc>
                  <a:txBody>
                    <a:bodyPr/>
                    <a:lstStyle/>
                    <a:p>
                      <a:r>
                        <a:rPr lang="en-US" sz="1800" b="1" smtClean="0">
                          <a:solidFill>
                            <a:srgbClr val="29486D"/>
                          </a:solidFill>
                        </a:rPr>
                        <a:t>Sep. 12-13, 2007</a:t>
                      </a:r>
                      <a:endParaRPr lang="en-US" sz="1800" b="1" dirty="0">
                        <a:solidFill>
                          <a:srgbClr val="29486D"/>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29486D"/>
                          </a:solidFill>
                        </a:rPr>
                        <a:t>Village of </a:t>
                      </a:r>
                      <a:r>
                        <a:rPr lang="en-US" sz="1800" b="1" i="1" dirty="0" smtClean="0">
                          <a:solidFill>
                            <a:srgbClr val="29486D"/>
                          </a:solidFill>
                        </a:rPr>
                        <a:t>Kivalina self-evacuates </a:t>
                      </a:r>
                      <a:r>
                        <a:rPr lang="en-US" sz="1800" i="1" dirty="0" smtClean="0">
                          <a:solidFill>
                            <a:srgbClr val="29486D"/>
                          </a:solidFill>
                        </a:rPr>
                        <a:t>during severe fall storm</a:t>
                      </a:r>
                    </a:p>
                  </a:txBody>
                  <a:tcPr/>
                </a:tc>
              </a:tr>
              <a:tr h="299720">
                <a:tc>
                  <a:txBody>
                    <a:bodyPr/>
                    <a:lstStyle/>
                    <a:p>
                      <a:r>
                        <a:rPr lang="en-US" sz="1800" b="1" smtClean="0">
                          <a:solidFill>
                            <a:srgbClr val="29486D"/>
                          </a:solidFill>
                        </a:rPr>
                        <a:t>Sep.</a:t>
                      </a:r>
                      <a:r>
                        <a:rPr lang="en-US" sz="1800" b="1" baseline="0" smtClean="0">
                          <a:solidFill>
                            <a:srgbClr val="29486D"/>
                          </a:solidFill>
                        </a:rPr>
                        <a:t> </a:t>
                      </a:r>
                      <a:r>
                        <a:rPr lang="en-US" sz="1800" b="1" smtClean="0">
                          <a:solidFill>
                            <a:srgbClr val="29486D"/>
                          </a:solidFill>
                        </a:rPr>
                        <a:t>14, 2007</a:t>
                      </a:r>
                      <a:endParaRPr lang="en-US" sz="1800" b="1" dirty="0">
                        <a:solidFill>
                          <a:srgbClr val="29486D"/>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1" baseline="0" dirty="0" smtClean="0">
                          <a:solidFill>
                            <a:srgbClr val="29486D"/>
                          </a:solidFill>
                        </a:rPr>
                        <a:t>Governor signs </a:t>
                      </a:r>
                      <a:r>
                        <a:rPr lang="en-US" sz="1800" b="0" i="1" dirty="0" smtClean="0">
                          <a:solidFill>
                            <a:srgbClr val="29486D"/>
                          </a:solidFill>
                        </a:rPr>
                        <a:t>AO 238 for </a:t>
                      </a:r>
                      <a:r>
                        <a:rPr lang="en-US" sz="1800" b="1" i="1" dirty="0" smtClean="0">
                          <a:solidFill>
                            <a:srgbClr val="29486D"/>
                          </a:solidFill>
                        </a:rPr>
                        <a:t>AK Climate Change Sub-Cabinet</a:t>
                      </a:r>
                      <a:endParaRPr lang="en-US" sz="1800" dirty="0" smtClean="0">
                        <a:solidFill>
                          <a:srgbClr val="29486D"/>
                        </a:solidFill>
                      </a:endParaRPr>
                    </a:p>
                  </a:txBody>
                  <a:tcPr/>
                </a:tc>
              </a:tr>
              <a:tr h="314960">
                <a:tc>
                  <a:txBody>
                    <a:bodyPr/>
                    <a:lstStyle/>
                    <a:p>
                      <a:r>
                        <a:rPr lang="en-US" sz="1800" b="1" smtClean="0">
                          <a:solidFill>
                            <a:srgbClr val="29486D"/>
                          </a:solidFill>
                        </a:rPr>
                        <a:t>Oct.</a:t>
                      </a:r>
                      <a:r>
                        <a:rPr lang="en-US" sz="1800" b="1" baseline="0" smtClean="0">
                          <a:solidFill>
                            <a:srgbClr val="29486D"/>
                          </a:solidFill>
                        </a:rPr>
                        <a:t> </a:t>
                      </a:r>
                      <a:r>
                        <a:rPr lang="en-US" sz="1800" b="1" smtClean="0">
                          <a:solidFill>
                            <a:srgbClr val="29486D"/>
                          </a:solidFill>
                        </a:rPr>
                        <a:t>11, 2007</a:t>
                      </a:r>
                      <a:endParaRPr lang="en-US" sz="1800" b="1" dirty="0">
                        <a:solidFill>
                          <a:srgbClr val="29486D"/>
                        </a:solidFill>
                      </a:endParaRPr>
                    </a:p>
                  </a:txBody>
                  <a:tcPr/>
                </a:tc>
                <a:tc>
                  <a:txBody>
                    <a:bodyPr/>
                    <a:lstStyle/>
                    <a:p>
                      <a:r>
                        <a:rPr lang="en-US" sz="1800" b="1" i="1" dirty="0" smtClean="0">
                          <a:solidFill>
                            <a:srgbClr val="29486D"/>
                          </a:solidFill>
                        </a:rPr>
                        <a:t>Senate Coastal Erosion Field Hearing</a:t>
                      </a:r>
                      <a:r>
                        <a:rPr lang="en-US" sz="1800" dirty="0" smtClean="0">
                          <a:solidFill>
                            <a:srgbClr val="29486D"/>
                          </a:solidFill>
                        </a:rPr>
                        <a:t> (Stevens and Landrieu)</a:t>
                      </a:r>
                      <a:endParaRPr lang="en-US" sz="1800" dirty="0">
                        <a:solidFill>
                          <a:srgbClr val="29486D"/>
                        </a:solidFill>
                      </a:endParaRPr>
                    </a:p>
                  </a:txBody>
                  <a:tcPr/>
                </a:tc>
              </a:tr>
              <a:tr h="350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smtClean="0">
                          <a:solidFill>
                            <a:srgbClr val="29486D"/>
                          </a:solidFill>
                        </a:rPr>
                        <a:t>Nov. 6, 2007</a:t>
                      </a:r>
                      <a:endParaRPr lang="en-US" sz="1800" b="1" dirty="0" smtClean="0">
                        <a:solidFill>
                          <a:srgbClr val="29486D"/>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i="1" dirty="0" smtClean="0">
                          <a:solidFill>
                            <a:srgbClr val="29486D"/>
                          </a:solidFill>
                        </a:rPr>
                        <a:t>Immediate Action Working Group </a:t>
                      </a:r>
                      <a:r>
                        <a:rPr lang="en-US" sz="1800" dirty="0" smtClean="0">
                          <a:solidFill>
                            <a:srgbClr val="29486D"/>
                          </a:solidFill>
                        </a:rPr>
                        <a:t>established. </a:t>
                      </a:r>
                    </a:p>
                  </a:txBody>
                  <a:tcPr/>
                </a:tc>
              </a:tr>
              <a:tr h="370840">
                <a:tc>
                  <a:txBody>
                    <a:bodyPr/>
                    <a:lstStyle/>
                    <a:p>
                      <a:r>
                        <a:rPr lang="en-US" sz="1800" b="1" dirty="0" smtClean="0">
                          <a:solidFill>
                            <a:srgbClr val="29486D"/>
                          </a:solidFill>
                        </a:rPr>
                        <a:t>Nov. 19-20,</a:t>
                      </a:r>
                      <a:r>
                        <a:rPr lang="en-US" sz="1800" b="1" baseline="0" dirty="0" smtClean="0">
                          <a:solidFill>
                            <a:srgbClr val="29486D"/>
                          </a:solidFill>
                        </a:rPr>
                        <a:t> 2007</a:t>
                      </a:r>
                      <a:endParaRPr lang="en-US" sz="1800" b="1" dirty="0">
                        <a:solidFill>
                          <a:srgbClr val="29486D"/>
                        </a:solidFill>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29486D"/>
                          </a:solidFill>
                        </a:rPr>
                        <a:t>Sen. Stevens holds </a:t>
                      </a:r>
                      <a:r>
                        <a:rPr lang="en-US" sz="1800" b="1" i="1" dirty="0" smtClean="0">
                          <a:solidFill>
                            <a:srgbClr val="29486D"/>
                          </a:solidFill>
                        </a:rPr>
                        <a:t>Roundtable on Coastal Erosion</a:t>
                      </a:r>
                      <a:r>
                        <a:rPr lang="en-US" sz="1800" b="1" i="1" baseline="0" dirty="0" smtClean="0">
                          <a:solidFill>
                            <a:srgbClr val="29486D"/>
                          </a:solidFill>
                        </a:rPr>
                        <a:t>/</a:t>
                      </a:r>
                      <a:r>
                        <a:rPr lang="en-US" sz="1800" b="1" i="1" dirty="0" smtClean="0">
                          <a:solidFill>
                            <a:srgbClr val="29486D"/>
                          </a:solidFill>
                        </a:rPr>
                        <a:t>Village Relocation.</a:t>
                      </a:r>
                      <a:r>
                        <a:rPr lang="en-US" sz="1800" b="1" i="1" baseline="0" dirty="0" smtClean="0">
                          <a:solidFill>
                            <a:srgbClr val="29486D"/>
                          </a:solidFill>
                        </a:rPr>
                        <a:t> </a:t>
                      </a:r>
                      <a:r>
                        <a:rPr lang="en-US" sz="1800" b="1" i="1" dirty="0" smtClean="0">
                          <a:solidFill>
                            <a:srgbClr val="29486D"/>
                          </a:solidFill>
                        </a:rPr>
                        <a:t>Alaska Climate Change Impact Mitigation Program </a:t>
                      </a:r>
                      <a:r>
                        <a:rPr lang="en-US" sz="1800" dirty="0" smtClean="0">
                          <a:solidFill>
                            <a:srgbClr val="29486D"/>
                          </a:solidFill>
                        </a:rPr>
                        <a:t>proposed as one of State’s responses to issues</a:t>
                      </a:r>
                    </a:p>
                  </a:txBody>
                  <a:tcPr/>
                </a:tc>
              </a:tr>
              <a:tr h="370840">
                <a:tc>
                  <a:txBody>
                    <a:bodyPr/>
                    <a:lstStyle/>
                    <a:p>
                      <a:pPr marL="0" algn="l" defTabSz="914400" rtl="0" eaLnBrk="1" latinLnBrk="0" hangingPunct="1"/>
                      <a:r>
                        <a:rPr lang="en-US" sz="1800" b="1" kern="1200" dirty="0" smtClean="0">
                          <a:solidFill>
                            <a:srgbClr val="29486D"/>
                          </a:solidFill>
                          <a:latin typeface="+mn-lt"/>
                          <a:ea typeface="+mn-ea"/>
                          <a:cs typeface="+mn-cs"/>
                        </a:rPr>
                        <a:t>Jul. 1, 2008</a:t>
                      </a:r>
                      <a:endParaRPr lang="en-US" sz="1800" b="1" kern="1200" dirty="0">
                        <a:solidFill>
                          <a:srgbClr val="29486D"/>
                        </a:solidFill>
                        <a:latin typeface="+mn-lt"/>
                        <a:ea typeface="+mn-ea"/>
                        <a:cs typeface="+mn-cs"/>
                      </a:endParaRPr>
                    </a:p>
                  </a:txBody>
                  <a:tcPr/>
                </a:tc>
                <a:tc>
                  <a:txBody>
                    <a:bodyPr/>
                    <a:lstStyle/>
                    <a:p>
                      <a:r>
                        <a:rPr lang="en-US" sz="1800" b="1" i="1" kern="1200" dirty="0" smtClean="0">
                          <a:solidFill>
                            <a:srgbClr val="29486D"/>
                          </a:solidFill>
                          <a:latin typeface="+mn-lt"/>
                          <a:ea typeface="+mn-ea"/>
                          <a:cs typeface="+mn-cs"/>
                        </a:rPr>
                        <a:t>Alaska Climate Change Impact Mitigation Program </a:t>
                      </a:r>
                      <a:r>
                        <a:rPr lang="en-US" sz="1800" kern="1200" dirty="0" smtClean="0">
                          <a:solidFill>
                            <a:srgbClr val="29486D"/>
                          </a:solidFill>
                          <a:latin typeface="+mn-lt"/>
                          <a:ea typeface="+mn-ea"/>
                          <a:cs typeface="+mn-cs"/>
                        </a:rPr>
                        <a:t>funded</a:t>
                      </a:r>
                      <a:endParaRPr lang="en-US" sz="1800" kern="1200" dirty="0">
                        <a:solidFill>
                          <a:srgbClr val="29486D"/>
                        </a:solidFill>
                        <a:latin typeface="+mn-lt"/>
                        <a:ea typeface="+mn-ea"/>
                        <a:cs typeface="+mn-cs"/>
                      </a:endParaRPr>
                    </a:p>
                  </a:txBody>
                  <a:tcPr/>
                </a:tc>
              </a:tr>
              <a:tr h="370840">
                <a:tc>
                  <a:txBody>
                    <a:bodyPr/>
                    <a:lstStyle/>
                    <a:p>
                      <a:pPr marL="0" algn="l" defTabSz="914400" rtl="0" eaLnBrk="1" latinLnBrk="0" hangingPunct="1"/>
                      <a:r>
                        <a:rPr lang="en-US" sz="1800" b="1" kern="1200" dirty="0" smtClean="0">
                          <a:solidFill>
                            <a:srgbClr val="29486D"/>
                          </a:solidFill>
                          <a:latin typeface="+mn-lt"/>
                          <a:ea typeface="+mn-ea"/>
                          <a:cs typeface="+mn-cs"/>
                        </a:rPr>
                        <a:t>2008 - 2009</a:t>
                      </a:r>
                      <a:endParaRPr lang="en-US" sz="1800" b="1" kern="1200" dirty="0">
                        <a:solidFill>
                          <a:srgbClr val="29486D"/>
                        </a:solidFill>
                        <a:latin typeface="+mn-lt"/>
                        <a:ea typeface="+mn-ea"/>
                        <a:cs typeface="+mn-cs"/>
                      </a:endParaRPr>
                    </a:p>
                  </a:txBody>
                  <a:tcPr/>
                </a:tc>
                <a:tc>
                  <a:txBody>
                    <a:bodyPr/>
                    <a:lstStyle/>
                    <a:p>
                      <a:r>
                        <a:rPr lang="en-US" sz="1800" kern="1200" dirty="0" smtClean="0">
                          <a:solidFill>
                            <a:srgbClr val="29486D"/>
                          </a:solidFill>
                          <a:latin typeface="+mn-lt"/>
                          <a:ea typeface="+mn-ea"/>
                          <a:cs typeface="+mn-cs"/>
                        </a:rPr>
                        <a:t>Development of </a:t>
                      </a:r>
                      <a:r>
                        <a:rPr lang="en-US" sz="1800" b="1" i="1" kern="1200" dirty="0" smtClean="0">
                          <a:solidFill>
                            <a:srgbClr val="29486D"/>
                          </a:solidFill>
                          <a:latin typeface="+mn-lt"/>
                          <a:ea typeface="+mn-ea"/>
                          <a:cs typeface="+mn-cs"/>
                        </a:rPr>
                        <a:t>Alaska Climate Change Strategy </a:t>
                      </a:r>
                      <a:r>
                        <a:rPr lang="en-US" sz="1800" kern="1200" dirty="0" smtClean="0">
                          <a:solidFill>
                            <a:srgbClr val="29486D"/>
                          </a:solidFill>
                          <a:latin typeface="+mn-lt"/>
                          <a:ea typeface="+mn-ea"/>
                          <a:cs typeface="+mn-cs"/>
                        </a:rPr>
                        <a:t>– </a:t>
                      </a:r>
                      <a:r>
                        <a:rPr lang="en-US" sz="1700" i="1" kern="1200" dirty="0" smtClean="0">
                          <a:solidFill>
                            <a:srgbClr val="29486D"/>
                          </a:solidFill>
                          <a:latin typeface="+mn-lt"/>
                          <a:ea typeface="+mn-ea"/>
                          <a:cs typeface="+mn-cs"/>
                        </a:rPr>
                        <a:t>Adaptation, Mitigation, Immediate Action,</a:t>
                      </a:r>
                      <a:r>
                        <a:rPr lang="en-US" sz="1700" i="1" kern="1200" baseline="0" dirty="0" smtClean="0">
                          <a:solidFill>
                            <a:srgbClr val="29486D"/>
                          </a:solidFill>
                          <a:latin typeface="+mn-lt"/>
                          <a:ea typeface="+mn-ea"/>
                          <a:cs typeface="+mn-cs"/>
                        </a:rPr>
                        <a:t> and Research Need Reports</a:t>
                      </a:r>
                      <a:endParaRPr lang="en-US" sz="1700" i="1" kern="1200" dirty="0">
                        <a:solidFill>
                          <a:srgbClr val="29486D"/>
                        </a:solidFill>
                        <a:latin typeface="+mn-lt"/>
                        <a:ea typeface="+mn-ea"/>
                        <a:cs typeface="+mn-cs"/>
                      </a:endParaRPr>
                    </a:p>
                  </a:txBody>
                  <a:tcPr/>
                </a:tc>
              </a:tr>
              <a:tr h="370840">
                <a:tc>
                  <a:txBody>
                    <a:bodyPr/>
                    <a:lstStyle/>
                    <a:p>
                      <a:pPr marL="0" algn="l" defTabSz="914400" rtl="0" eaLnBrk="1" latinLnBrk="0" hangingPunct="1"/>
                      <a:r>
                        <a:rPr lang="en-US" sz="1800" b="1" kern="1200" dirty="0" smtClean="0">
                          <a:solidFill>
                            <a:srgbClr val="29486D"/>
                          </a:solidFill>
                          <a:latin typeface="+mn-lt"/>
                          <a:ea typeface="+mn-ea"/>
                          <a:cs typeface="+mn-cs"/>
                        </a:rPr>
                        <a:t>Jun.</a:t>
                      </a:r>
                      <a:r>
                        <a:rPr lang="en-US" sz="1800" b="1" kern="1200" baseline="0" dirty="0" smtClean="0">
                          <a:solidFill>
                            <a:srgbClr val="29486D"/>
                          </a:solidFill>
                          <a:latin typeface="+mn-lt"/>
                          <a:ea typeface="+mn-ea"/>
                          <a:cs typeface="+mn-cs"/>
                        </a:rPr>
                        <a:t> 2009</a:t>
                      </a:r>
                      <a:endParaRPr lang="en-US" sz="1800" b="1" kern="1200" dirty="0">
                        <a:solidFill>
                          <a:srgbClr val="29486D"/>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smtClean="0">
                          <a:solidFill>
                            <a:srgbClr val="29486D"/>
                          </a:solidFill>
                        </a:rPr>
                        <a:t>GAO-09-551 Report on </a:t>
                      </a:r>
                      <a:r>
                        <a:rPr lang="en-US" sz="1800" b="1" i="1" dirty="0" smtClean="0">
                          <a:solidFill>
                            <a:srgbClr val="29486D"/>
                          </a:solidFill>
                        </a:rPr>
                        <a:t>Relocation</a:t>
                      </a:r>
                      <a:r>
                        <a:rPr lang="en-US" sz="1800" b="1" i="1" baseline="0" dirty="0" smtClean="0">
                          <a:solidFill>
                            <a:srgbClr val="29486D"/>
                          </a:solidFill>
                        </a:rPr>
                        <a:t> of </a:t>
                      </a:r>
                      <a:r>
                        <a:rPr lang="en-US" sz="1800" b="1" i="1" dirty="0" smtClean="0">
                          <a:solidFill>
                            <a:srgbClr val="29486D"/>
                          </a:solidFill>
                        </a:rPr>
                        <a:t>Alaska Native Villages</a:t>
                      </a:r>
                    </a:p>
                  </a:txBody>
                  <a:tcPr/>
                </a:tc>
              </a:tr>
              <a:tr h="370840">
                <a:tc>
                  <a:txBody>
                    <a:bodyPr/>
                    <a:lstStyle/>
                    <a:p>
                      <a:pPr marL="0" algn="l" defTabSz="914400" rtl="0" eaLnBrk="1" latinLnBrk="0" hangingPunct="1"/>
                      <a:r>
                        <a:rPr lang="en-US" sz="1800" b="1" kern="1200" dirty="0" smtClean="0">
                          <a:solidFill>
                            <a:srgbClr val="29486D"/>
                          </a:solidFill>
                          <a:latin typeface="+mn-lt"/>
                          <a:ea typeface="+mn-ea"/>
                          <a:cs typeface="+mn-cs"/>
                        </a:rPr>
                        <a:t>Jan. 11, 2010</a:t>
                      </a:r>
                      <a:endParaRPr lang="en-US" sz="1800" b="1" kern="1200" dirty="0">
                        <a:solidFill>
                          <a:srgbClr val="29486D"/>
                        </a:solidFill>
                        <a:latin typeface="+mn-lt"/>
                        <a:ea typeface="+mn-ea"/>
                        <a:cs typeface="+mn-cs"/>
                      </a:endParaRPr>
                    </a:p>
                  </a:txBody>
                  <a:tcPr/>
                </a:tc>
                <a:tc>
                  <a:txBody>
                    <a:bodyPr/>
                    <a:lstStyle/>
                    <a:p>
                      <a:r>
                        <a:rPr lang="en-US" sz="1800" b="1" i="1" kern="1200" dirty="0" smtClean="0">
                          <a:solidFill>
                            <a:srgbClr val="29486D"/>
                          </a:solidFill>
                          <a:latin typeface="+mn-lt"/>
                          <a:ea typeface="+mn-ea"/>
                          <a:cs typeface="+mn-cs"/>
                        </a:rPr>
                        <a:t>Mertarvik Strategic</a:t>
                      </a:r>
                      <a:r>
                        <a:rPr lang="en-US" sz="1800" b="1" i="1" kern="1200" baseline="0" dirty="0" smtClean="0">
                          <a:solidFill>
                            <a:srgbClr val="29486D"/>
                          </a:solidFill>
                          <a:latin typeface="+mn-lt"/>
                          <a:ea typeface="+mn-ea"/>
                          <a:cs typeface="+mn-cs"/>
                        </a:rPr>
                        <a:t> Management Plan </a:t>
                      </a:r>
                      <a:r>
                        <a:rPr lang="en-US" sz="1800" kern="1200" baseline="0" dirty="0" smtClean="0">
                          <a:solidFill>
                            <a:srgbClr val="29486D"/>
                          </a:solidFill>
                          <a:latin typeface="+mn-lt"/>
                          <a:ea typeface="+mn-ea"/>
                          <a:cs typeface="+mn-cs"/>
                        </a:rPr>
                        <a:t>funded</a:t>
                      </a:r>
                      <a:endParaRPr lang="en-US" sz="1800" kern="1200" dirty="0">
                        <a:solidFill>
                          <a:srgbClr val="29486D"/>
                        </a:solidFill>
                        <a:latin typeface="+mn-lt"/>
                        <a:ea typeface="+mn-ea"/>
                        <a:cs typeface="+mn-cs"/>
                      </a:endParaRPr>
                    </a:p>
                  </a:txBody>
                  <a:tcPr/>
                </a:tc>
              </a:tr>
              <a:tr h="370840">
                <a:tc>
                  <a:txBody>
                    <a:bodyPr/>
                    <a:lstStyle/>
                    <a:p>
                      <a:pPr marL="0" algn="l" defTabSz="914400" rtl="0" eaLnBrk="1" latinLnBrk="0" hangingPunct="1"/>
                      <a:r>
                        <a:rPr lang="en-US" sz="1800" b="1" kern="1200" smtClean="0">
                          <a:solidFill>
                            <a:srgbClr val="29486D"/>
                          </a:solidFill>
                          <a:latin typeface="+mn-lt"/>
                          <a:ea typeface="+mn-ea"/>
                          <a:cs typeface="+mn-cs"/>
                        </a:rPr>
                        <a:t>May 9, 2012</a:t>
                      </a:r>
                      <a:endParaRPr lang="en-US" sz="1800" b="1" kern="1200" dirty="0">
                        <a:solidFill>
                          <a:srgbClr val="29486D"/>
                        </a:solidFill>
                        <a:latin typeface="+mn-lt"/>
                        <a:ea typeface="+mn-ea"/>
                        <a:cs typeface="+mn-cs"/>
                      </a:endParaRPr>
                    </a:p>
                  </a:txBody>
                  <a:tcPr/>
                </a:tc>
                <a:tc>
                  <a:txBody>
                    <a:bodyPr/>
                    <a:lstStyle/>
                    <a:p>
                      <a:r>
                        <a:rPr lang="en-US" sz="1800" b="1" i="1" kern="1200" dirty="0" smtClean="0">
                          <a:solidFill>
                            <a:srgbClr val="29486D"/>
                          </a:solidFill>
                          <a:latin typeface="+mn-lt"/>
                          <a:ea typeface="+mn-ea"/>
                          <a:cs typeface="+mn-cs"/>
                        </a:rPr>
                        <a:t>Alaska Community Coastal Protection Project </a:t>
                      </a:r>
                      <a:r>
                        <a:rPr lang="en-US" sz="1800" b="0" i="0" kern="1200" dirty="0" smtClean="0">
                          <a:solidFill>
                            <a:srgbClr val="29486D"/>
                          </a:solidFill>
                          <a:latin typeface="+mn-lt"/>
                          <a:ea typeface="+mn-ea"/>
                          <a:cs typeface="+mn-cs"/>
                        </a:rPr>
                        <a:t>funded</a:t>
                      </a:r>
                      <a:endParaRPr lang="en-US" sz="1800" b="0" i="0" kern="1200" dirty="0">
                        <a:solidFill>
                          <a:srgbClr val="29486D"/>
                        </a:solidFill>
                        <a:latin typeface="+mn-lt"/>
                        <a:ea typeface="+mn-ea"/>
                        <a:cs typeface="+mn-cs"/>
                      </a:endParaRPr>
                    </a:p>
                  </a:txBody>
                  <a:tcPr/>
                </a:tc>
              </a:tr>
            </a:tbl>
          </a:graphicData>
        </a:graphic>
      </p:graphicFrame>
    </p:spTree>
    <p:extLst>
      <p:ext uri="{BB962C8B-B14F-4D97-AF65-F5344CB8AC3E}">
        <p14:creationId xmlns:p14="http://schemas.microsoft.com/office/powerpoint/2010/main" val="312133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2049707"/>
            <a:ext cx="9067800" cy="3662541"/>
          </a:xfrm>
          <a:prstGeom prst="rect">
            <a:avLst/>
          </a:prstGeom>
        </p:spPr>
        <p:txBody>
          <a:bodyPr wrap="square" lIns="0" tIns="0" rIns="0" bIns="0">
            <a:spAutoFit/>
          </a:bodyPr>
          <a:lstStyle/>
          <a:p>
            <a:pPr marL="342900" indent="-342900">
              <a:buClr>
                <a:srgbClr val="0070C0"/>
              </a:buClr>
              <a:buSzPct val="115000"/>
              <a:buFont typeface="Arial" panose="020B0604020202020204" pitchFamily="34" charset="0"/>
              <a:buChar char="•"/>
            </a:pPr>
            <a:r>
              <a:rPr lang="en-US" sz="2400" dirty="0">
                <a:solidFill>
                  <a:srgbClr val="29486D"/>
                </a:solidFill>
              </a:rPr>
              <a:t>E</a:t>
            </a:r>
            <a:r>
              <a:rPr lang="en-US" sz="2400" dirty="0" smtClean="0">
                <a:solidFill>
                  <a:srgbClr val="29486D"/>
                </a:solidFill>
              </a:rPr>
              <a:t>stablished to </a:t>
            </a:r>
            <a:r>
              <a:rPr lang="en-US" sz="2400" dirty="0">
                <a:solidFill>
                  <a:srgbClr val="29486D"/>
                </a:solidFill>
              </a:rPr>
              <a:t>provide funding and technical assistance to communities imminently threatened by climate-related natural hazards. </a:t>
            </a:r>
            <a:endParaRPr lang="en-US" sz="2400" dirty="0" smtClean="0">
              <a:solidFill>
                <a:srgbClr val="29486D"/>
              </a:solidFill>
            </a:endParaRPr>
          </a:p>
          <a:p>
            <a:pPr marL="342900" indent="-342900">
              <a:buClr>
                <a:srgbClr val="0070C0"/>
              </a:buClr>
              <a:buSzPct val="115000"/>
              <a:buFont typeface="Arial" panose="020B0604020202020204" pitchFamily="34" charset="0"/>
              <a:buChar char="•"/>
            </a:pPr>
            <a:endParaRPr lang="en-US" sz="800" dirty="0" smtClean="0">
              <a:solidFill>
                <a:srgbClr val="29486D"/>
              </a:solidFill>
            </a:endParaRPr>
          </a:p>
          <a:p>
            <a:pPr marL="342900" indent="-342900">
              <a:buClr>
                <a:srgbClr val="0070C0"/>
              </a:buClr>
              <a:buSzPct val="115000"/>
              <a:buFont typeface="Arial" panose="020B0604020202020204" pitchFamily="34" charset="0"/>
              <a:buChar char="•"/>
            </a:pPr>
            <a:r>
              <a:rPr lang="en-US" sz="2400" dirty="0" smtClean="0">
                <a:solidFill>
                  <a:srgbClr val="29486D"/>
                </a:solidFill>
              </a:rPr>
              <a:t>Intended to assist impacted communities develop planned </a:t>
            </a:r>
            <a:r>
              <a:rPr lang="en-US" sz="2400" dirty="0">
                <a:solidFill>
                  <a:srgbClr val="29486D"/>
                </a:solidFill>
              </a:rPr>
              <a:t>approach to shoreline protection, building relocation </a:t>
            </a:r>
            <a:r>
              <a:rPr lang="en-US" sz="2400" dirty="0" smtClean="0">
                <a:solidFill>
                  <a:srgbClr val="29486D"/>
                </a:solidFill>
              </a:rPr>
              <a:t>and/or </a:t>
            </a:r>
            <a:r>
              <a:rPr lang="en-US" sz="2400" dirty="0">
                <a:solidFill>
                  <a:srgbClr val="29486D"/>
                </a:solidFill>
              </a:rPr>
              <a:t>eventual relocation of the </a:t>
            </a:r>
            <a:r>
              <a:rPr lang="en-US" sz="2400" dirty="0" smtClean="0">
                <a:solidFill>
                  <a:srgbClr val="29486D"/>
                </a:solidFill>
              </a:rPr>
              <a:t>village.</a:t>
            </a:r>
          </a:p>
          <a:p>
            <a:pPr marL="342900" indent="-342900">
              <a:buClr>
                <a:srgbClr val="0070C0"/>
              </a:buClr>
              <a:buSzPct val="115000"/>
              <a:buFont typeface="Arial" panose="020B0604020202020204" pitchFamily="34" charset="0"/>
              <a:buChar char="•"/>
            </a:pPr>
            <a:endParaRPr lang="en-US" sz="800" dirty="0" smtClean="0">
              <a:solidFill>
                <a:srgbClr val="29486D"/>
              </a:solidFill>
            </a:endParaRPr>
          </a:p>
          <a:p>
            <a:pPr marL="342900" indent="-342900">
              <a:buClr>
                <a:srgbClr val="0070C0"/>
              </a:buClr>
              <a:buSzPct val="115000"/>
              <a:buFont typeface="Arial" panose="020B0604020202020204" pitchFamily="34" charset="0"/>
              <a:buChar char="•"/>
            </a:pPr>
            <a:r>
              <a:rPr lang="en-US" sz="2400" dirty="0">
                <a:solidFill>
                  <a:srgbClr val="29486D"/>
                </a:solidFill>
              </a:rPr>
              <a:t>A</a:t>
            </a:r>
            <a:r>
              <a:rPr lang="en-US" sz="2400" dirty="0" smtClean="0">
                <a:solidFill>
                  <a:srgbClr val="29486D"/>
                </a:solidFill>
              </a:rPr>
              <a:t>lso </a:t>
            </a:r>
            <a:r>
              <a:rPr lang="en-US" sz="2400" dirty="0">
                <a:solidFill>
                  <a:srgbClr val="29486D"/>
                </a:solidFill>
              </a:rPr>
              <a:t>intended to address </a:t>
            </a:r>
            <a:r>
              <a:rPr lang="en-US" sz="2400" dirty="0" smtClean="0">
                <a:solidFill>
                  <a:srgbClr val="29486D"/>
                </a:solidFill>
              </a:rPr>
              <a:t>Alaska </a:t>
            </a:r>
            <a:r>
              <a:rPr lang="en-US" sz="2400" dirty="0">
                <a:solidFill>
                  <a:srgbClr val="29486D"/>
                </a:solidFill>
              </a:rPr>
              <a:t>Congressional Delegation’s request that </a:t>
            </a:r>
            <a:r>
              <a:rPr lang="en-US" sz="2400" dirty="0" smtClean="0">
                <a:solidFill>
                  <a:srgbClr val="29486D"/>
                </a:solidFill>
              </a:rPr>
              <a:t>State </a:t>
            </a:r>
            <a:r>
              <a:rPr lang="en-US" sz="2400" dirty="0">
                <a:solidFill>
                  <a:srgbClr val="29486D"/>
                </a:solidFill>
              </a:rPr>
              <a:t>of Alaska participate </a:t>
            </a:r>
            <a:r>
              <a:rPr lang="en-US" sz="2400" dirty="0" smtClean="0">
                <a:solidFill>
                  <a:srgbClr val="29486D"/>
                </a:solidFill>
              </a:rPr>
              <a:t>with federal government in </a:t>
            </a:r>
            <a:r>
              <a:rPr lang="en-US" sz="2400" dirty="0">
                <a:solidFill>
                  <a:srgbClr val="29486D"/>
                </a:solidFill>
              </a:rPr>
              <a:t>addressing climate-change impacts on </a:t>
            </a:r>
            <a:r>
              <a:rPr lang="en-US" sz="2400" dirty="0" smtClean="0">
                <a:solidFill>
                  <a:srgbClr val="29486D"/>
                </a:solidFill>
              </a:rPr>
              <a:t>Alaska’s communities.</a:t>
            </a:r>
            <a:endParaRPr lang="en-US" sz="2400" dirty="0">
              <a:solidFill>
                <a:srgbClr val="29486D"/>
              </a:solidFill>
            </a:endParaRPr>
          </a:p>
        </p:txBody>
      </p:sp>
      <p:sp>
        <p:nvSpPr>
          <p:cNvPr id="3" name="TextBox 2"/>
          <p:cNvSpPr txBox="1"/>
          <p:nvPr/>
        </p:nvSpPr>
        <p:spPr>
          <a:xfrm>
            <a:off x="0" y="0"/>
            <a:ext cx="9144000" cy="2044791"/>
          </a:xfrm>
          <a:prstGeom prst="rect">
            <a:avLst/>
          </a:prstGeom>
          <a:noFill/>
        </p:spPr>
        <p:txBody>
          <a:bodyPr wrap="square" rtlCol="0">
            <a:spAutoFit/>
          </a:bodyPr>
          <a:lstStyle/>
          <a:p>
            <a:pPr algn="ctr">
              <a:lnSpc>
                <a:spcPts val="7500"/>
              </a:lnSpc>
            </a:pPr>
            <a:r>
              <a:rPr lang="en-US" sz="6000" dirty="0" smtClean="0">
                <a:solidFill>
                  <a:schemeClr val="accent1">
                    <a:lumMod val="20000"/>
                    <a:lumOff val="80000"/>
                  </a:schemeClr>
                </a:solidFill>
                <a:latin typeface="Perpetua" panose="02020502060401020303" pitchFamily="18" charset="0"/>
              </a:rPr>
              <a:t>Alaska Climate Change Impact Mitigation Program</a:t>
            </a:r>
            <a:endParaRPr lang="en-US" sz="6000" dirty="0">
              <a:solidFill>
                <a:schemeClr val="accent1">
                  <a:lumMod val="20000"/>
                  <a:lumOff val="80000"/>
                </a:schemeClr>
              </a:solidFill>
              <a:latin typeface="Perpetua" panose="02020502060401020303" pitchFamily="18" charset="0"/>
            </a:endParaRPr>
          </a:p>
        </p:txBody>
      </p:sp>
    </p:spTree>
    <p:extLst>
      <p:ext uri="{BB962C8B-B14F-4D97-AF65-F5344CB8AC3E}">
        <p14:creationId xmlns:p14="http://schemas.microsoft.com/office/powerpoint/2010/main" val="1012076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8362"/>
          </a:xfrm>
        </p:spPr>
        <p:txBody>
          <a:bodyPr>
            <a:noAutofit/>
          </a:bodyPr>
          <a:lstStyle/>
          <a:p>
            <a:pPr>
              <a:lnSpc>
                <a:spcPts val="4500"/>
              </a:lnSpc>
            </a:pPr>
            <a:r>
              <a:rPr lang="en-US" sz="45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Implemented through technical assistance and two funding sources</a:t>
            </a:r>
            <a:endParaRPr lang="en-US" sz="45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grpSp>
        <p:nvGrpSpPr>
          <p:cNvPr id="5" name="Group 4"/>
          <p:cNvGrpSpPr/>
          <p:nvPr/>
        </p:nvGrpSpPr>
        <p:grpSpPr>
          <a:xfrm>
            <a:off x="114300" y="1396186"/>
            <a:ext cx="8991600" cy="3750172"/>
            <a:chOff x="114300" y="1749623"/>
            <a:chExt cx="8991600" cy="3750172"/>
          </a:xfrm>
        </p:grpSpPr>
        <p:sp>
          <p:nvSpPr>
            <p:cNvPr id="3" name="TextBox 2"/>
            <p:cNvSpPr txBox="1"/>
            <p:nvPr/>
          </p:nvSpPr>
          <p:spPr>
            <a:xfrm>
              <a:off x="126569" y="1749623"/>
              <a:ext cx="8915400" cy="2185214"/>
            </a:xfrm>
            <a:prstGeom prst="rect">
              <a:avLst/>
            </a:prstGeom>
            <a:noFill/>
          </p:spPr>
          <p:txBody>
            <a:bodyPr wrap="square" rtlCol="0">
              <a:spAutoFit/>
            </a:bodyPr>
            <a:lstStyle/>
            <a:p>
              <a:pPr>
                <a:buClr>
                  <a:srgbClr val="006699"/>
                </a:buClr>
                <a:buSzPct val="105000"/>
              </a:pPr>
              <a:r>
                <a:rPr lang="en-US" sz="3200" dirty="0" smtClean="0">
                  <a:solidFill>
                    <a:srgbClr val="29486D"/>
                  </a:solidFill>
                  <a:effectLst>
                    <a:outerShdw blurRad="38100" dist="38100" dir="2700000" algn="tl">
                      <a:srgbClr val="000000">
                        <a:alpha val="43137"/>
                      </a:srgbClr>
                    </a:outerShdw>
                  </a:effectLst>
                </a:rPr>
                <a:t>Hazard </a:t>
              </a:r>
              <a:r>
                <a:rPr lang="en-US" sz="3200" dirty="0">
                  <a:solidFill>
                    <a:srgbClr val="29486D"/>
                  </a:solidFill>
                  <a:effectLst>
                    <a:outerShdw blurRad="38100" dist="38100" dir="2700000" algn="tl">
                      <a:srgbClr val="000000">
                        <a:alpha val="43137"/>
                      </a:srgbClr>
                    </a:outerShdw>
                  </a:effectLst>
                </a:rPr>
                <a:t>Impact Assessments: </a:t>
              </a:r>
              <a:endParaRPr lang="en-US" sz="3200" dirty="0" smtClean="0">
                <a:solidFill>
                  <a:srgbClr val="29486D"/>
                </a:solidFill>
                <a:effectLst>
                  <a:outerShdw blurRad="38100" dist="38100" dir="2700000" algn="tl">
                    <a:srgbClr val="000000">
                      <a:alpha val="43137"/>
                    </a:srgbClr>
                  </a:outerShdw>
                </a:effectLst>
              </a:endParaRPr>
            </a:p>
            <a:p>
              <a:pPr marL="457200" indent="-457200">
                <a:buClr>
                  <a:srgbClr val="FFC000"/>
                </a:buClr>
                <a:buSzPct val="105000"/>
                <a:buFont typeface="Wingdings" panose="05000000000000000000" pitchFamily="2" charset="2"/>
                <a:buChar char="§"/>
              </a:pPr>
              <a:r>
                <a:rPr lang="en-US" sz="2600" dirty="0" smtClean="0">
                  <a:solidFill>
                    <a:srgbClr val="29486D"/>
                  </a:solidFill>
                </a:rPr>
                <a:t>Identify </a:t>
              </a:r>
              <a:r>
                <a:rPr lang="en-US" sz="2600" dirty="0">
                  <a:solidFill>
                    <a:srgbClr val="29486D"/>
                  </a:solidFill>
                </a:rPr>
                <a:t>and document climate change-related </a:t>
              </a:r>
              <a:r>
                <a:rPr lang="en-US" sz="2600" dirty="0" smtClean="0">
                  <a:solidFill>
                    <a:srgbClr val="29486D"/>
                  </a:solidFill>
                </a:rPr>
                <a:t>hazards</a:t>
              </a:r>
              <a:endParaRPr lang="en-US" sz="2600" dirty="0">
                <a:solidFill>
                  <a:srgbClr val="29486D"/>
                </a:solidFill>
              </a:endParaRPr>
            </a:p>
            <a:p>
              <a:pPr marL="457200" indent="-457200">
                <a:buClr>
                  <a:srgbClr val="FFC000"/>
                </a:buClr>
                <a:buSzPct val="105000"/>
                <a:buFont typeface="Wingdings" panose="05000000000000000000" pitchFamily="2" charset="2"/>
                <a:buChar char="§"/>
              </a:pPr>
              <a:r>
                <a:rPr lang="en-US" sz="2600" dirty="0">
                  <a:solidFill>
                    <a:srgbClr val="29486D"/>
                  </a:solidFill>
                </a:rPr>
                <a:t>Analyze hazard trends and future impacts to </a:t>
              </a:r>
              <a:r>
                <a:rPr lang="en-US" sz="2600" dirty="0" smtClean="0">
                  <a:solidFill>
                    <a:srgbClr val="29486D"/>
                  </a:solidFill>
                </a:rPr>
                <a:t>community</a:t>
              </a:r>
              <a:endParaRPr lang="en-US" sz="2600" dirty="0">
                <a:solidFill>
                  <a:srgbClr val="29486D"/>
                </a:solidFill>
              </a:endParaRPr>
            </a:p>
            <a:p>
              <a:pPr marL="457200" indent="-457200">
                <a:buClr>
                  <a:srgbClr val="FFC000"/>
                </a:buClr>
                <a:buSzPct val="105000"/>
                <a:buFont typeface="Wingdings" panose="05000000000000000000" pitchFamily="2" charset="2"/>
                <a:buChar char="§"/>
              </a:pPr>
              <a:r>
                <a:rPr lang="en-US" sz="2600" dirty="0">
                  <a:solidFill>
                    <a:srgbClr val="29486D"/>
                  </a:solidFill>
                </a:rPr>
                <a:t>Recommend solutions to mitigate impacts of local natural hazards, taking into account financial </a:t>
              </a:r>
              <a:r>
                <a:rPr lang="en-US" sz="2600" dirty="0" smtClean="0">
                  <a:solidFill>
                    <a:srgbClr val="29486D"/>
                  </a:solidFill>
                </a:rPr>
                <a:t>considerations</a:t>
              </a:r>
              <a:endParaRPr lang="en-US" sz="2600" dirty="0">
                <a:solidFill>
                  <a:srgbClr val="29486D"/>
                </a:solidFill>
              </a:endParaRPr>
            </a:p>
          </p:txBody>
        </p:sp>
        <p:sp>
          <p:nvSpPr>
            <p:cNvPr id="4" name="TextBox 3"/>
            <p:cNvSpPr txBox="1"/>
            <p:nvPr/>
          </p:nvSpPr>
          <p:spPr>
            <a:xfrm>
              <a:off x="114300" y="4114800"/>
              <a:ext cx="8991600" cy="1384995"/>
            </a:xfrm>
            <a:prstGeom prst="rect">
              <a:avLst/>
            </a:prstGeom>
            <a:noFill/>
          </p:spPr>
          <p:txBody>
            <a:bodyPr wrap="square" rtlCol="0">
              <a:spAutoFit/>
            </a:bodyPr>
            <a:lstStyle/>
            <a:p>
              <a:pPr>
                <a:buClr>
                  <a:srgbClr val="006699"/>
                </a:buClr>
                <a:buSzPct val="105000"/>
              </a:pPr>
              <a:r>
                <a:rPr lang="en-US" sz="3200" dirty="0" smtClean="0">
                  <a:solidFill>
                    <a:srgbClr val="29486D"/>
                  </a:solidFill>
                  <a:effectLst>
                    <a:outerShdw blurRad="38100" dist="38100" dir="2700000" algn="tl">
                      <a:srgbClr val="000000">
                        <a:alpha val="43137"/>
                      </a:srgbClr>
                    </a:outerShdw>
                  </a:effectLst>
                </a:rPr>
                <a:t>Community Adaptation Planning Grants: </a:t>
              </a:r>
            </a:p>
            <a:p>
              <a:pPr marL="457200" indent="-457200">
                <a:buClr>
                  <a:srgbClr val="FFC000"/>
                </a:buClr>
                <a:buSzPct val="105000"/>
                <a:buFont typeface="Wingdings" panose="05000000000000000000" pitchFamily="2" charset="2"/>
                <a:buChar char="§"/>
              </a:pPr>
              <a:r>
                <a:rPr lang="en-US" sz="2600" dirty="0">
                  <a:solidFill>
                    <a:srgbClr val="29486D"/>
                  </a:solidFill>
                </a:rPr>
                <a:t>Based on recommendations of Hazard Impact </a:t>
              </a:r>
              <a:r>
                <a:rPr lang="en-US" sz="2600" dirty="0" smtClean="0">
                  <a:solidFill>
                    <a:srgbClr val="29486D"/>
                  </a:solidFill>
                </a:rPr>
                <a:t>Assessment</a:t>
              </a:r>
              <a:endParaRPr lang="en-US" sz="2600" dirty="0">
                <a:solidFill>
                  <a:srgbClr val="29486D"/>
                </a:solidFill>
              </a:endParaRPr>
            </a:p>
            <a:p>
              <a:pPr marL="457200" indent="-457200">
                <a:buClr>
                  <a:srgbClr val="FFC000"/>
                </a:buClr>
                <a:buSzPct val="105000"/>
                <a:buFont typeface="Wingdings" panose="05000000000000000000" pitchFamily="2" charset="2"/>
                <a:buChar char="§"/>
              </a:pPr>
              <a:r>
                <a:rPr lang="en-US" sz="2600" dirty="0">
                  <a:solidFill>
                    <a:srgbClr val="29486D"/>
                  </a:solidFill>
                </a:rPr>
                <a:t>Brings community to next stage in addressing </a:t>
              </a:r>
              <a:r>
                <a:rPr lang="en-US" sz="2600" dirty="0" smtClean="0">
                  <a:solidFill>
                    <a:srgbClr val="29486D"/>
                  </a:solidFill>
                </a:rPr>
                <a:t>hazards</a:t>
              </a:r>
              <a:endParaRPr lang="en-US" sz="2600" dirty="0">
                <a:solidFill>
                  <a:srgbClr val="29486D"/>
                </a:solidFill>
              </a:endParaRPr>
            </a:p>
          </p:txBody>
        </p:sp>
      </p:grpSp>
    </p:spTree>
    <p:extLst>
      <p:ext uri="{BB962C8B-B14F-4D97-AF65-F5344CB8AC3E}">
        <p14:creationId xmlns:p14="http://schemas.microsoft.com/office/powerpoint/2010/main" val="2206380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000" y="76200"/>
            <a:ext cx="8382000" cy="1015663"/>
          </a:xfrm>
          <a:prstGeom prst="rect">
            <a:avLst/>
          </a:prstGeom>
          <a:noFill/>
        </p:spPr>
        <p:txBody>
          <a:bodyPr>
            <a:spAutoFit/>
          </a:bodyPr>
          <a:lstStyle/>
          <a:p>
            <a:pPr algn="ctr">
              <a:defRPr/>
            </a:pPr>
            <a:r>
              <a:rPr lang="en-US" sz="60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Hazard Impact Assessments</a:t>
            </a:r>
            <a:endParaRPr lang="en-US" sz="6000" dirty="0">
              <a:solidFill>
                <a:schemeClr val="accent1">
                  <a:lumMod val="20000"/>
                  <a:lumOff val="80000"/>
                </a:schemeClr>
              </a:solidFill>
              <a:effectLst>
                <a:outerShdw blurRad="38100" dist="38100" dir="2700000" algn="tl">
                  <a:srgbClr val="000000">
                    <a:alpha val="43137"/>
                  </a:srgbClr>
                </a:outerShdw>
              </a:effectLst>
              <a:latin typeface="Perpetua" pitchFamily="18" charset="0"/>
            </a:endParaRPr>
          </a:p>
        </p:txBody>
      </p:sp>
      <p:sp>
        <p:nvSpPr>
          <p:cNvPr id="3" name="TextBox 5"/>
          <p:cNvSpPr txBox="1">
            <a:spLocks noChangeArrowheads="1"/>
          </p:cNvSpPr>
          <p:nvPr/>
        </p:nvSpPr>
        <p:spPr bwMode="auto">
          <a:xfrm>
            <a:off x="152400" y="1488281"/>
            <a:ext cx="8839200" cy="3693319"/>
          </a:xfrm>
          <a:prstGeom prst="rect">
            <a:avLst/>
          </a:prstGeom>
          <a:noFill/>
          <a:ln w="9525">
            <a:noFill/>
            <a:miter lim="800000"/>
            <a:headEnd/>
            <a:tailEnd/>
          </a:ln>
        </p:spPr>
        <p:txBody>
          <a:bodyPr wrap="square">
            <a:spAutoFit/>
          </a:bodyPr>
          <a:lstStyle/>
          <a:p>
            <a:pPr marL="400050" indent="-400050">
              <a:buClr>
                <a:srgbClr val="FFC000"/>
              </a:buClr>
              <a:buSzPct val="125000"/>
              <a:buFont typeface="Wingdings" pitchFamily="2" charset="2"/>
              <a:buChar char="§"/>
            </a:pPr>
            <a:r>
              <a:rPr lang="en-US" sz="3000" dirty="0" smtClean="0">
                <a:solidFill>
                  <a:srgbClr val="29486D"/>
                </a:solidFill>
                <a:latin typeface="Calibri" pitchFamily="34" charset="0"/>
              </a:rPr>
              <a:t>Identify and document climate change-related hazards</a:t>
            </a:r>
          </a:p>
          <a:p>
            <a:pPr marL="400050" indent="-400050">
              <a:buClr>
                <a:srgbClr val="FFC000"/>
              </a:buClr>
              <a:buSzPct val="125000"/>
            </a:pPr>
            <a:endParaRPr lang="en-US" sz="800" dirty="0" smtClean="0">
              <a:solidFill>
                <a:srgbClr val="29486D"/>
              </a:solidFill>
              <a:latin typeface="Calibri" pitchFamily="34" charset="0"/>
            </a:endParaRPr>
          </a:p>
          <a:p>
            <a:pPr marL="400050" indent="-400050">
              <a:buClr>
                <a:srgbClr val="FFC000"/>
              </a:buClr>
              <a:buSzPct val="125000"/>
              <a:buFont typeface="Wingdings" pitchFamily="2" charset="2"/>
              <a:buChar char="§"/>
            </a:pPr>
            <a:r>
              <a:rPr lang="en-US" sz="3000" dirty="0" smtClean="0">
                <a:solidFill>
                  <a:srgbClr val="29486D"/>
                </a:solidFill>
                <a:latin typeface="Calibri" pitchFamily="34" charset="0"/>
              </a:rPr>
              <a:t>Analyze hazard trends and future impacts to community</a:t>
            </a:r>
          </a:p>
          <a:p>
            <a:pPr marL="400050" indent="-400050">
              <a:buClr>
                <a:srgbClr val="FFC000"/>
              </a:buClr>
              <a:buSzPct val="125000"/>
            </a:pPr>
            <a:endParaRPr lang="en-US" sz="800" dirty="0" smtClean="0">
              <a:solidFill>
                <a:srgbClr val="29486D"/>
              </a:solidFill>
              <a:latin typeface="Calibri" pitchFamily="34" charset="0"/>
            </a:endParaRPr>
          </a:p>
          <a:p>
            <a:pPr marL="400050" indent="-400050">
              <a:buClr>
                <a:srgbClr val="FFC000"/>
              </a:buClr>
              <a:buSzPct val="125000"/>
              <a:buFont typeface="Wingdings" pitchFamily="2" charset="2"/>
              <a:buChar char="§"/>
            </a:pPr>
            <a:r>
              <a:rPr lang="en-US" sz="3000" dirty="0" smtClean="0">
                <a:solidFill>
                  <a:srgbClr val="29486D"/>
                </a:solidFill>
                <a:latin typeface="Calibri" pitchFamily="34" charset="0"/>
              </a:rPr>
              <a:t>Recommend solutions to mitigate impacts of local natural hazards, taking into account financial considerations</a:t>
            </a:r>
          </a:p>
          <a:p>
            <a:pPr marL="400050" indent="-400050">
              <a:buClr>
                <a:srgbClr val="FFC000"/>
              </a:buClr>
              <a:buSzPct val="125000"/>
            </a:pPr>
            <a:r>
              <a:rPr lang="en-US" sz="800" b="1" dirty="0" smtClean="0">
                <a:solidFill>
                  <a:schemeClr val="bg1"/>
                </a:solidFill>
                <a:effectLst>
                  <a:outerShdw blurRad="38100" dist="38100" dir="2700000" algn="tl">
                    <a:srgbClr val="000000">
                      <a:alpha val="43137"/>
                    </a:srgbClr>
                  </a:outerShdw>
                </a:effectLst>
                <a:latin typeface="Calibri" pitchFamily="34" charset="0"/>
              </a:rPr>
              <a:t> </a:t>
            </a:r>
          </a:p>
        </p:txBody>
      </p:sp>
    </p:spTree>
    <p:extLst>
      <p:ext uri="{BB962C8B-B14F-4D97-AF65-F5344CB8AC3E}">
        <p14:creationId xmlns:p14="http://schemas.microsoft.com/office/powerpoint/2010/main" val="2393899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73403539"/>
              </p:ext>
            </p:extLst>
          </p:nvPr>
        </p:nvGraphicFramePr>
        <p:xfrm>
          <a:off x="838200" y="1277726"/>
          <a:ext cx="7265253" cy="5580273"/>
        </p:xfrm>
        <a:graphic>
          <a:graphicData uri="http://schemas.openxmlformats.org/presentationml/2006/ole">
            <mc:AlternateContent xmlns:mc="http://schemas.openxmlformats.org/markup-compatibility/2006">
              <mc:Choice xmlns:v="urn:schemas-microsoft-com:vml" Requires="v">
                <p:oleObj spid="_x0000_s2150" name="Visio" r:id="rId3" imgW="9506518" imgH="7249809" progId="Visio.Drawing.11">
                  <p:embed/>
                </p:oleObj>
              </mc:Choice>
              <mc:Fallback>
                <p:oleObj name="Visio" r:id="rId3" imgW="9506518" imgH="7249809" progId="Visio.Drawing.11">
                  <p:embed/>
                  <p:pic>
                    <p:nvPicPr>
                      <p:cNvPr id="0" name=""/>
                      <p:cNvPicPr/>
                      <p:nvPr/>
                    </p:nvPicPr>
                    <p:blipFill>
                      <a:blip r:embed="rId4"/>
                      <a:stretch>
                        <a:fillRect/>
                      </a:stretch>
                    </p:blipFill>
                    <p:spPr>
                      <a:xfrm>
                        <a:off x="838200" y="1277726"/>
                        <a:ext cx="7265253" cy="5580273"/>
                      </a:xfrm>
                      <a:prstGeom prst="rect">
                        <a:avLst/>
                      </a:prstGeom>
                    </p:spPr>
                  </p:pic>
                </p:oleObj>
              </mc:Fallback>
            </mc:AlternateContent>
          </a:graphicData>
        </a:graphic>
      </p:graphicFrame>
      <p:sp>
        <p:nvSpPr>
          <p:cNvPr id="4" name="Title 1"/>
          <p:cNvSpPr txBox="1">
            <a:spLocks/>
          </p:cNvSpPr>
          <p:nvPr/>
        </p:nvSpPr>
        <p:spPr>
          <a:xfrm>
            <a:off x="0" y="1984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Community Decision-Making Process: Phase 1</a:t>
            </a:r>
            <a:endParaRPr lang="en-US" sz="41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949474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46" y="-3639"/>
            <a:ext cx="9144000" cy="1264449"/>
          </a:xfrm>
          <a:prstGeom prst="rect">
            <a:avLst/>
          </a:prstGeom>
          <a:noFill/>
        </p:spPr>
        <p:txBody>
          <a:bodyPr wrap="square">
            <a:spAutoFit/>
          </a:bodyPr>
          <a:lstStyle/>
          <a:p>
            <a:pPr algn="ctr">
              <a:lnSpc>
                <a:spcPts val="4400"/>
              </a:lnSpc>
              <a:defRPr/>
            </a:pPr>
            <a:r>
              <a:rPr lang="en-US" sz="48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Communities receiving </a:t>
            </a:r>
          </a:p>
          <a:p>
            <a:pPr algn="ctr">
              <a:lnSpc>
                <a:spcPts val="4400"/>
              </a:lnSpc>
              <a:defRPr/>
            </a:pPr>
            <a:r>
              <a:rPr lang="en-US" sz="48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Hazard Impact Assessment Grants</a:t>
            </a:r>
            <a:endParaRPr lang="en-US" sz="4800" dirty="0">
              <a:solidFill>
                <a:schemeClr val="accent1">
                  <a:lumMod val="20000"/>
                  <a:lumOff val="80000"/>
                </a:schemeClr>
              </a:solidFill>
              <a:effectLst>
                <a:outerShdw blurRad="38100" dist="38100" dir="2700000" algn="tl">
                  <a:srgbClr val="000000">
                    <a:alpha val="43137"/>
                  </a:srgbClr>
                </a:outerShdw>
              </a:effectLst>
              <a:latin typeface="Perpetua" pitchFamily="18" charset="0"/>
            </a:endParaRPr>
          </a:p>
        </p:txBody>
      </p:sp>
      <p:pic>
        <p:nvPicPr>
          <p:cNvPr id="4" name="Picture 2" descr="http://commerce.state.ak.us/dnn/portals/4/Images/ACCIMP_Hazard_Impact_Assessment_Communities_Map.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91" y="1533754"/>
            <a:ext cx="8824770" cy="4772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09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0" y="76200"/>
            <a:ext cx="9144000" cy="1015663"/>
          </a:xfrm>
          <a:prstGeom prst="rect">
            <a:avLst/>
          </a:prstGeom>
          <a:noFill/>
          <a:ln w="9525">
            <a:noFill/>
            <a:miter lim="800000"/>
            <a:headEnd/>
            <a:tailEnd/>
          </a:ln>
        </p:spPr>
        <p:txBody>
          <a:bodyPr wrap="square">
            <a:spAutoFit/>
          </a:bodyPr>
          <a:lstStyle/>
          <a:p>
            <a:pPr algn="ctr"/>
            <a:r>
              <a:rPr lang="en-US" sz="60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Kipnuk</a:t>
            </a:r>
            <a:endParaRPr lang="en-US" sz="6000" dirty="0">
              <a:solidFill>
                <a:schemeClr val="accent1">
                  <a:lumMod val="20000"/>
                  <a:lumOff val="80000"/>
                </a:schemeClr>
              </a:solidFill>
              <a:effectLst>
                <a:outerShdw blurRad="38100" dist="38100" dir="2700000" algn="tl">
                  <a:srgbClr val="000000">
                    <a:alpha val="43137"/>
                  </a:srgbClr>
                </a:outerShdw>
              </a:effectLst>
              <a:latin typeface="Perpetua" pitchFamily="18" charset="0"/>
            </a:endParaRPr>
          </a:p>
        </p:txBody>
      </p:sp>
      <p:sp>
        <p:nvSpPr>
          <p:cNvPr id="4" name="TextBox 3"/>
          <p:cNvSpPr txBox="1"/>
          <p:nvPr/>
        </p:nvSpPr>
        <p:spPr>
          <a:xfrm>
            <a:off x="228600" y="1347787"/>
            <a:ext cx="8686800" cy="2462213"/>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400" dirty="0" smtClean="0">
                <a:solidFill>
                  <a:srgbClr val="29486D"/>
                </a:solidFill>
                <a:latin typeface="+mj-lt"/>
              </a:rPr>
              <a:t>Erosion of </a:t>
            </a:r>
            <a:r>
              <a:rPr lang="en-US" sz="2400" dirty="0" err="1" smtClean="0">
                <a:solidFill>
                  <a:srgbClr val="29486D"/>
                </a:solidFill>
                <a:latin typeface="+mj-lt"/>
              </a:rPr>
              <a:t>Kiguklik</a:t>
            </a:r>
            <a:r>
              <a:rPr lang="en-US" sz="2400" dirty="0" smtClean="0">
                <a:solidFill>
                  <a:srgbClr val="29486D"/>
                </a:solidFill>
                <a:latin typeface="+mj-lt"/>
              </a:rPr>
              <a:t> River, mostly during fall storms</a:t>
            </a:r>
          </a:p>
          <a:p>
            <a:pPr marL="342900" indent="-342900">
              <a:buClr>
                <a:srgbClr val="FFC000"/>
              </a:buClr>
              <a:buSzPct val="150000"/>
            </a:pPr>
            <a:endParaRPr lang="en-US" sz="800" dirty="0" smtClean="0">
              <a:solidFill>
                <a:srgbClr val="29486D"/>
              </a:solidFill>
              <a:latin typeface="+mj-lt"/>
            </a:endParaRPr>
          </a:p>
          <a:p>
            <a:pPr marL="342900" indent="-342900">
              <a:buClr>
                <a:srgbClr val="FFC000"/>
              </a:buClr>
              <a:buSzPct val="150000"/>
              <a:buFont typeface="Wingdings" pitchFamily="2" charset="2"/>
              <a:buChar char="§"/>
            </a:pPr>
            <a:r>
              <a:rPr lang="en-US" sz="2400" dirty="0" smtClean="0">
                <a:solidFill>
                  <a:srgbClr val="29486D"/>
                </a:solidFill>
                <a:latin typeface="+mj-lt"/>
              </a:rPr>
              <a:t>Seasonal flooding and storm surges causing over-topping of sewage lagoon, dispersal of fuel</a:t>
            </a:r>
          </a:p>
          <a:p>
            <a:pPr marL="342900" indent="-342900">
              <a:buClr>
                <a:srgbClr val="FFC000"/>
              </a:buClr>
              <a:buSzPct val="150000"/>
            </a:pPr>
            <a:endParaRPr lang="en-US" sz="800" dirty="0" smtClean="0">
              <a:solidFill>
                <a:srgbClr val="29486D"/>
              </a:solidFill>
              <a:latin typeface="+mj-lt"/>
            </a:endParaRPr>
          </a:p>
          <a:p>
            <a:pPr marL="342900" indent="-342900">
              <a:buClr>
                <a:srgbClr val="FFC000"/>
              </a:buClr>
              <a:buSzPct val="150000"/>
              <a:buFont typeface="Wingdings" pitchFamily="2" charset="2"/>
              <a:buChar char="§"/>
            </a:pPr>
            <a:r>
              <a:rPr lang="en-US" sz="2400" dirty="0" smtClean="0">
                <a:solidFill>
                  <a:srgbClr val="29486D"/>
                </a:solidFill>
                <a:latin typeface="+mj-lt"/>
              </a:rPr>
              <a:t>Thawing permafrost causing subsidence - loss of foundation support, threatening structures</a:t>
            </a:r>
            <a:endParaRPr lang="en-US" sz="2400" dirty="0">
              <a:solidFill>
                <a:srgbClr val="29486D"/>
              </a:solidFill>
              <a:latin typeface="+mj-lt"/>
            </a:endParaRPr>
          </a:p>
          <a:p>
            <a:endParaRPr lang="en-US" dirty="0"/>
          </a:p>
        </p:txBody>
      </p:sp>
      <p:grpSp>
        <p:nvGrpSpPr>
          <p:cNvPr id="9" name="Group 8"/>
          <p:cNvGrpSpPr/>
          <p:nvPr/>
        </p:nvGrpSpPr>
        <p:grpSpPr>
          <a:xfrm>
            <a:off x="609600" y="3624708"/>
            <a:ext cx="7906960" cy="3004692"/>
            <a:chOff x="609600" y="3505200"/>
            <a:chExt cx="7906960" cy="3004692"/>
          </a:xfrm>
        </p:grpSpPr>
        <p:pic>
          <p:nvPicPr>
            <p:cNvPr id="5" name="Picture 3"/>
            <p:cNvPicPr>
              <a:picLocks noChangeAspect="1" noChangeArrowheads="1"/>
            </p:cNvPicPr>
            <p:nvPr/>
          </p:nvPicPr>
          <p:blipFill>
            <a:blip r:embed="rId2" cstate="print">
              <a:lum bright="-10000"/>
            </a:blip>
            <a:srcRect/>
            <a:stretch>
              <a:fillRect/>
            </a:stretch>
          </p:blipFill>
          <p:spPr bwMode="auto">
            <a:xfrm>
              <a:off x="609600" y="3505200"/>
              <a:ext cx="5086350" cy="285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3" cstate="print">
              <a:lum bright="-10000"/>
            </a:blip>
            <a:srcRect/>
            <a:stretch>
              <a:fillRect/>
            </a:stretch>
          </p:blipFill>
          <p:spPr bwMode="auto">
            <a:xfrm>
              <a:off x="4800600" y="3733800"/>
              <a:ext cx="3715960" cy="2776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 name="TextBox 6"/>
          <p:cNvSpPr txBox="1"/>
          <p:nvPr/>
        </p:nvSpPr>
        <p:spPr>
          <a:xfrm>
            <a:off x="609600" y="6096000"/>
            <a:ext cx="1828800" cy="230832"/>
          </a:xfrm>
          <a:prstGeom prst="rect">
            <a:avLst/>
          </a:prstGeom>
          <a:noFill/>
        </p:spPr>
        <p:txBody>
          <a:bodyPr wrap="square" rtlCol="0">
            <a:spAutoFit/>
          </a:bodyPr>
          <a:lstStyle/>
          <a:p>
            <a:r>
              <a:rPr lang="en-US" sz="900" dirty="0" smtClean="0">
                <a:solidFill>
                  <a:schemeClr val="bg1"/>
                </a:solidFill>
                <a:latin typeface="+mj-lt"/>
              </a:rPr>
              <a:t>Photo: Golder &amp; Associates</a:t>
            </a:r>
            <a:endParaRPr lang="en-US" sz="900" dirty="0">
              <a:solidFill>
                <a:schemeClr val="bg1"/>
              </a:solidFill>
              <a:latin typeface="+mj-lt"/>
            </a:endParaRPr>
          </a:p>
        </p:txBody>
      </p:sp>
      <p:sp>
        <p:nvSpPr>
          <p:cNvPr id="8" name="TextBox 7"/>
          <p:cNvSpPr txBox="1"/>
          <p:nvPr/>
        </p:nvSpPr>
        <p:spPr>
          <a:xfrm>
            <a:off x="4800600" y="6248400"/>
            <a:ext cx="1828800" cy="230832"/>
          </a:xfrm>
          <a:prstGeom prst="rect">
            <a:avLst/>
          </a:prstGeom>
          <a:noFill/>
        </p:spPr>
        <p:txBody>
          <a:bodyPr wrap="square" rtlCol="0">
            <a:spAutoFit/>
          </a:bodyPr>
          <a:lstStyle/>
          <a:p>
            <a:r>
              <a:rPr lang="en-US" sz="900" dirty="0" smtClean="0">
                <a:solidFill>
                  <a:schemeClr val="bg1"/>
                </a:solidFill>
                <a:latin typeface="+mj-lt"/>
              </a:rPr>
              <a:t>Photo: Golder &amp; Associates</a:t>
            </a:r>
            <a:endParaRPr lang="en-US" sz="900" dirty="0">
              <a:solidFill>
                <a:schemeClr val="bg1"/>
              </a:solidFill>
              <a:latin typeface="+mj-lt"/>
            </a:endParaRPr>
          </a:p>
        </p:txBody>
      </p:sp>
    </p:spTree>
    <p:extLst>
      <p:ext uri="{BB962C8B-B14F-4D97-AF65-F5344CB8AC3E}">
        <p14:creationId xmlns:p14="http://schemas.microsoft.com/office/powerpoint/2010/main" val="146853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0"/>
            <a:ext cx="9144000" cy="815608"/>
          </a:xfrm>
          <a:prstGeom prst="rect">
            <a:avLst/>
          </a:prstGeom>
          <a:noFill/>
          <a:ln w="9525">
            <a:noFill/>
            <a:miter lim="800000"/>
            <a:headEnd/>
            <a:tailEnd/>
          </a:ln>
          <a:effectLst/>
        </p:spPr>
        <p:txBody>
          <a:bodyPr>
            <a:spAutoFit/>
          </a:bodyPr>
          <a:lstStyle/>
          <a:p>
            <a:pPr algn="ctr">
              <a:defRPr/>
            </a:pPr>
            <a:r>
              <a:rPr lang="en-US" sz="46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Kipnuk Hazard Impact Assessment</a:t>
            </a:r>
            <a:endParaRPr lang="en-US" sz="4600" dirty="0">
              <a:solidFill>
                <a:schemeClr val="accent1">
                  <a:lumMod val="20000"/>
                  <a:lumOff val="80000"/>
                </a:schemeClr>
              </a:solidFill>
              <a:effectLst>
                <a:outerShdw blurRad="38100" dist="38100" dir="2700000" algn="tl">
                  <a:srgbClr val="000000">
                    <a:alpha val="43137"/>
                  </a:srgbClr>
                </a:outerShdw>
              </a:effectLst>
              <a:latin typeface="Perpetua" pitchFamily="18" charset="0"/>
            </a:endParaRPr>
          </a:p>
        </p:txBody>
      </p:sp>
      <p:sp>
        <p:nvSpPr>
          <p:cNvPr id="5" name="TextBox 4"/>
          <p:cNvSpPr txBox="1"/>
          <p:nvPr/>
        </p:nvSpPr>
        <p:spPr>
          <a:xfrm>
            <a:off x="0" y="762000"/>
            <a:ext cx="9144000" cy="2185214"/>
          </a:xfrm>
          <a:prstGeom prst="rect">
            <a:avLst/>
          </a:prstGeom>
          <a:noFill/>
        </p:spPr>
        <p:txBody>
          <a:bodyPr wrap="square" rtlCol="0">
            <a:spAutoFit/>
          </a:bodyPr>
          <a:lstStyle/>
          <a:p>
            <a:pPr marL="342900" indent="-342900" algn="ctr">
              <a:buClr>
                <a:srgbClr val="FFC000"/>
              </a:buClr>
              <a:buSzPct val="150000"/>
            </a:pPr>
            <a:r>
              <a:rPr lang="en-US" sz="2400" i="1" dirty="0" smtClean="0">
                <a:solidFill>
                  <a:schemeClr val="bg1"/>
                </a:solidFill>
                <a:effectLst>
                  <a:outerShdw blurRad="38100" dist="38100" dir="2700000" algn="tl">
                    <a:srgbClr val="000000">
                      <a:alpha val="43137"/>
                    </a:srgbClr>
                  </a:outerShdw>
                </a:effectLst>
                <a:latin typeface="+mj-lt"/>
              </a:rPr>
              <a:t>Recommendations</a:t>
            </a:r>
            <a:r>
              <a:rPr lang="en-US" sz="2400" i="1" dirty="0" smtClean="0">
                <a:solidFill>
                  <a:schemeClr val="bg1"/>
                </a:solidFill>
                <a:effectLst>
                  <a:outerShdw blurRad="38100" dist="38100" dir="2700000" algn="tl">
                    <a:srgbClr val="000000">
                      <a:alpha val="43137"/>
                    </a:srgbClr>
                  </a:outerShdw>
                </a:effectLst>
              </a:rPr>
              <a:t> will provide basis for Community Planning Grant</a:t>
            </a:r>
          </a:p>
          <a:p>
            <a:pPr marL="342900" indent="-342900" algn="ctr">
              <a:buClr>
                <a:srgbClr val="FFC000"/>
              </a:buClr>
              <a:buSzPct val="150000"/>
            </a:pPr>
            <a:endParaRPr lang="en-US" sz="1200" i="1" dirty="0" smtClean="0">
              <a:solidFill>
                <a:schemeClr val="bg1"/>
              </a:solidFill>
              <a:effectLst>
                <a:outerShdw blurRad="38100" dist="38100" dir="2700000" algn="tl">
                  <a:srgbClr val="000000">
                    <a:alpha val="43137"/>
                  </a:srgbClr>
                </a:outerShdw>
              </a:effectLst>
              <a:latin typeface="+mj-lt"/>
            </a:endParaRPr>
          </a:p>
          <a:p>
            <a:pPr marL="342900" indent="-342900">
              <a:buClr>
                <a:srgbClr val="FFC000"/>
              </a:buClr>
              <a:buSzPct val="150000"/>
              <a:buFont typeface="Wingdings" pitchFamily="2" charset="2"/>
              <a:buChar char="§"/>
            </a:pPr>
            <a:r>
              <a:rPr lang="en-US" sz="2300" dirty="0" smtClean="0">
                <a:solidFill>
                  <a:srgbClr val="29486D"/>
                </a:solidFill>
                <a:latin typeface="+mj-lt"/>
              </a:rPr>
              <a:t>Shoreline protection to reduce rate of riverbank erosion, such as sheet piles, rip-rap, seawall, and river course modification</a:t>
            </a:r>
          </a:p>
          <a:p>
            <a:pPr marL="342900" indent="-342900">
              <a:buClr>
                <a:srgbClr val="FFC000"/>
              </a:buClr>
              <a:buSzPct val="150000"/>
            </a:pPr>
            <a:endParaRPr lang="en-US" sz="800" dirty="0" smtClean="0">
              <a:solidFill>
                <a:srgbClr val="29486D"/>
              </a:solidFill>
              <a:latin typeface="+mj-lt"/>
            </a:endParaRPr>
          </a:p>
          <a:p>
            <a:pPr marL="342900" indent="-342900">
              <a:buClr>
                <a:srgbClr val="FFC000"/>
              </a:buClr>
              <a:buSzPct val="150000"/>
              <a:buFont typeface="Wingdings" pitchFamily="2" charset="2"/>
              <a:buChar char="§"/>
            </a:pPr>
            <a:r>
              <a:rPr lang="en-US" sz="2300" dirty="0" smtClean="0">
                <a:solidFill>
                  <a:srgbClr val="29486D"/>
                </a:solidFill>
                <a:latin typeface="+mj-lt"/>
              </a:rPr>
              <a:t>Elevate structures above flood levels. Use of appropriate foundations such as pile or triodetic foundations to address permafrost degradation</a:t>
            </a:r>
          </a:p>
        </p:txBody>
      </p:sp>
      <p:sp>
        <p:nvSpPr>
          <p:cNvPr id="7" name="TextBox 6"/>
          <p:cNvSpPr txBox="1"/>
          <p:nvPr/>
        </p:nvSpPr>
        <p:spPr>
          <a:xfrm>
            <a:off x="0" y="2970580"/>
            <a:ext cx="6096000" cy="3647152"/>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300" dirty="0" smtClean="0">
                <a:solidFill>
                  <a:srgbClr val="29486D"/>
                </a:solidFill>
                <a:latin typeface="+mj-lt"/>
              </a:rPr>
              <a:t>Adopt building code setting minimum floor height for new structures</a:t>
            </a:r>
          </a:p>
          <a:p>
            <a:pPr marL="342900" indent="-342900">
              <a:buClr>
                <a:srgbClr val="FFC000"/>
              </a:buClr>
              <a:buSzPct val="150000"/>
            </a:pPr>
            <a:endParaRPr lang="en-US" sz="800" dirty="0" smtClean="0">
              <a:solidFill>
                <a:schemeClr val="bg1"/>
              </a:solidFill>
              <a:latin typeface="+mj-lt"/>
            </a:endParaRPr>
          </a:p>
          <a:p>
            <a:pPr marL="342900" indent="-342900">
              <a:buClr>
                <a:srgbClr val="FFC000"/>
              </a:buClr>
              <a:buSzPct val="150000"/>
              <a:buFont typeface="Wingdings" pitchFamily="2" charset="2"/>
              <a:buChar char="§"/>
            </a:pPr>
            <a:r>
              <a:rPr lang="en-US" sz="2300" dirty="0" smtClean="0">
                <a:solidFill>
                  <a:srgbClr val="29486D"/>
                </a:solidFill>
                <a:latin typeface="+mj-lt"/>
              </a:rPr>
              <a:t>Install flood warning system including monitoring component to collect data for forecasting severity of storm surges</a:t>
            </a:r>
          </a:p>
          <a:p>
            <a:pPr marL="342900" indent="-342900">
              <a:buClr>
                <a:srgbClr val="FFC000"/>
              </a:buClr>
              <a:buSzPct val="150000"/>
            </a:pPr>
            <a:endParaRPr lang="en-US" sz="800" dirty="0" smtClean="0">
              <a:solidFill>
                <a:schemeClr val="bg1"/>
              </a:solidFill>
              <a:latin typeface="+mj-lt"/>
            </a:endParaRPr>
          </a:p>
          <a:p>
            <a:pPr marL="342900" indent="-342900">
              <a:buClr>
                <a:srgbClr val="FFC000"/>
              </a:buClr>
              <a:buSzPct val="150000"/>
              <a:buFont typeface="Wingdings" pitchFamily="2" charset="2"/>
              <a:buChar char="§"/>
            </a:pPr>
            <a:r>
              <a:rPr lang="en-US" sz="2300" dirty="0" smtClean="0">
                <a:solidFill>
                  <a:srgbClr val="29486D"/>
                </a:solidFill>
                <a:latin typeface="+mj-lt"/>
              </a:rPr>
              <a:t>Construct levee system to protect village from flooding</a:t>
            </a:r>
          </a:p>
          <a:p>
            <a:pPr marL="342900" indent="-342900">
              <a:buClr>
                <a:srgbClr val="FFC000"/>
              </a:buClr>
              <a:buSzPct val="150000"/>
            </a:pPr>
            <a:endParaRPr lang="en-US" sz="800" dirty="0" smtClean="0">
              <a:solidFill>
                <a:schemeClr val="bg1"/>
              </a:solidFill>
              <a:latin typeface="+mj-lt"/>
            </a:endParaRPr>
          </a:p>
          <a:p>
            <a:pPr marL="342900" indent="-342900">
              <a:buClr>
                <a:srgbClr val="FFC000"/>
              </a:buClr>
              <a:buSzPct val="150000"/>
              <a:buFont typeface="Wingdings" pitchFamily="2" charset="2"/>
              <a:buChar char="§"/>
            </a:pPr>
            <a:r>
              <a:rPr lang="en-US" sz="2300" dirty="0" smtClean="0">
                <a:solidFill>
                  <a:srgbClr val="29486D"/>
                </a:solidFill>
                <a:latin typeface="+mj-lt"/>
              </a:rPr>
              <a:t>Insulated pads to elevate the relative ground surface</a:t>
            </a:r>
          </a:p>
        </p:txBody>
      </p:sp>
      <p:pic>
        <p:nvPicPr>
          <p:cNvPr id="2050" name="Picture 2"/>
          <p:cNvPicPr>
            <a:picLocks noChangeAspect="1" noChangeArrowheads="1"/>
          </p:cNvPicPr>
          <p:nvPr/>
        </p:nvPicPr>
        <p:blipFill>
          <a:blip r:embed="rId2" cstate="print">
            <a:lum bright="-10000" contrast="20000"/>
          </a:blip>
          <a:srcRect/>
          <a:stretch>
            <a:fillRect/>
          </a:stretch>
        </p:blipFill>
        <p:spPr bwMode="auto">
          <a:xfrm>
            <a:off x="6096000" y="2949020"/>
            <a:ext cx="2722862" cy="3536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2963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9445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Impacts of Climate Change on Alaska</a:t>
            </a:r>
            <a:endParaRPr lang="en-US" sz="50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2" name="TextBox 1"/>
          <p:cNvSpPr txBox="1"/>
          <p:nvPr/>
        </p:nvSpPr>
        <p:spPr>
          <a:xfrm>
            <a:off x="495300" y="1676400"/>
            <a:ext cx="8153400" cy="2862322"/>
          </a:xfrm>
          <a:prstGeom prst="rect">
            <a:avLst/>
          </a:prstGeom>
          <a:noFill/>
        </p:spPr>
        <p:txBody>
          <a:bodyPr wrap="square" rtlCol="0">
            <a:spAutoFit/>
          </a:bodyPr>
          <a:lstStyle/>
          <a:p>
            <a:r>
              <a:rPr lang="en-US" sz="3600" dirty="0" smtClean="0">
                <a:solidFill>
                  <a:srgbClr val="29486D"/>
                </a:solidFill>
              </a:rPr>
              <a:t>Alaska is often referred to as the </a:t>
            </a:r>
            <a:r>
              <a:rPr lang="en-US" sz="3600" b="1" i="1" dirty="0" smtClean="0">
                <a:solidFill>
                  <a:srgbClr val="29486D"/>
                </a:solidFill>
              </a:rPr>
              <a:t>“canary in the coal mine” </a:t>
            </a:r>
            <a:r>
              <a:rPr lang="en-US" sz="3600" dirty="0" smtClean="0">
                <a:solidFill>
                  <a:srgbClr val="29486D"/>
                </a:solidFill>
              </a:rPr>
              <a:t>for climate change.  As the only state in the nation with an Arctic region, the impacts of a changing climate are already evident.</a:t>
            </a:r>
          </a:p>
        </p:txBody>
      </p:sp>
    </p:spTree>
    <p:extLst>
      <p:ext uri="{BB962C8B-B14F-4D97-AF65-F5344CB8AC3E}">
        <p14:creationId xmlns:p14="http://schemas.microsoft.com/office/powerpoint/2010/main" val="2528720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Box 5"/>
          <p:cNvSpPr txBox="1">
            <a:spLocks noChangeArrowheads="1"/>
          </p:cNvSpPr>
          <p:nvPr/>
        </p:nvSpPr>
        <p:spPr bwMode="auto">
          <a:xfrm>
            <a:off x="0" y="76200"/>
            <a:ext cx="9144000" cy="1015663"/>
          </a:xfrm>
          <a:prstGeom prst="rect">
            <a:avLst/>
          </a:prstGeom>
          <a:noFill/>
          <a:ln w="9525">
            <a:noFill/>
            <a:miter lim="800000"/>
            <a:headEnd/>
            <a:tailEnd/>
          </a:ln>
        </p:spPr>
        <p:txBody>
          <a:bodyPr wrap="square">
            <a:spAutoFit/>
          </a:bodyPr>
          <a:lstStyle/>
          <a:p>
            <a:pPr algn="ctr"/>
            <a:r>
              <a:rPr lang="en-US" sz="60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Atmautluak</a:t>
            </a:r>
            <a:endParaRPr lang="en-US" sz="6000" dirty="0">
              <a:solidFill>
                <a:schemeClr val="accent1">
                  <a:lumMod val="20000"/>
                  <a:lumOff val="80000"/>
                </a:schemeClr>
              </a:solidFill>
              <a:effectLst>
                <a:outerShdw blurRad="38100" dist="38100" dir="2700000" algn="tl">
                  <a:srgbClr val="000000">
                    <a:alpha val="43137"/>
                  </a:srgbClr>
                </a:outerShdw>
              </a:effectLst>
              <a:latin typeface="Perpetua" pitchFamily="18" charset="0"/>
            </a:endParaRPr>
          </a:p>
        </p:txBody>
      </p:sp>
      <p:sp>
        <p:nvSpPr>
          <p:cNvPr id="7" name="TextBox 6"/>
          <p:cNvSpPr txBox="1"/>
          <p:nvPr/>
        </p:nvSpPr>
        <p:spPr>
          <a:xfrm>
            <a:off x="228600" y="1336119"/>
            <a:ext cx="8686800" cy="2092881"/>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400" dirty="0" smtClean="0">
                <a:solidFill>
                  <a:srgbClr val="29486D"/>
                </a:solidFill>
                <a:latin typeface="+mj-lt"/>
              </a:rPr>
              <a:t>Erosion caused by thawing permafrost and ice jams</a:t>
            </a:r>
          </a:p>
          <a:p>
            <a:pPr marL="342900" indent="-342900">
              <a:buClr>
                <a:srgbClr val="FFC000"/>
              </a:buClr>
              <a:buSzPct val="150000"/>
            </a:pPr>
            <a:r>
              <a:rPr lang="en-US" sz="800" dirty="0" smtClean="0">
                <a:solidFill>
                  <a:srgbClr val="29486D"/>
                </a:solidFill>
                <a:latin typeface="+mj-lt"/>
              </a:rPr>
              <a:t> </a:t>
            </a:r>
          </a:p>
          <a:p>
            <a:pPr marL="342900" indent="-342900">
              <a:buClr>
                <a:srgbClr val="FFC000"/>
              </a:buClr>
              <a:buSzPct val="150000"/>
              <a:buFont typeface="Wingdings" pitchFamily="2" charset="2"/>
              <a:buChar char="§"/>
            </a:pPr>
            <a:r>
              <a:rPr lang="en-US" sz="2400" dirty="0" smtClean="0">
                <a:solidFill>
                  <a:srgbClr val="29486D"/>
                </a:solidFill>
                <a:latin typeface="+mj-lt"/>
              </a:rPr>
              <a:t>Flooding caused by ice jamming of local river</a:t>
            </a:r>
          </a:p>
          <a:p>
            <a:pPr marL="342900" indent="-342900">
              <a:buClr>
                <a:srgbClr val="FFC000"/>
              </a:buClr>
              <a:buSzPct val="150000"/>
            </a:pPr>
            <a:endParaRPr lang="en-US" sz="800" dirty="0" smtClean="0">
              <a:solidFill>
                <a:srgbClr val="29486D"/>
              </a:solidFill>
              <a:latin typeface="+mj-lt"/>
            </a:endParaRPr>
          </a:p>
          <a:p>
            <a:pPr marL="342900" indent="-342900">
              <a:buClr>
                <a:srgbClr val="FFC000"/>
              </a:buClr>
              <a:buSzPct val="150000"/>
              <a:buFont typeface="Wingdings" pitchFamily="2" charset="2"/>
              <a:buChar char="§"/>
            </a:pPr>
            <a:r>
              <a:rPr lang="en-US" sz="2400" dirty="0" smtClean="0">
                <a:solidFill>
                  <a:srgbClr val="29486D"/>
                </a:solidFill>
                <a:latin typeface="+mj-lt"/>
              </a:rPr>
              <a:t>Thawing permafrost impacting village roads, utility infrastructure (telephone, electrical and fuel lines) </a:t>
            </a:r>
            <a:endParaRPr lang="en-US" sz="800" dirty="0" smtClean="0">
              <a:solidFill>
                <a:srgbClr val="29486D"/>
              </a:solidFill>
              <a:latin typeface="+mj-lt"/>
            </a:endParaRPr>
          </a:p>
          <a:p>
            <a:endParaRPr lang="en-US" dirty="0"/>
          </a:p>
        </p:txBody>
      </p:sp>
      <p:grpSp>
        <p:nvGrpSpPr>
          <p:cNvPr id="2" name="Group 1"/>
          <p:cNvGrpSpPr/>
          <p:nvPr/>
        </p:nvGrpSpPr>
        <p:grpSpPr>
          <a:xfrm>
            <a:off x="685800" y="3238500"/>
            <a:ext cx="7620000" cy="3314700"/>
            <a:chOff x="685800" y="3048000"/>
            <a:chExt cx="7620000" cy="3314700"/>
          </a:xfrm>
        </p:grpSpPr>
        <p:pic>
          <p:nvPicPr>
            <p:cNvPr id="5" name="Picture 4" descr="Photo 026.jpg"/>
            <p:cNvPicPr/>
            <p:nvPr/>
          </p:nvPicPr>
          <p:blipFill>
            <a:blip r:embed="rId2" cstate="screen"/>
            <a:stretch>
              <a:fillRect/>
            </a:stretch>
          </p:blipFill>
          <p:spPr>
            <a:xfrm>
              <a:off x="685800" y="3048000"/>
              <a:ext cx="4035552" cy="3026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tmau 030.jpg"/>
            <p:cNvPicPr/>
            <p:nvPr/>
          </p:nvPicPr>
          <p:blipFill>
            <a:blip r:embed="rId3" cstate="print"/>
            <a:stretch>
              <a:fillRect/>
            </a:stretch>
          </p:blipFill>
          <p:spPr>
            <a:xfrm>
              <a:off x="4191000" y="3276600"/>
              <a:ext cx="4114800"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8" name="TextBox 7"/>
          <p:cNvSpPr txBox="1"/>
          <p:nvPr/>
        </p:nvSpPr>
        <p:spPr>
          <a:xfrm>
            <a:off x="4191000" y="6093768"/>
            <a:ext cx="1828800" cy="230832"/>
          </a:xfrm>
          <a:prstGeom prst="rect">
            <a:avLst/>
          </a:prstGeom>
          <a:noFill/>
        </p:spPr>
        <p:txBody>
          <a:bodyPr wrap="square" rtlCol="0">
            <a:spAutoFit/>
          </a:bodyPr>
          <a:lstStyle/>
          <a:p>
            <a:r>
              <a:rPr lang="en-US" sz="900" dirty="0" smtClean="0">
                <a:solidFill>
                  <a:schemeClr val="bg1"/>
                </a:solidFill>
                <a:latin typeface="+mj-lt"/>
              </a:rPr>
              <a:t>Photo: WH Pacific</a:t>
            </a:r>
            <a:endParaRPr lang="en-US" sz="900" dirty="0">
              <a:solidFill>
                <a:schemeClr val="bg1"/>
              </a:solidFill>
              <a:latin typeface="+mj-lt"/>
            </a:endParaRPr>
          </a:p>
        </p:txBody>
      </p:sp>
      <p:sp>
        <p:nvSpPr>
          <p:cNvPr id="9" name="TextBox 8"/>
          <p:cNvSpPr txBox="1"/>
          <p:nvPr/>
        </p:nvSpPr>
        <p:spPr>
          <a:xfrm>
            <a:off x="685800" y="5791200"/>
            <a:ext cx="1828800" cy="230832"/>
          </a:xfrm>
          <a:prstGeom prst="rect">
            <a:avLst/>
          </a:prstGeom>
          <a:noFill/>
        </p:spPr>
        <p:txBody>
          <a:bodyPr wrap="square" rtlCol="0">
            <a:spAutoFit/>
          </a:bodyPr>
          <a:lstStyle/>
          <a:p>
            <a:r>
              <a:rPr lang="en-US" sz="900" dirty="0" smtClean="0">
                <a:solidFill>
                  <a:schemeClr val="bg1"/>
                </a:solidFill>
                <a:latin typeface="+mj-lt"/>
              </a:rPr>
              <a:t>Photo: WH Pacific</a:t>
            </a:r>
            <a:endParaRPr lang="en-US" sz="900" dirty="0">
              <a:solidFill>
                <a:schemeClr val="bg1"/>
              </a:solidFill>
              <a:latin typeface="+mj-lt"/>
            </a:endParaRPr>
          </a:p>
        </p:txBody>
      </p:sp>
    </p:spTree>
    <p:extLst>
      <p:ext uri="{BB962C8B-B14F-4D97-AF65-F5344CB8AC3E}">
        <p14:creationId xmlns:p14="http://schemas.microsoft.com/office/powerpoint/2010/main" val="2640953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98792"/>
            <a:ext cx="9144000" cy="815608"/>
          </a:xfrm>
          <a:prstGeom prst="rect">
            <a:avLst/>
          </a:prstGeom>
          <a:noFill/>
          <a:ln w="9525">
            <a:noFill/>
            <a:miter lim="800000"/>
            <a:headEnd/>
            <a:tailEnd/>
          </a:ln>
          <a:effectLst/>
        </p:spPr>
        <p:txBody>
          <a:bodyPr>
            <a:spAutoFit/>
          </a:bodyPr>
          <a:lstStyle/>
          <a:p>
            <a:pPr algn="ctr">
              <a:defRPr/>
            </a:pPr>
            <a:r>
              <a:rPr lang="en-US" sz="46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Atmautluak Hazard Impact Assessment</a:t>
            </a:r>
            <a:endParaRPr lang="en-US" sz="4600" dirty="0">
              <a:solidFill>
                <a:schemeClr val="accent1">
                  <a:lumMod val="20000"/>
                  <a:lumOff val="80000"/>
                </a:schemeClr>
              </a:solidFill>
              <a:effectLst>
                <a:outerShdw blurRad="38100" dist="38100" dir="2700000" algn="tl">
                  <a:srgbClr val="000000">
                    <a:alpha val="43137"/>
                  </a:srgbClr>
                </a:outerShdw>
              </a:effectLst>
              <a:latin typeface="Perpetua" pitchFamily="18" charset="0"/>
            </a:endParaRPr>
          </a:p>
        </p:txBody>
      </p:sp>
      <p:sp>
        <p:nvSpPr>
          <p:cNvPr id="5" name="TextBox 4"/>
          <p:cNvSpPr txBox="1"/>
          <p:nvPr/>
        </p:nvSpPr>
        <p:spPr>
          <a:xfrm>
            <a:off x="0" y="762000"/>
            <a:ext cx="9144000" cy="569387"/>
          </a:xfrm>
          <a:prstGeom prst="rect">
            <a:avLst/>
          </a:prstGeom>
          <a:noFill/>
        </p:spPr>
        <p:txBody>
          <a:bodyPr wrap="square" rtlCol="0">
            <a:spAutoFit/>
          </a:bodyPr>
          <a:lstStyle/>
          <a:p>
            <a:pPr marL="342900" indent="-342900" algn="ctr">
              <a:buClr>
                <a:srgbClr val="FFC000"/>
              </a:buClr>
              <a:buSzPct val="150000"/>
            </a:pPr>
            <a:r>
              <a:rPr lang="en-US" sz="2300" dirty="0" smtClean="0">
                <a:solidFill>
                  <a:schemeClr val="bg1"/>
                </a:solidFill>
                <a:effectLst>
                  <a:outerShdw blurRad="38100" dist="38100" dir="2700000" algn="tl">
                    <a:srgbClr val="000000">
                      <a:alpha val="43137"/>
                    </a:srgbClr>
                  </a:outerShdw>
                </a:effectLst>
              </a:rPr>
              <a:t>Recommendations will provide basis for Community Planning Grant</a:t>
            </a:r>
          </a:p>
          <a:p>
            <a:pPr marL="342900" indent="-342900">
              <a:buClr>
                <a:srgbClr val="FFC000"/>
              </a:buClr>
              <a:buSzPct val="150000"/>
            </a:pPr>
            <a:endParaRPr lang="en-US" sz="800" dirty="0" smtClean="0">
              <a:solidFill>
                <a:schemeClr val="bg1"/>
              </a:solidFill>
              <a:effectLst>
                <a:outerShdw blurRad="38100" dist="38100" dir="2700000" algn="tl">
                  <a:srgbClr val="000000">
                    <a:alpha val="43137"/>
                  </a:srgbClr>
                </a:outerShdw>
              </a:effectLst>
              <a:latin typeface="+mj-lt"/>
            </a:endParaRPr>
          </a:p>
        </p:txBody>
      </p:sp>
      <p:pic>
        <p:nvPicPr>
          <p:cNvPr id="4" name="Picture 2"/>
          <p:cNvPicPr>
            <a:picLocks noChangeAspect="1" noChangeArrowheads="1"/>
          </p:cNvPicPr>
          <p:nvPr/>
        </p:nvPicPr>
        <p:blipFill>
          <a:blip r:embed="rId2" cstate="print">
            <a:lum bright="-10000" contrast="20000"/>
          </a:blip>
          <a:srcRect/>
          <a:stretch>
            <a:fillRect/>
          </a:stretch>
        </p:blipFill>
        <p:spPr bwMode="auto">
          <a:xfrm>
            <a:off x="5791200" y="2590800"/>
            <a:ext cx="3173593" cy="4114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0" y="2846725"/>
            <a:ext cx="5791200" cy="3970318"/>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000" dirty="0" smtClean="0">
                <a:solidFill>
                  <a:srgbClr val="29486D"/>
                </a:solidFill>
                <a:latin typeface="+mj-lt"/>
              </a:rPr>
              <a:t>Monitor erosion through bank migration study (aerial photographs and physical measurements)</a:t>
            </a:r>
          </a:p>
          <a:p>
            <a:pPr marL="342900" indent="-342900">
              <a:buClr>
                <a:srgbClr val="FFC000"/>
              </a:buClr>
              <a:buSzPct val="150000"/>
            </a:pPr>
            <a:r>
              <a:rPr lang="en-US" sz="800" dirty="0" smtClean="0">
                <a:solidFill>
                  <a:srgbClr val="29486D"/>
                </a:solidFill>
                <a:latin typeface="+mj-lt"/>
              </a:rPr>
              <a:t>	</a:t>
            </a:r>
          </a:p>
          <a:p>
            <a:pPr marL="342900" indent="-342900">
              <a:buClr>
                <a:srgbClr val="FFC000"/>
              </a:buClr>
              <a:buSzPct val="150000"/>
              <a:buFont typeface="Wingdings" pitchFamily="2" charset="2"/>
              <a:buChar char="§"/>
            </a:pPr>
            <a:r>
              <a:rPr lang="en-US" sz="2000" dirty="0" smtClean="0">
                <a:solidFill>
                  <a:srgbClr val="29486D"/>
                </a:solidFill>
                <a:latin typeface="+mj-lt"/>
              </a:rPr>
              <a:t>Raise fuel lines off ground to reduce susceptibility to subsidence and subsequent corrosion</a:t>
            </a:r>
          </a:p>
          <a:p>
            <a:pPr marL="342900" indent="-342900">
              <a:buClr>
                <a:srgbClr val="FFC000"/>
              </a:buClr>
              <a:buSzPct val="150000"/>
            </a:pPr>
            <a:endParaRPr lang="en-US" sz="800" dirty="0" smtClean="0">
              <a:solidFill>
                <a:srgbClr val="29486D"/>
              </a:solidFill>
              <a:latin typeface="+mj-lt"/>
            </a:endParaRPr>
          </a:p>
          <a:p>
            <a:pPr marL="342900" indent="-342900">
              <a:buClr>
                <a:srgbClr val="FFC000"/>
              </a:buClr>
              <a:buSzPct val="150000"/>
              <a:buFont typeface="Wingdings" pitchFamily="2" charset="2"/>
              <a:buChar char="§"/>
            </a:pPr>
            <a:r>
              <a:rPr lang="en-US" sz="2000" dirty="0" smtClean="0">
                <a:solidFill>
                  <a:srgbClr val="29486D"/>
                </a:solidFill>
                <a:latin typeface="+mj-lt"/>
              </a:rPr>
              <a:t>Prepare community land use plan to identify preferred locations for new housing or other community facilities or infrastructure</a:t>
            </a:r>
          </a:p>
          <a:p>
            <a:pPr marL="342900" indent="-342900">
              <a:buClr>
                <a:srgbClr val="FFC000"/>
              </a:buClr>
              <a:buSzPct val="150000"/>
            </a:pPr>
            <a:r>
              <a:rPr lang="en-US" sz="800" dirty="0" smtClean="0">
                <a:solidFill>
                  <a:srgbClr val="29486D"/>
                </a:solidFill>
                <a:latin typeface="+mj-lt"/>
              </a:rPr>
              <a:t> </a:t>
            </a:r>
          </a:p>
          <a:p>
            <a:pPr marL="342900" indent="-342900">
              <a:buClr>
                <a:srgbClr val="FFC000"/>
              </a:buClr>
              <a:buSzPct val="150000"/>
              <a:buFont typeface="Wingdings" pitchFamily="2" charset="2"/>
              <a:buChar char="§"/>
            </a:pPr>
            <a:r>
              <a:rPr lang="en-US" sz="2000" dirty="0" smtClean="0">
                <a:solidFill>
                  <a:srgbClr val="29486D"/>
                </a:solidFill>
                <a:latin typeface="+mj-lt"/>
              </a:rPr>
              <a:t>Prepare community surface drainage plan to drain surface water into nearby lakes and rivers</a:t>
            </a:r>
          </a:p>
          <a:p>
            <a:pPr marL="342900" indent="-342900">
              <a:buClr>
                <a:srgbClr val="FFC000"/>
              </a:buClr>
              <a:buSzPct val="150000"/>
            </a:pPr>
            <a:endParaRPr lang="en-US" sz="800" dirty="0" smtClean="0">
              <a:solidFill>
                <a:srgbClr val="29486D"/>
              </a:solidFill>
              <a:latin typeface="+mj-lt"/>
            </a:endParaRPr>
          </a:p>
          <a:p>
            <a:pPr marL="342900" indent="-342900">
              <a:buClr>
                <a:srgbClr val="FFC000"/>
              </a:buClr>
              <a:buSzPct val="150000"/>
              <a:buFont typeface="Wingdings" pitchFamily="2" charset="2"/>
              <a:buChar char="§"/>
            </a:pPr>
            <a:r>
              <a:rPr lang="en-US" sz="2000" dirty="0" smtClean="0">
                <a:solidFill>
                  <a:srgbClr val="29486D"/>
                </a:solidFill>
                <a:latin typeface="+mj-lt"/>
              </a:rPr>
              <a:t>Move or replace structures in danger from riverine erosion	</a:t>
            </a:r>
            <a:endParaRPr lang="en-US" sz="2000" dirty="0">
              <a:solidFill>
                <a:srgbClr val="29486D"/>
              </a:solidFill>
              <a:latin typeface="+mj-lt"/>
            </a:endParaRPr>
          </a:p>
        </p:txBody>
      </p:sp>
      <p:sp>
        <p:nvSpPr>
          <p:cNvPr id="7" name="TextBox 6"/>
          <p:cNvSpPr txBox="1"/>
          <p:nvPr/>
        </p:nvSpPr>
        <p:spPr>
          <a:xfrm>
            <a:off x="0" y="1277065"/>
            <a:ext cx="9144000" cy="1569660"/>
          </a:xfrm>
          <a:prstGeom prst="rect">
            <a:avLst/>
          </a:prstGeom>
          <a:noFill/>
        </p:spPr>
        <p:txBody>
          <a:bodyPr wrap="square" rtlCol="0">
            <a:spAutoFit/>
          </a:bodyPr>
          <a:lstStyle/>
          <a:p>
            <a:pPr marL="342900" indent="-342900">
              <a:buClr>
                <a:srgbClr val="FFC000"/>
              </a:buClr>
              <a:buSzPct val="150000"/>
            </a:pPr>
            <a:endParaRPr lang="en-US" sz="800" dirty="0" smtClean="0">
              <a:solidFill>
                <a:schemeClr val="bg1"/>
              </a:solidFill>
              <a:effectLst>
                <a:outerShdw blurRad="38100" dist="38100" dir="2700000" algn="tl">
                  <a:srgbClr val="000000">
                    <a:alpha val="43137"/>
                  </a:srgbClr>
                </a:outerShdw>
              </a:effectLst>
              <a:latin typeface="+mj-lt"/>
            </a:endParaRPr>
          </a:p>
          <a:p>
            <a:pPr marL="342900" indent="-342900">
              <a:buClr>
                <a:srgbClr val="FFC000"/>
              </a:buClr>
              <a:buSzPct val="150000"/>
              <a:buFont typeface="Wingdings" pitchFamily="2" charset="2"/>
              <a:buChar char="§"/>
            </a:pPr>
            <a:r>
              <a:rPr lang="en-US" sz="2000" dirty="0" smtClean="0">
                <a:solidFill>
                  <a:srgbClr val="29486D"/>
                </a:solidFill>
                <a:latin typeface="+mj-lt"/>
              </a:rPr>
              <a:t>Conduct hydrological study to quantify recurrence intervals of floods and to evaluate alternatives to reduce bank erosion</a:t>
            </a:r>
          </a:p>
          <a:p>
            <a:pPr marL="342900" indent="-342900">
              <a:buClr>
                <a:srgbClr val="FFC000"/>
              </a:buClr>
              <a:buSzPct val="150000"/>
            </a:pPr>
            <a:r>
              <a:rPr lang="en-US" sz="800" dirty="0" smtClean="0">
                <a:solidFill>
                  <a:srgbClr val="29486D"/>
                </a:solidFill>
                <a:latin typeface="+mj-lt"/>
              </a:rPr>
              <a:t> </a:t>
            </a:r>
          </a:p>
          <a:p>
            <a:pPr marL="342900" indent="-342900">
              <a:buClr>
                <a:srgbClr val="FFC000"/>
              </a:buClr>
              <a:buSzPct val="150000"/>
              <a:buFont typeface="Wingdings" pitchFamily="2" charset="2"/>
              <a:buChar char="§"/>
            </a:pPr>
            <a:r>
              <a:rPr lang="en-US" sz="2000" dirty="0" smtClean="0">
                <a:solidFill>
                  <a:srgbClr val="29486D"/>
                </a:solidFill>
                <a:latin typeface="+mj-lt"/>
              </a:rPr>
              <a:t>Require that future projects install thermistors to document changes in the active layer</a:t>
            </a:r>
          </a:p>
        </p:txBody>
      </p:sp>
    </p:spTree>
    <p:extLst>
      <p:ext uri="{BB962C8B-B14F-4D97-AF65-F5344CB8AC3E}">
        <p14:creationId xmlns:p14="http://schemas.microsoft.com/office/powerpoint/2010/main" val="2559814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46" y="-3639"/>
            <a:ext cx="9144000" cy="1264449"/>
          </a:xfrm>
          <a:prstGeom prst="rect">
            <a:avLst/>
          </a:prstGeom>
          <a:noFill/>
        </p:spPr>
        <p:txBody>
          <a:bodyPr wrap="square">
            <a:spAutoFit/>
          </a:bodyPr>
          <a:lstStyle/>
          <a:p>
            <a:pPr algn="ctr">
              <a:lnSpc>
                <a:spcPts val="4400"/>
              </a:lnSpc>
              <a:defRPr/>
            </a:pPr>
            <a:r>
              <a:rPr lang="en-US" sz="4800" dirty="0" smtClean="0">
                <a:solidFill>
                  <a:srgbClr val="E6EDF6"/>
                </a:solidFill>
                <a:effectLst>
                  <a:outerShdw blurRad="38100" dist="38100" dir="2700000" algn="tl">
                    <a:srgbClr val="000000">
                      <a:alpha val="43137"/>
                    </a:srgbClr>
                  </a:outerShdw>
                </a:effectLst>
                <a:latin typeface="Perpetua" pitchFamily="18" charset="0"/>
              </a:rPr>
              <a:t>Communities receiving </a:t>
            </a:r>
          </a:p>
          <a:p>
            <a:pPr algn="ctr">
              <a:lnSpc>
                <a:spcPts val="4400"/>
              </a:lnSpc>
              <a:defRPr/>
            </a:pPr>
            <a:r>
              <a:rPr lang="en-US" sz="4800" dirty="0" smtClean="0">
                <a:solidFill>
                  <a:srgbClr val="E6EDF6"/>
                </a:solidFill>
                <a:effectLst>
                  <a:outerShdw blurRad="38100" dist="38100" dir="2700000" algn="tl">
                    <a:srgbClr val="000000">
                      <a:alpha val="43137"/>
                    </a:srgbClr>
                  </a:outerShdw>
                </a:effectLst>
                <a:latin typeface="Perpetua" pitchFamily="18" charset="0"/>
              </a:rPr>
              <a:t>Adaptation Planning Grants</a:t>
            </a:r>
            <a:endParaRPr lang="en-US" sz="4800" dirty="0">
              <a:solidFill>
                <a:srgbClr val="E6EDF6"/>
              </a:solidFill>
              <a:effectLst>
                <a:outerShdw blurRad="38100" dist="38100" dir="2700000" algn="tl">
                  <a:srgbClr val="000000">
                    <a:alpha val="43137"/>
                  </a:srgbClr>
                </a:outerShdw>
              </a:effectLst>
              <a:latin typeface="Perpetua" pitchFamily="18" charset="0"/>
            </a:endParaRPr>
          </a:p>
        </p:txBody>
      </p:sp>
      <p:pic>
        <p:nvPicPr>
          <p:cNvPr id="5" name="Picture 2" descr="http://commerce.state.ak.us/dnn/portals/4/Images/ACCIMP_CommunitiesMap.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1524000"/>
            <a:ext cx="8738974"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266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984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Community Decision-Making Process: Phase 2</a:t>
            </a:r>
            <a:endParaRPr lang="en-US" sz="41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080397764"/>
              </p:ext>
            </p:extLst>
          </p:nvPr>
        </p:nvGraphicFramePr>
        <p:xfrm>
          <a:off x="1066800" y="1291838"/>
          <a:ext cx="7162800" cy="5531452"/>
        </p:xfrm>
        <a:graphic>
          <a:graphicData uri="http://schemas.openxmlformats.org/presentationml/2006/ole">
            <mc:AlternateContent xmlns:mc="http://schemas.openxmlformats.org/markup-compatibility/2006">
              <mc:Choice xmlns:v="urn:schemas-microsoft-com:vml" Requires="v">
                <p:oleObj spid="_x0000_s3171" name="Visio" r:id="rId3" imgW="9366049" imgH="7232515" progId="Visio.Drawing.11">
                  <p:embed/>
                </p:oleObj>
              </mc:Choice>
              <mc:Fallback>
                <p:oleObj name="Visio" r:id="rId3" imgW="9366049" imgH="7232515" progId="Visio.Drawing.11">
                  <p:embed/>
                  <p:pic>
                    <p:nvPicPr>
                      <p:cNvPr id="0" name=""/>
                      <p:cNvPicPr/>
                      <p:nvPr/>
                    </p:nvPicPr>
                    <p:blipFill>
                      <a:blip r:embed="rId4"/>
                      <a:stretch>
                        <a:fillRect/>
                      </a:stretch>
                    </p:blipFill>
                    <p:spPr>
                      <a:xfrm>
                        <a:off x="1066800" y="1291838"/>
                        <a:ext cx="7162800" cy="5531452"/>
                      </a:xfrm>
                      <a:prstGeom prst="rect">
                        <a:avLst/>
                      </a:prstGeom>
                    </p:spPr>
                  </p:pic>
                </p:oleObj>
              </mc:Fallback>
            </mc:AlternateContent>
          </a:graphicData>
        </a:graphic>
      </p:graphicFrame>
    </p:spTree>
    <p:extLst>
      <p:ext uri="{BB962C8B-B14F-4D97-AF65-F5344CB8AC3E}">
        <p14:creationId xmlns:p14="http://schemas.microsoft.com/office/powerpoint/2010/main" val="3015595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Box 5"/>
          <p:cNvSpPr txBox="1">
            <a:spLocks noChangeArrowheads="1"/>
          </p:cNvSpPr>
          <p:nvPr/>
        </p:nvSpPr>
        <p:spPr bwMode="auto">
          <a:xfrm>
            <a:off x="0" y="76200"/>
            <a:ext cx="9144000" cy="1015663"/>
          </a:xfrm>
          <a:prstGeom prst="rect">
            <a:avLst/>
          </a:prstGeom>
          <a:noFill/>
          <a:ln w="9525">
            <a:noFill/>
            <a:miter lim="800000"/>
            <a:headEnd/>
            <a:tailEnd/>
          </a:ln>
        </p:spPr>
        <p:txBody>
          <a:bodyPr wrap="square">
            <a:spAutoFit/>
          </a:bodyPr>
          <a:lstStyle/>
          <a:p>
            <a:pPr algn="ctr"/>
            <a:r>
              <a:rPr lang="en-US" sz="6000" dirty="0" smtClean="0">
                <a:solidFill>
                  <a:schemeClr val="tx2">
                    <a:lumMod val="20000"/>
                    <a:lumOff val="80000"/>
                  </a:schemeClr>
                </a:solidFill>
                <a:effectLst>
                  <a:outerShdw blurRad="38100" dist="38100" dir="2700000" algn="tl">
                    <a:srgbClr val="000000">
                      <a:alpha val="43137"/>
                    </a:srgbClr>
                  </a:outerShdw>
                </a:effectLst>
                <a:latin typeface="Perpetua" pitchFamily="18" charset="0"/>
              </a:rPr>
              <a:t>Koyukuk</a:t>
            </a:r>
            <a:endParaRPr lang="en-US" sz="6000" dirty="0">
              <a:solidFill>
                <a:schemeClr val="tx2">
                  <a:lumMod val="20000"/>
                  <a:lumOff val="80000"/>
                </a:schemeClr>
              </a:solidFill>
              <a:effectLst>
                <a:outerShdw blurRad="38100" dist="38100" dir="2700000" algn="tl">
                  <a:srgbClr val="000000">
                    <a:alpha val="43137"/>
                  </a:srgbClr>
                </a:outerShdw>
              </a:effectLst>
              <a:latin typeface="Perpetua" pitchFamily="18" charset="0"/>
            </a:endParaRPr>
          </a:p>
        </p:txBody>
      </p:sp>
      <p:pic>
        <p:nvPicPr>
          <p:cNvPr id="120834" name="Picture 2"/>
          <p:cNvPicPr>
            <a:picLocks noChangeAspect="1" noChangeArrowheads="1"/>
          </p:cNvPicPr>
          <p:nvPr/>
        </p:nvPicPr>
        <p:blipFill>
          <a:blip r:embed="rId2" cstate="print"/>
          <a:srcRect t="3865" r="1282"/>
          <a:stretch>
            <a:fillRect/>
          </a:stretch>
        </p:blipFill>
        <p:spPr bwMode="auto">
          <a:xfrm>
            <a:off x="2743200" y="3725230"/>
            <a:ext cx="4495800" cy="2904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0" y="1219200"/>
            <a:ext cx="9144000" cy="2769989"/>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800" dirty="0" smtClean="0">
                <a:solidFill>
                  <a:srgbClr val="29486D"/>
                </a:solidFill>
                <a:latin typeface="+mj-lt"/>
              </a:rPr>
              <a:t>Entire village is built within floodplain of Koyukuk River</a:t>
            </a:r>
          </a:p>
          <a:p>
            <a:pPr marL="342900" indent="-342900">
              <a:buClr>
                <a:srgbClr val="FFC000"/>
              </a:buClr>
              <a:buSzPct val="150000"/>
            </a:pPr>
            <a:endParaRPr lang="en-US" sz="800" dirty="0" smtClean="0">
              <a:solidFill>
                <a:srgbClr val="29486D"/>
              </a:solidFill>
              <a:latin typeface="+mj-lt"/>
            </a:endParaRPr>
          </a:p>
          <a:p>
            <a:pPr marL="342900" indent="-342900">
              <a:buClr>
                <a:srgbClr val="FFC000"/>
              </a:buClr>
              <a:buSzPct val="150000"/>
              <a:buFont typeface="Wingdings" pitchFamily="2" charset="2"/>
              <a:buChar char="§"/>
            </a:pPr>
            <a:r>
              <a:rPr lang="en-US" sz="2800" dirty="0" smtClean="0">
                <a:solidFill>
                  <a:srgbClr val="29486D"/>
                </a:solidFill>
                <a:latin typeface="+mj-lt"/>
              </a:rPr>
              <a:t>Threatened seasonally by </a:t>
            </a:r>
            <a:r>
              <a:rPr lang="en-US" sz="2800" dirty="0">
                <a:solidFill>
                  <a:srgbClr val="29486D"/>
                </a:solidFill>
                <a:latin typeface="+mj-lt"/>
              </a:rPr>
              <a:t>wildfire, ice dams, and flooding/erosion resulting from ice </a:t>
            </a:r>
            <a:r>
              <a:rPr lang="en-US" sz="2800" dirty="0" smtClean="0">
                <a:solidFill>
                  <a:srgbClr val="29486D"/>
                </a:solidFill>
                <a:latin typeface="+mj-lt"/>
              </a:rPr>
              <a:t>dams</a:t>
            </a:r>
          </a:p>
          <a:p>
            <a:pPr marL="342900" indent="-342900">
              <a:buClr>
                <a:srgbClr val="FFC000"/>
              </a:buClr>
              <a:buSzPct val="150000"/>
            </a:pPr>
            <a:endParaRPr lang="en-US" sz="800" dirty="0" smtClean="0">
              <a:solidFill>
                <a:srgbClr val="29486D"/>
              </a:solidFill>
              <a:latin typeface="+mj-lt"/>
            </a:endParaRPr>
          </a:p>
          <a:p>
            <a:pPr marL="342900" indent="-342900">
              <a:buClr>
                <a:srgbClr val="FFC000"/>
              </a:buClr>
              <a:buSzPct val="150000"/>
              <a:buFont typeface="Wingdings" pitchFamily="2" charset="2"/>
              <a:buChar char="§"/>
            </a:pPr>
            <a:r>
              <a:rPr lang="en-US" sz="2800" dirty="0" smtClean="0">
                <a:solidFill>
                  <a:srgbClr val="29486D"/>
                </a:solidFill>
                <a:latin typeface="+mj-lt"/>
              </a:rPr>
              <a:t>Community eventually plans to move to higher ground at nearby Koyukuk Mountain</a:t>
            </a:r>
            <a:endParaRPr lang="en-US" sz="2800" dirty="0">
              <a:solidFill>
                <a:srgbClr val="29486D"/>
              </a:solidFill>
              <a:latin typeface="+mj-lt"/>
            </a:endParaRPr>
          </a:p>
          <a:p>
            <a:endParaRPr lang="en-US" dirty="0"/>
          </a:p>
        </p:txBody>
      </p:sp>
    </p:spTree>
    <p:extLst>
      <p:ext uri="{BB962C8B-B14F-4D97-AF65-F5344CB8AC3E}">
        <p14:creationId xmlns:p14="http://schemas.microsoft.com/office/powerpoint/2010/main" val="2447068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0" y="174992"/>
            <a:ext cx="9144000" cy="815608"/>
          </a:xfrm>
          <a:prstGeom prst="rect">
            <a:avLst/>
          </a:prstGeom>
          <a:noFill/>
          <a:ln w="9525">
            <a:noFill/>
            <a:miter lim="800000"/>
            <a:headEnd/>
            <a:tailEnd/>
          </a:ln>
          <a:effectLst/>
        </p:spPr>
        <p:txBody>
          <a:bodyPr>
            <a:spAutoFit/>
          </a:bodyPr>
          <a:lstStyle/>
          <a:p>
            <a:pPr algn="ctr">
              <a:defRPr/>
            </a:pPr>
            <a:r>
              <a:rPr lang="en-US" sz="4600" dirty="0" smtClean="0">
                <a:solidFill>
                  <a:schemeClr val="tx2">
                    <a:lumMod val="20000"/>
                    <a:lumOff val="80000"/>
                  </a:schemeClr>
                </a:solidFill>
                <a:effectLst>
                  <a:outerShdw blurRad="38100" dist="38100" dir="2700000" algn="tl">
                    <a:srgbClr val="000000">
                      <a:alpha val="43137"/>
                    </a:srgbClr>
                  </a:outerShdw>
                </a:effectLst>
                <a:latin typeface="Perpetua" pitchFamily="18" charset="0"/>
              </a:rPr>
              <a:t>Koyukuk Community Emergency Shelter</a:t>
            </a:r>
            <a:endParaRPr lang="en-US" sz="4600" dirty="0">
              <a:solidFill>
                <a:schemeClr val="tx2">
                  <a:lumMod val="20000"/>
                  <a:lumOff val="80000"/>
                </a:schemeClr>
              </a:solidFill>
              <a:effectLst>
                <a:outerShdw blurRad="38100" dist="38100" dir="2700000" algn="tl">
                  <a:srgbClr val="000000">
                    <a:alpha val="43137"/>
                  </a:srgbClr>
                </a:outerShdw>
              </a:effectLst>
              <a:latin typeface="Perpetua" pitchFamily="18" charset="0"/>
            </a:endParaRPr>
          </a:p>
        </p:txBody>
      </p:sp>
      <p:pic>
        <p:nvPicPr>
          <p:cNvPr id="4" name="Picture 3" descr="Koykuk2.bmp"/>
          <p:cNvPicPr>
            <a:picLocks noChangeAspect="1"/>
          </p:cNvPicPr>
          <p:nvPr/>
        </p:nvPicPr>
        <p:blipFill>
          <a:blip r:embed="rId3" cstate="print"/>
          <a:srcRect l="12694" r="1913" b="15095"/>
          <a:stretch>
            <a:fillRect/>
          </a:stretch>
        </p:blipFill>
        <p:spPr>
          <a:xfrm>
            <a:off x="2590800" y="3276600"/>
            <a:ext cx="5562600" cy="3382662"/>
          </a:xfrm>
          <a:prstGeom prst="rect">
            <a:avLst/>
          </a:prstGeom>
          <a:ln>
            <a:noFill/>
          </a:ln>
          <a:effectLst>
            <a:outerShdw blurRad="292100" dist="139700" dir="2700000" algn="tl" rotWithShape="0">
              <a:srgbClr val="333333">
                <a:alpha val="65000"/>
              </a:srgbClr>
            </a:outerShdw>
          </a:effectLst>
        </p:spPr>
      </p:pic>
      <p:pic>
        <p:nvPicPr>
          <p:cNvPr id="2" name="Picture 1" descr="Koyukuk.bmp"/>
          <p:cNvPicPr>
            <a:picLocks noChangeAspect="1"/>
          </p:cNvPicPr>
          <p:nvPr/>
        </p:nvPicPr>
        <p:blipFill>
          <a:blip r:embed="rId4" cstate="print"/>
          <a:stretch>
            <a:fillRect/>
          </a:stretch>
        </p:blipFill>
        <p:spPr>
          <a:xfrm>
            <a:off x="990600" y="3178918"/>
            <a:ext cx="2008737" cy="259827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28600" y="1219200"/>
            <a:ext cx="8610600" cy="1938992"/>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400" dirty="0">
                <a:solidFill>
                  <a:srgbClr val="29486D"/>
                </a:solidFill>
                <a:effectLst>
                  <a:outerShdw blurRad="38100" dist="38100" dir="2700000" algn="tl">
                    <a:srgbClr val="000000">
                      <a:alpha val="43137"/>
                    </a:srgbClr>
                  </a:outerShdw>
                </a:effectLst>
                <a:latin typeface="+mj-lt"/>
              </a:rPr>
              <a:t>Proposed to provide shelter for community during flood events</a:t>
            </a:r>
          </a:p>
          <a:p>
            <a:pPr marL="342900" indent="-342900">
              <a:buClr>
                <a:srgbClr val="FFC000"/>
              </a:buClr>
              <a:buSzPct val="150000"/>
              <a:buFont typeface="Wingdings" pitchFamily="2" charset="2"/>
              <a:buChar char="§"/>
            </a:pPr>
            <a:r>
              <a:rPr lang="en-US" sz="2400" dirty="0">
                <a:solidFill>
                  <a:srgbClr val="29486D"/>
                </a:solidFill>
                <a:effectLst>
                  <a:outerShdw blurRad="38100" dist="38100" dir="2700000" algn="tl">
                    <a:srgbClr val="000000">
                      <a:alpha val="43137"/>
                    </a:srgbClr>
                  </a:outerShdw>
                </a:effectLst>
                <a:latin typeface="+mj-lt"/>
              </a:rPr>
              <a:t> Will serve as command post and “safe house” accessible to community</a:t>
            </a:r>
          </a:p>
          <a:p>
            <a:pPr marL="342900" indent="-342900">
              <a:buClr>
                <a:srgbClr val="FFC000"/>
              </a:buClr>
              <a:buSzPct val="150000"/>
              <a:buFont typeface="Wingdings" pitchFamily="2" charset="2"/>
              <a:buChar char="§"/>
            </a:pPr>
            <a:r>
              <a:rPr lang="en-US" sz="2400" dirty="0">
                <a:solidFill>
                  <a:srgbClr val="29486D"/>
                </a:solidFill>
                <a:effectLst>
                  <a:outerShdw blurRad="38100" dist="38100" dir="2700000" algn="tl">
                    <a:srgbClr val="000000">
                      <a:alpha val="43137"/>
                    </a:srgbClr>
                  </a:outerShdw>
                </a:effectLst>
                <a:latin typeface="+mj-lt"/>
              </a:rPr>
              <a:t>Facilitates evacuations, provides temporary housing, and enables return of residents to their homes in safe manner </a:t>
            </a:r>
          </a:p>
        </p:txBody>
      </p:sp>
    </p:spTree>
    <p:extLst>
      <p:ext uri="{BB962C8B-B14F-4D97-AF65-F5344CB8AC3E}">
        <p14:creationId xmlns:p14="http://schemas.microsoft.com/office/powerpoint/2010/main" val="34438610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TextBox 5"/>
          <p:cNvSpPr txBox="1">
            <a:spLocks noChangeArrowheads="1"/>
          </p:cNvSpPr>
          <p:nvPr/>
        </p:nvSpPr>
        <p:spPr bwMode="auto">
          <a:xfrm>
            <a:off x="0" y="127337"/>
            <a:ext cx="9144000" cy="1015663"/>
          </a:xfrm>
          <a:prstGeom prst="rect">
            <a:avLst/>
          </a:prstGeom>
          <a:noFill/>
          <a:ln w="9525">
            <a:noFill/>
            <a:miter lim="800000"/>
            <a:headEnd/>
            <a:tailEnd/>
          </a:ln>
        </p:spPr>
        <p:txBody>
          <a:bodyPr wrap="square">
            <a:spAutoFit/>
          </a:bodyPr>
          <a:lstStyle/>
          <a:p>
            <a:pPr algn="ctr"/>
            <a:r>
              <a:rPr lang="en-US" sz="6000" dirty="0" smtClean="0">
                <a:solidFill>
                  <a:schemeClr val="tx2">
                    <a:lumMod val="20000"/>
                    <a:lumOff val="80000"/>
                  </a:schemeClr>
                </a:solidFill>
                <a:effectLst>
                  <a:outerShdw blurRad="38100" dist="38100" dir="2700000" algn="tl">
                    <a:srgbClr val="000000">
                      <a:alpha val="43137"/>
                    </a:srgbClr>
                  </a:outerShdw>
                </a:effectLst>
                <a:latin typeface="Perpetua" pitchFamily="18" charset="0"/>
              </a:rPr>
              <a:t>Shishmaref</a:t>
            </a:r>
            <a:endParaRPr lang="en-US" sz="6000" dirty="0">
              <a:solidFill>
                <a:schemeClr val="tx2">
                  <a:lumMod val="20000"/>
                  <a:lumOff val="80000"/>
                </a:schemeClr>
              </a:solidFill>
              <a:effectLst>
                <a:outerShdw blurRad="38100" dist="38100" dir="2700000" algn="tl">
                  <a:srgbClr val="000000">
                    <a:alpha val="43137"/>
                  </a:srgbClr>
                </a:outerShdw>
              </a:effectLst>
              <a:latin typeface="Perpetua" pitchFamily="18" charset="0"/>
            </a:endParaRPr>
          </a:p>
        </p:txBody>
      </p:sp>
      <p:sp>
        <p:nvSpPr>
          <p:cNvPr id="7" name="TextBox 6"/>
          <p:cNvSpPr txBox="1"/>
          <p:nvPr/>
        </p:nvSpPr>
        <p:spPr>
          <a:xfrm>
            <a:off x="228600" y="1524000"/>
            <a:ext cx="8839200" cy="1384995"/>
          </a:xfrm>
          <a:prstGeom prst="rect">
            <a:avLst/>
          </a:prstGeom>
          <a:noFill/>
        </p:spPr>
        <p:txBody>
          <a:bodyPr wrap="square" rtlCol="0">
            <a:spAutoFit/>
          </a:bodyPr>
          <a:lstStyle/>
          <a:p>
            <a:pPr marL="342900" indent="-342900">
              <a:buClr>
                <a:srgbClr val="FFC000"/>
              </a:buClr>
              <a:buSzPct val="150000"/>
              <a:buFont typeface="Wingdings" pitchFamily="2" charset="2"/>
              <a:buChar char="§"/>
            </a:pPr>
            <a:r>
              <a:rPr lang="en-US" sz="2800" dirty="0" smtClean="0">
                <a:solidFill>
                  <a:srgbClr val="29486D"/>
                </a:solidFill>
                <a:latin typeface="+mj-lt"/>
              </a:rPr>
              <a:t>Seawall has been built to protect community as a temporary measure</a:t>
            </a:r>
          </a:p>
          <a:p>
            <a:pPr marL="342900" indent="-342900">
              <a:buClr>
                <a:srgbClr val="FFC000"/>
              </a:buClr>
              <a:buSzPct val="150000"/>
              <a:buFont typeface="Wingdings" pitchFamily="2" charset="2"/>
              <a:buChar char="§"/>
            </a:pPr>
            <a:r>
              <a:rPr lang="en-US" sz="2800" dirty="0" smtClean="0">
                <a:solidFill>
                  <a:srgbClr val="29486D"/>
                </a:solidFill>
                <a:latin typeface="+mj-lt"/>
              </a:rPr>
              <a:t>Community looking at relocation as long-term solution</a:t>
            </a:r>
          </a:p>
        </p:txBody>
      </p:sp>
      <p:pic>
        <p:nvPicPr>
          <p:cNvPr id="8" name="Picture 6" descr="shish-before-3col-SHISH_ST1"/>
          <p:cNvPicPr>
            <a:picLocks noChangeAspect="1" noChangeArrowheads="1"/>
          </p:cNvPicPr>
          <p:nvPr/>
        </p:nvPicPr>
        <p:blipFill>
          <a:blip r:embed="rId3" cstate="print"/>
          <a:srcRect/>
          <a:stretch>
            <a:fillRect/>
          </a:stretch>
        </p:blipFill>
        <p:spPr bwMode="auto">
          <a:xfrm>
            <a:off x="2057400" y="3151347"/>
            <a:ext cx="5181600" cy="355425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800600" y="6324600"/>
            <a:ext cx="2057400" cy="230832"/>
          </a:xfrm>
          <a:prstGeom prst="rect">
            <a:avLst/>
          </a:prstGeom>
          <a:noFill/>
        </p:spPr>
        <p:txBody>
          <a:bodyPr wrap="square" rtlCol="0">
            <a:spAutoFit/>
          </a:bodyPr>
          <a:lstStyle/>
          <a:p>
            <a:r>
              <a:rPr lang="en-US" sz="900" dirty="0" smtClean="0">
                <a:solidFill>
                  <a:schemeClr val="bg1"/>
                </a:solidFill>
                <a:latin typeface="+mj-lt"/>
              </a:rPr>
              <a:t>Photo: Shishmaref Relocation Coalition</a:t>
            </a:r>
            <a:endParaRPr lang="en-US" sz="900" dirty="0">
              <a:solidFill>
                <a:schemeClr val="bg1"/>
              </a:solidFill>
              <a:latin typeface="+mj-lt"/>
            </a:endParaRPr>
          </a:p>
        </p:txBody>
      </p:sp>
    </p:spTree>
    <p:extLst>
      <p:ext uri="{BB962C8B-B14F-4D97-AF65-F5344CB8AC3E}">
        <p14:creationId xmlns:p14="http://schemas.microsoft.com/office/powerpoint/2010/main" val="7623553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2"/>
          <p:cNvSpPr txBox="1">
            <a:spLocks noChangeArrowheads="1"/>
          </p:cNvSpPr>
          <p:nvPr/>
        </p:nvSpPr>
        <p:spPr bwMode="auto">
          <a:xfrm>
            <a:off x="0" y="0"/>
            <a:ext cx="9144000" cy="1371600"/>
          </a:xfrm>
          <a:prstGeom prst="rect">
            <a:avLst/>
          </a:prstGeom>
          <a:noFill/>
          <a:ln w="9525">
            <a:noFill/>
            <a:miter lim="800000"/>
            <a:headEnd/>
            <a:tailEnd/>
          </a:ln>
        </p:spPr>
        <p:txBody>
          <a:bodyPr/>
          <a:lstStyle/>
          <a:p>
            <a:pPr algn="ctr"/>
            <a:r>
              <a:rPr lang="en-US" sz="4000" dirty="0" smtClean="0">
                <a:solidFill>
                  <a:schemeClr val="accent1">
                    <a:lumMod val="20000"/>
                    <a:lumOff val="80000"/>
                  </a:schemeClr>
                </a:solidFill>
                <a:effectLst>
                  <a:outerShdw blurRad="50800" dist="76200" dir="4200000" algn="tl" rotWithShape="0">
                    <a:srgbClr val="000099">
                      <a:alpha val="50000"/>
                    </a:srgbClr>
                  </a:outerShdw>
                </a:effectLst>
                <a:latin typeface="Perpetua" pitchFamily="18" charset="0"/>
              </a:rPr>
              <a:t>Shishmaref Community Relocation Site Selection Feasibility Study </a:t>
            </a:r>
          </a:p>
        </p:txBody>
      </p:sp>
      <p:sp>
        <p:nvSpPr>
          <p:cNvPr id="6" name="TextBox 5"/>
          <p:cNvSpPr txBox="1"/>
          <p:nvPr/>
        </p:nvSpPr>
        <p:spPr>
          <a:xfrm>
            <a:off x="0" y="3657600"/>
            <a:ext cx="4419600" cy="2585323"/>
          </a:xfrm>
          <a:prstGeom prst="rect">
            <a:avLst/>
          </a:prstGeom>
          <a:noFill/>
        </p:spPr>
        <p:txBody>
          <a:bodyPr wrap="square" rtlCol="0">
            <a:spAutoFit/>
          </a:bodyPr>
          <a:lstStyle/>
          <a:p>
            <a:pPr marL="800100" lvl="1" indent="-342900">
              <a:buClr>
                <a:srgbClr val="FFC000"/>
              </a:buClr>
              <a:buSzPct val="150000"/>
              <a:buFont typeface="Arial" pitchFamily="34" charset="0"/>
              <a:buChar char="•"/>
            </a:pPr>
            <a:r>
              <a:rPr lang="en-US" sz="2400" dirty="0" smtClean="0">
                <a:solidFill>
                  <a:srgbClr val="29486D"/>
                </a:solidFill>
                <a:latin typeface="+mn-lt"/>
              </a:rPr>
              <a:t>identify at least one relocation site with broad community support and reasonable constructability</a:t>
            </a:r>
          </a:p>
          <a:p>
            <a:pPr marL="800100" lvl="1" indent="-342900">
              <a:buClr>
                <a:srgbClr val="FFC000"/>
              </a:buClr>
              <a:buSzPct val="150000"/>
              <a:buFont typeface="Arial" pitchFamily="34" charset="0"/>
              <a:buChar char="•"/>
            </a:pPr>
            <a:r>
              <a:rPr lang="en-US" sz="2400" dirty="0" smtClean="0">
                <a:solidFill>
                  <a:srgbClr val="29486D"/>
                </a:solidFill>
                <a:latin typeface="+mn-lt"/>
              </a:rPr>
              <a:t>identify initial next steps for pioneer development. </a:t>
            </a:r>
            <a:endParaRPr lang="en-US" sz="2400" dirty="0">
              <a:solidFill>
                <a:srgbClr val="29486D"/>
              </a:solidFill>
              <a:latin typeface="+mn-lt"/>
            </a:endParaRPr>
          </a:p>
          <a:p>
            <a:endParaRPr lang="en-US" dirty="0"/>
          </a:p>
        </p:txBody>
      </p:sp>
      <p:sp>
        <p:nvSpPr>
          <p:cNvPr id="5" name="TextBox 4"/>
          <p:cNvSpPr txBox="1"/>
          <p:nvPr/>
        </p:nvSpPr>
        <p:spPr>
          <a:xfrm>
            <a:off x="0" y="1337370"/>
            <a:ext cx="9144000" cy="3539430"/>
          </a:xfrm>
          <a:prstGeom prst="rect">
            <a:avLst/>
          </a:prstGeom>
          <a:noFill/>
        </p:spPr>
        <p:txBody>
          <a:bodyPr wrap="square" rtlCol="0">
            <a:spAutoFit/>
          </a:bodyPr>
          <a:lstStyle/>
          <a:p>
            <a:pPr marL="342900" indent="-342900">
              <a:buClr>
                <a:srgbClr val="FFC000"/>
              </a:buClr>
              <a:buSzPct val="150000"/>
            </a:pPr>
            <a:endParaRPr lang="en-US" sz="800" dirty="0" smtClean="0">
              <a:solidFill>
                <a:schemeClr val="bg1"/>
              </a:solidFill>
              <a:effectLst>
                <a:outerShdw blurRad="38100" dist="38100" dir="2700000" algn="tl">
                  <a:srgbClr val="000000">
                    <a:alpha val="43137"/>
                  </a:srgbClr>
                </a:outerShdw>
              </a:effectLst>
              <a:latin typeface="+mn-lt"/>
            </a:endParaRPr>
          </a:p>
          <a:p>
            <a:pPr marL="342900" indent="-342900">
              <a:buClr>
                <a:srgbClr val="FFC000"/>
              </a:buClr>
              <a:buSzPct val="150000"/>
              <a:buFont typeface="Wingdings" pitchFamily="2" charset="2"/>
              <a:buChar char="§"/>
            </a:pPr>
            <a:r>
              <a:rPr lang="en-US" sz="2400" dirty="0" smtClean="0">
                <a:solidFill>
                  <a:srgbClr val="29486D"/>
                </a:solidFill>
                <a:effectLst>
                  <a:outerShdw blurRad="38100" dist="38100" dir="2700000" algn="tl">
                    <a:srgbClr val="000000">
                      <a:alpha val="43137"/>
                    </a:srgbClr>
                  </a:outerShdw>
                </a:effectLst>
                <a:latin typeface="+mn-lt"/>
              </a:rPr>
              <a:t>Community has hired consulting firm (URS Corporation) to:</a:t>
            </a:r>
          </a:p>
          <a:p>
            <a:pPr marL="800100" lvl="1" indent="-342900">
              <a:buClr>
                <a:srgbClr val="FFC000"/>
              </a:buClr>
              <a:buSzPct val="150000"/>
              <a:buFont typeface="Arial" pitchFamily="34" charset="0"/>
              <a:buChar char="•"/>
            </a:pPr>
            <a:r>
              <a:rPr lang="en-US" sz="2400" dirty="0" smtClean="0">
                <a:solidFill>
                  <a:srgbClr val="29486D"/>
                </a:solidFill>
                <a:latin typeface="+mj-lt"/>
              </a:rPr>
              <a:t>work with community to organize and review prior relocation studies</a:t>
            </a:r>
          </a:p>
          <a:p>
            <a:pPr marL="800100" lvl="1" indent="-342900">
              <a:buClr>
                <a:srgbClr val="FFC000"/>
              </a:buClr>
              <a:buSzPct val="150000"/>
              <a:buFont typeface="Arial" pitchFamily="34" charset="0"/>
              <a:buChar char="•"/>
            </a:pPr>
            <a:r>
              <a:rPr lang="en-US" sz="2400" dirty="0" smtClean="0">
                <a:solidFill>
                  <a:srgbClr val="29486D"/>
                </a:solidFill>
                <a:latin typeface="+mj-lt"/>
              </a:rPr>
              <a:t>reconfirm community values and technical considerations for site selection criteria</a:t>
            </a:r>
          </a:p>
          <a:p>
            <a:pPr marL="800100" lvl="1" indent="-342900">
              <a:buClr>
                <a:srgbClr val="FFC000"/>
              </a:buClr>
              <a:buSzPct val="150000"/>
              <a:buFont typeface="Arial" pitchFamily="34" charset="0"/>
              <a:buChar char="•"/>
            </a:pPr>
            <a:r>
              <a:rPr lang="en-US" sz="2400" dirty="0" smtClean="0">
                <a:solidFill>
                  <a:srgbClr val="29486D"/>
                </a:solidFill>
                <a:latin typeface="+mn-lt"/>
              </a:rPr>
              <a:t>evaluate remaining candidate sites and need for any new sites</a:t>
            </a:r>
          </a:p>
          <a:p>
            <a:pPr marL="800100" lvl="1" indent="-342900">
              <a:buClr>
                <a:srgbClr val="FFC000"/>
              </a:buClr>
              <a:buSzPct val="150000"/>
              <a:buFont typeface="Arial" pitchFamily="34" charset="0"/>
              <a:buChar char="•"/>
            </a:pPr>
            <a:endParaRPr lang="en-US" sz="2400" dirty="0" smtClean="0">
              <a:solidFill>
                <a:schemeClr val="bg1"/>
              </a:solidFill>
              <a:latin typeface="+mj-lt"/>
            </a:endParaRPr>
          </a:p>
          <a:p>
            <a:pPr marL="800100" lvl="1" indent="-342900">
              <a:buClr>
                <a:srgbClr val="FFC000"/>
              </a:buClr>
              <a:buSzPct val="150000"/>
              <a:buFont typeface="Arial" pitchFamily="34" charset="0"/>
              <a:buChar char="•"/>
            </a:pPr>
            <a:endParaRPr lang="en-US" sz="2400" dirty="0" smtClean="0">
              <a:solidFill>
                <a:schemeClr val="bg1"/>
              </a:solidFill>
              <a:latin typeface="+mn-lt"/>
            </a:endParaRPr>
          </a:p>
          <a:p>
            <a:endParaRPr lang="en-US" sz="2400" dirty="0"/>
          </a:p>
        </p:txBody>
      </p:sp>
      <p:pic>
        <p:nvPicPr>
          <p:cNvPr id="1026" name="Picture 2"/>
          <p:cNvPicPr>
            <a:picLocks noChangeAspect="1" noChangeArrowheads="1"/>
          </p:cNvPicPr>
          <p:nvPr/>
        </p:nvPicPr>
        <p:blipFill>
          <a:blip r:embed="rId3" cstate="print">
            <a:lum bright="-10000" contrast="20000"/>
          </a:blip>
          <a:srcRect l="3156" t="2439" r="2162" b="2439"/>
          <a:stretch>
            <a:fillRect/>
          </a:stretch>
        </p:blipFill>
        <p:spPr bwMode="auto">
          <a:xfrm>
            <a:off x="4419600" y="3733800"/>
            <a:ext cx="4572000" cy="2971800"/>
          </a:xfrm>
          <a:prstGeom prst="rect">
            <a:avLst/>
          </a:prstGeom>
          <a:noFill/>
          <a:ln w="9525">
            <a:noFill/>
            <a:miter lim="800000"/>
            <a:headEnd/>
            <a:tailEnd/>
          </a:ln>
          <a:effectLst/>
        </p:spPr>
      </p:pic>
    </p:spTree>
    <p:extLst>
      <p:ext uri="{BB962C8B-B14F-4D97-AF65-F5344CB8AC3E}">
        <p14:creationId xmlns:p14="http://schemas.microsoft.com/office/powerpoint/2010/main" val="26601980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dced.state.ak.us/dca/images/Shaktoolik.jpg"/>
          <p:cNvPicPr>
            <a:picLocks noChangeAspect="1" noChangeArrowheads="1"/>
          </p:cNvPicPr>
          <p:nvPr/>
        </p:nvPicPr>
        <p:blipFill>
          <a:blip r:embed="rId3" cstate="print"/>
          <a:srcRect t="6100" r="1515"/>
          <a:stretch>
            <a:fillRect/>
          </a:stretch>
        </p:blipFill>
        <p:spPr bwMode="auto">
          <a:xfrm>
            <a:off x="2574358" y="3581400"/>
            <a:ext cx="4359842" cy="3097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083" name="TextBox 6"/>
          <p:cNvSpPr txBox="1">
            <a:spLocks noChangeArrowheads="1"/>
          </p:cNvSpPr>
          <p:nvPr/>
        </p:nvSpPr>
        <p:spPr bwMode="auto">
          <a:xfrm>
            <a:off x="0" y="127337"/>
            <a:ext cx="9144000" cy="1015663"/>
          </a:xfrm>
          <a:prstGeom prst="rect">
            <a:avLst/>
          </a:prstGeom>
          <a:noFill/>
          <a:ln w="9525">
            <a:noFill/>
            <a:miter lim="800000"/>
            <a:headEnd/>
            <a:tailEnd/>
          </a:ln>
        </p:spPr>
        <p:txBody>
          <a:bodyPr wrap="square">
            <a:spAutoFit/>
          </a:bodyPr>
          <a:lstStyle/>
          <a:p>
            <a:pPr algn="ctr"/>
            <a:r>
              <a:rPr lang="en-US" sz="6000" dirty="0">
                <a:solidFill>
                  <a:schemeClr val="accent1">
                    <a:lumMod val="20000"/>
                    <a:lumOff val="80000"/>
                  </a:schemeClr>
                </a:solidFill>
                <a:effectLst>
                  <a:outerShdw blurRad="38100" dist="38100" dir="2700000" algn="tl">
                    <a:srgbClr val="000000">
                      <a:alpha val="43137"/>
                    </a:srgbClr>
                  </a:outerShdw>
                </a:effectLst>
                <a:latin typeface="Perpetua" pitchFamily="18" charset="0"/>
              </a:rPr>
              <a:t>Shaktoolik</a:t>
            </a:r>
          </a:p>
        </p:txBody>
      </p:sp>
      <p:sp>
        <p:nvSpPr>
          <p:cNvPr id="6" name="TextBox 5"/>
          <p:cNvSpPr txBox="1"/>
          <p:nvPr/>
        </p:nvSpPr>
        <p:spPr>
          <a:xfrm>
            <a:off x="228600" y="1295400"/>
            <a:ext cx="8686800" cy="2369880"/>
          </a:xfrm>
          <a:prstGeom prst="rect">
            <a:avLst/>
          </a:prstGeom>
          <a:noFill/>
          <a:effectLst>
            <a:outerShdw blurRad="50800" dist="38100" dir="5400000" algn="t" rotWithShape="0">
              <a:prstClr val="black">
                <a:alpha val="40000"/>
              </a:prstClr>
            </a:outerShdw>
          </a:effectLst>
        </p:spPr>
        <p:txBody>
          <a:bodyPr wrap="square" rtlCol="0">
            <a:spAutoFit/>
          </a:bodyPr>
          <a:lstStyle/>
          <a:p>
            <a:pPr marL="342900" indent="-342900">
              <a:buClr>
                <a:srgbClr val="FFC000"/>
              </a:buClr>
              <a:buSzPct val="150000"/>
              <a:buFont typeface="Wingdings" pitchFamily="2" charset="2"/>
              <a:buChar char="§"/>
            </a:pPr>
            <a:r>
              <a:rPr lang="en-US" sz="2800" dirty="0" smtClean="0">
                <a:solidFill>
                  <a:srgbClr val="29486D"/>
                </a:solidFill>
              </a:rPr>
              <a:t>Berm between village and the beach is composed largely of naturally deposited driftwood logs</a:t>
            </a:r>
          </a:p>
          <a:p>
            <a:pPr marL="342900" indent="-342900">
              <a:buClr>
                <a:srgbClr val="FFC000"/>
              </a:buClr>
              <a:buSzPct val="150000"/>
            </a:pPr>
            <a:endParaRPr lang="en-US" sz="800" dirty="0" smtClean="0">
              <a:solidFill>
                <a:srgbClr val="29486D"/>
              </a:solidFill>
            </a:endParaRPr>
          </a:p>
          <a:p>
            <a:pPr marL="342900" indent="-342900">
              <a:buClr>
                <a:srgbClr val="FFC000"/>
              </a:buClr>
              <a:buSzPct val="150000"/>
              <a:buFont typeface="Wingdings" pitchFamily="2" charset="2"/>
              <a:buChar char="§"/>
            </a:pPr>
            <a:r>
              <a:rPr lang="en-US" sz="2800" dirty="0" smtClean="0">
                <a:solidFill>
                  <a:srgbClr val="29486D"/>
                </a:solidFill>
              </a:rPr>
              <a:t>Village becomes an island during storm surges, and then it is additionally threatened by ocean waves throwing these logs into town</a:t>
            </a:r>
          </a:p>
        </p:txBody>
      </p:sp>
      <p:sp>
        <p:nvSpPr>
          <p:cNvPr id="5" name="TextBox 4"/>
          <p:cNvSpPr txBox="1"/>
          <p:nvPr/>
        </p:nvSpPr>
        <p:spPr>
          <a:xfrm>
            <a:off x="5181600" y="6246168"/>
            <a:ext cx="1828800" cy="230832"/>
          </a:xfrm>
          <a:prstGeom prst="rect">
            <a:avLst/>
          </a:prstGeom>
          <a:noFill/>
        </p:spPr>
        <p:txBody>
          <a:bodyPr wrap="square" rtlCol="0">
            <a:spAutoFit/>
          </a:bodyPr>
          <a:lstStyle/>
          <a:p>
            <a:pPr algn="r"/>
            <a:r>
              <a:rPr lang="en-US" sz="900" dirty="0" smtClean="0">
                <a:solidFill>
                  <a:schemeClr val="bg1"/>
                </a:solidFill>
                <a:latin typeface="+mj-lt"/>
              </a:rPr>
              <a:t>Photo: Steve Ivanoff</a:t>
            </a:r>
            <a:endParaRPr lang="en-US" sz="900" dirty="0">
              <a:solidFill>
                <a:schemeClr val="bg1"/>
              </a:solidFill>
              <a:latin typeface="+mj-lt"/>
            </a:endParaRPr>
          </a:p>
        </p:txBody>
      </p:sp>
    </p:spTree>
    <p:extLst>
      <p:ext uri="{BB962C8B-B14F-4D97-AF65-F5344CB8AC3E}">
        <p14:creationId xmlns:p14="http://schemas.microsoft.com/office/powerpoint/2010/main" val="411547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2"/>
          <p:cNvSpPr txBox="1">
            <a:spLocks noChangeArrowheads="1"/>
          </p:cNvSpPr>
          <p:nvPr/>
        </p:nvSpPr>
        <p:spPr bwMode="auto">
          <a:xfrm>
            <a:off x="0" y="152400"/>
            <a:ext cx="9144000" cy="1007269"/>
          </a:xfrm>
          <a:prstGeom prst="rect">
            <a:avLst/>
          </a:prstGeom>
          <a:noFill/>
          <a:ln w="9525">
            <a:noFill/>
            <a:miter lim="800000"/>
            <a:headEnd/>
            <a:tailEnd/>
          </a:ln>
        </p:spPr>
        <p:txBody>
          <a:bodyPr anchor="ctr" anchorCtr="0"/>
          <a:lstStyle/>
          <a:p>
            <a:pPr algn="ctr"/>
            <a:r>
              <a:rPr lang="en-US" sz="3600" dirty="0" smtClean="0">
                <a:solidFill>
                  <a:schemeClr val="accent1">
                    <a:lumMod val="20000"/>
                    <a:lumOff val="80000"/>
                  </a:schemeClr>
                </a:solidFill>
                <a:latin typeface="Perpetua" pitchFamily="18" charset="0"/>
              </a:rPr>
              <a:t>Shaktoolik Evacuation Shelter Design Analysis Report</a:t>
            </a:r>
          </a:p>
        </p:txBody>
      </p:sp>
      <p:sp>
        <p:nvSpPr>
          <p:cNvPr id="5" name="TextBox 4"/>
          <p:cNvSpPr txBox="1"/>
          <p:nvPr/>
        </p:nvSpPr>
        <p:spPr>
          <a:xfrm>
            <a:off x="228600" y="1219200"/>
            <a:ext cx="8686800" cy="2092881"/>
          </a:xfrm>
          <a:prstGeom prst="rect">
            <a:avLst/>
          </a:prstGeom>
          <a:noFill/>
        </p:spPr>
        <p:txBody>
          <a:bodyPr wrap="square" rtlCol="0">
            <a:spAutoFit/>
          </a:bodyPr>
          <a:lstStyle/>
          <a:p>
            <a:pPr>
              <a:buClr>
                <a:srgbClr val="FFC000"/>
              </a:buClr>
              <a:buSzPct val="150000"/>
            </a:pPr>
            <a:r>
              <a:rPr lang="en-US" sz="2600" dirty="0" smtClean="0">
                <a:solidFill>
                  <a:srgbClr val="29486D"/>
                </a:solidFill>
              </a:rPr>
              <a:t>Shaktoolik hired a contractor to develop a concept-level design for an elevated structure which will </a:t>
            </a:r>
            <a:r>
              <a:rPr lang="en-US" sz="2600" dirty="0">
                <a:solidFill>
                  <a:srgbClr val="29486D"/>
                </a:solidFill>
              </a:rPr>
              <a:t>p</a:t>
            </a:r>
            <a:r>
              <a:rPr lang="en-US" sz="2600" dirty="0" smtClean="0">
                <a:solidFill>
                  <a:srgbClr val="29486D"/>
                </a:solidFill>
              </a:rPr>
              <a:t>rovide </a:t>
            </a:r>
            <a:r>
              <a:rPr lang="en-US" sz="2600" dirty="0">
                <a:solidFill>
                  <a:srgbClr val="29486D"/>
                </a:solidFill>
              </a:rPr>
              <a:t>shelter for the community during emergencies, principally during storm surges, but also in other </a:t>
            </a:r>
            <a:r>
              <a:rPr lang="en-US" sz="2600" dirty="0" smtClean="0">
                <a:solidFill>
                  <a:srgbClr val="29486D"/>
                </a:solidFill>
              </a:rPr>
              <a:t>extreme weather events and serve other non‐emergency functions.</a:t>
            </a:r>
            <a:endParaRPr lang="en-US" sz="2600" dirty="0">
              <a:solidFill>
                <a:srgbClr val="29486D"/>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3054" r="1106" b="2939"/>
          <a:stretch/>
        </p:blipFill>
        <p:spPr bwMode="auto">
          <a:xfrm>
            <a:off x="690616" y="3429000"/>
            <a:ext cx="7793480" cy="3147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15286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Impacts of Climate Change on Alaska</a:t>
            </a:r>
            <a:endParaRPr lang="en-US" sz="45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789" y="1295400"/>
            <a:ext cx="5887811" cy="541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3127" y="1447800"/>
            <a:ext cx="3020662" cy="4893647"/>
          </a:xfrm>
          <a:prstGeom prst="rect">
            <a:avLst/>
          </a:prstGeom>
          <a:noFill/>
        </p:spPr>
        <p:txBody>
          <a:bodyPr wrap="square" lIns="0" tIns="0" rIns="0" bIns="0" rtlCol="0">
            <a:spAutoFit/>
          </a:bodyPr>
          <a:lstStyle/>
          <a:p>
            <a:r>
              <a:rPr lang="en-US" sz="2400" dirty="0">
                <a:solidFill>
                  <a:srgbClr val="29486D"/>
                </a:solidFill>
              </a:rPr>
              <a:t>Over the past 60 years, Alaska has warmed </a:t>
            </a:r>
            <a:r>
              <a:rPr lang="en-US" sz="2400" b="1" i="1" dirty="0">
                <a:solidFill>
                  <a:srgbClr val="29486D"/>
                </a:solidFill>
              </a:rPr>
              <a:t>more than twice as rapidly </a:t>
            </a:r>
            <a:r>
              <a:rPr lang="en-US" sz="2400" dirty="0">
                <a:solidFill>
                  <a:srgbClr val="29486D"/>
                </a:solidFill>
              </a:rPr>
              <a:t>as the rest of the United States, with state-wide average annual air temperature increasing by </a:t>
            </a:r>
            <a:r>
              <a:rPr lang="en-US" sz="2400" dirty="0" smtClean="0">
                <a:solidFill>
                  <a:srgbClr val="29486D"/>
                </a:solidFill>
              </a:rPr>
              <a:t>nearly 3°F </a:t>
            </a:r>
            <a:r>
              <a:rPr lang="en-US" sz="2400" dirty="0">
                <a:solidFill>
                  <a:srgbClr val="29486D"/>
                </a:solidFill>
              </a:rPr>
              <a:t>and average winter temperature by </a:t>
            </a:r>
            <a:r>
              <a:rPr lang="en-US" sz="2400" dirty="0" smtClean="0">
                <a:solidFill>
                  <a:srgbClr val="29486D"/>
                </a:solidFill>
              </a:rPr>
              <a:t>5.5°F</a:t>
            </a:r>
            <a:r>
              <a:rPr lang="en-US" sz="2400" dirty="0">
                <a:solidFill>
                  <a:srgbClr val="29486D"/>
                </a:solidFill>
              </a:rPr>
              <a:t>, with substantial year-to-year and regional variability</a:t>
            </a:r>
            <a:r>
              <a:rPr lang="en-US" sz="2400" dirty="0" smtClean="0">
                <a:solidFill>
                  <a:srgbClr val="29486D"/>
                </a:solidFill>
              </a:rPr>
              <a:t>.</a:t>
            </a:r>
            <a:endParaRPr lang="en-US" sz="2400" dirty="0">
              <a:solidFill>
                <a:srgbClr val="29486D"/>
              </a:solidFill>
            </a:endParaRPr>
          </a:p>
        </p:txBody>
      </p:sp>
      <p:sp>
        <p:nvSpPr>
          <p:cNvPr id="4" name="Oval 3"/>
          <p:cNvSpPr/>
          <p:nvPr/>
        </p:nvSpPr>
        <p:spPr>
          <a:xfrm>
            <a:off x="8139545" y="6096000"/>
            <a:ext cx="782411"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9200" y="6096000"/>
            <a:ext cx="782411"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7356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Box 4"/>
          <p:cNvSpPr txBox="1">
            <a:spLocks noChangeArrowheads="1"/>
          </p:cNvSpPr>
          <p:nvPr/>
        </p:nvSpPr>
        <p:spPr bwMode="auto">
          <a:xfrm>
            <a:off x="0" y="127337"/>
            <a:ext cx="9144000" cy="1015663"/>
          </a:xfrm>
          <a:prstGeom prst="rect">
            <a:avLst/>
          </a:prstGeom>
          <a:noFill/>
          <a:ln w="9525">
            <a:noFill/>
            <a:miter lim="800000"/>
            <a:headEnd/>
            <a:tailEnd/>
          </a:ln>
        </p:spPr>
        <p:txBody>
          <a:bodyPr wrap="square">
            <a:spAutoFit/>
          </a:bodyPr>
          <a:lstStyle/>
          <a:p>
            <a:pPr algn="ctr"/>
            <a:r>
              <a:rPr lang="en-US" sz="60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Unalakleet</a:t>
            </a:r>
            <a:endParaRPr lang="en-US" sz="6000" dirty="0">
              <a:solidFill>
                <a:schemeClr val="accent1">
                  <a:lumMod val="20000"/>
                  <a:lumOff val="80000"/>
                </a:schemeClr>
              </a:solidFill>
              <a:effectLst>
                <a:outerShdw blurRad="38100" dist="38100" dir="2700000" algn="tl">
                  <a:srgbClr val="000000">
                    <a:alpha val="43137"/>
                  </a:srgbClr>
                </a:outerShdw>
              </a:effectLst>
              <a:latin typeface="Perpetua" pitchFamily="18" charset="0"/>
            </a:endParaRPr>
          </a:p>
        </p:txBody>
      </p:sp>
      <p:pic>
        <p:nvPicPr>
          <p:cNvPr id="6" name="Picture 5" descr="Unalakleet.bmp"/>
          <p:cNvPicPr>
            <a:picLocks noChangeAspect="1"/>
          </p:cNvPicPr>
          <p:nvPr/>
        </p:nvPicPr>
        <p:blipFill>
          <a:blip r:embed="rId3" cstate="print"/>
          <a:srcRect/>
          <a:stretch>
            <a:fillRect/>
          </a:stretch>
        </p:blipFill>
        <p:spPr>
          <a:xfrm>
            <a:off x="2133600" y="2876550"/>
            <a:ext cx="5003800" cy="3752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28600" y="1295400"/>
            <a:ext cx="8763000" cy="1384995"/>
          </a:xfrm>
          <a:prstGeom prst="rect">
            <a:avLst/>
          </a:prstGeom>
          <a:noFill/>
        </p:spPr>
        <p:txBody>
          <a:bodyPr wrap="square" rtlCol="0">
            <a:spAutoFit/>
          </a:bodyPr>
          <a:lstStyle/>
          <a:p>
            <a:pPr>
              <a:buClr>
                <a:srgbClr val="FFC000"/>
              </a:buClr>
              <a:buSzPct val="150000"/>
            </a:pPr>
            <a:r>
              <a:rPr lang="en-US" sz="2800" dirty="0" smtClean="0">
                <a:solidFill>
                  <a:srgbClr val="29486D"/>
                </a:solidFill>
                <a:latin typeface="+mj-lt"/>
              </a:rPr>
              <a:t>Community has developable land nearby and can resolve issues by moving infrastructure/facilities away from source of impact</a:t>
            </a:r>
            <a:endParaRPr lang="en-US" sz="2800" dirty="0">
              <a:solidFill>
                <a:srgbClr val="29486D"/>
              </a:solidFill>
              <a:latin typeface="+mj-lt"/>
            </a:endParaRPr>
          </a:p>
        </p:txBody>
      </p:sp>
      <p:sp>
        <p:nvSpPr>
          <p:cNvPr id="5" name="TextBox 4"/>
          <p:cNvSpPr txBox="1"/>
          <p:nvPr/>
        </p:nvSpPr>
        <p:spPr>
          <a:xfrm>
            <a:off x="2438400" y="6324600"/>
            <a:ext cx="1828800" cy="230832"/>
          </a:xfrm>
          <a:prstGeom prst="rect">
            <a:avLst/>
          </a:prstGeom>
          <a:noFill/>
        </p:spPr>
        <p:txBody>
          <a:bodyPr wrap="square" rtlCol="0">
            <a:spAutoFit/>
          </a:bodyPr>
          <a:lstStyle/>
          <a:p>
            <a:r>
              <a:rPr lang="en-US" sz="900" dirty="0" smtClean="0">
                <a:solidFill>
                  <a:schemeClr val="bg1"/>
                </a:solidFill>
                <a:latin typeface="+mj-lt"/>
              </a:rPr>
              <a:t>Photo: Steve Ivanoff</a:t>
            </a:r>
            <a:endParaRPr lang="en-US" sz="900" dirty="0">
              <a:solidFill>
                <a:schemeClr val="bg1"/>
              </a:solidFill>
              <a:latin typeface="+mj-lt"/>
            </a:endParaRPr>
          </a:p>
        </p:txBody>
      </p:sp>
    </p:spTree>
    <p:extLst>
      <p:ext uri="{BB962C8B-B14F-4D97-AF65-F5344CB8AC3E}">
        <p14:creationId xmlns:p14="http://schemas.microsoft.com/office/powerpoint/2010/main" val="29965159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2"/>
          <p:cNvSpPr txBox="1">
            <a:spLocks noChangeArrowheads="1"/>
          </p:cNvSpPr>
          <p:nvPr/>
        </p:nvSpPr>
        <p:spPr bwMode="auto">
          <a:xfrm>
            <a:off x="0" y="228600"/>
            <a:ext cx="9144000" cy="762000"/>
          </a:xfrm>
          <a:prstGeom prst="rect">
            <a:avLst/>
          </a:prstGeom>
          <a:noFill/>
          <a:ln w="9525">
            <a:noFill/>
            <a:miter lim="800000"/>
            <a:headEnd/>
            <a:tailEnd/>
          </a:ln>
        </p:spPr>
        <p:txBody>
          <a:bodyPr/>
          <a:lstStyle/>
          <a:p>
            <a:pPr algn="ctr"/>
            <a:r>
              <a:rPr lang="en-US" sz="37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Foothills Master Plan and Subdivision Design Project</a:t>
            </a:r>
          </a:p>
          <a:p>
            <a:endParaRPr lang="en-US" sz="3600" dirty="0">
              <a:latin typeface="Gill Sans MT" pitchFamily="34" charset="0"/>
            </a:endParaRPr>
          </a:p>
        </p:txBody>
      </p:sp>
      <p:sp>
        <p:nvSpPr>
          <p:cNvPr id="5" name="TextBox 2"/>
          <p:cNvSpPr txBox="1">
            <a:spLocks noChangeArrowheads="1"/>
          </p:cNvSpPr>
          <p:nvPr/>
        </p:nvSpPr>
        <p:spPr bwMode="auto">
          <a:xfrm>
            <a:off x="228600" y="1256184"/>
            <a:ext cx="4191000" cy="1791816"/>
          </a:xfrm>
          <a:prstGeom prst="rect">
            <a:avLst/>
          </a:prstGeom>
          <a:noFill/>
          <a:ln w="9525">
            <a:noFill/>
            <a:miter lim="800000"/>
            <a:headEnd/>
            <a:tailEnd/>
          </a:ln>
        </p:spPr>
        <p:txBody>
          <a:bodyPr/>
          <a:lstStyle/>
          <a:p>
            <a:pPr>
              <a:buClr>
                <a:srgbClr val="FFC000"/>
              </a:buClr>
              <a:buSzPct val="150000"/>
            </a:pPr>
            <a:r>
              <a:rPr lang="en-US" sz="2600" dirty="0" smtClean="0">
                <a:solidFill>
                  <a:srgbClr val="29486D"/>
                </a:solidFill>
                <a:latin typeface="+mj-lt"/>
              </a:rPr>
              <a:t>Directs </a:t>
            </a:r>
            <a:r>
              <a:rPr lang="en-US" sz="2600" dirty="0">
                <a:solidFill>
                  <a:srgbClr val="29486D"/>
                </a:solidFill>
                <a:latin typeface="+mj-lt"/>
              </a:rPr>
              <a:t>new development to higher ground, away from impacts of erosion, flooding, and storm surge</a:t>
            </a:r>
            <a:r>
              <a:rPr lang="en-US" sz="2600" dirty="0" smtClean="0">
                <a:solidFill>
                  <a:srgbClr val="29486D"/>
                </a:solidFill>
                <a:latin typeface="+mj-lt"/>
              </a:rPr>
              <a:t>.</a:t>
            </a:r>
            <a:endParaRPr lang="en-US" sz="2600" dirty="0">
              <a:solidFill>
                <a:srgbClr val="29486D"/>
              </a:solidFill>
              <a:latin typeface="+mj-lt"/>
            </a:endParaRPr>
          </a:p>
        </p:txBody>
      </p:sp>
      <p:pic>
        <p:nvPicPr>
          <p:cNvPr id="53251" name="Picture 3" descr="P1000916"/>
          <p:cNvPicPr>
            <a:picLocks noChangeAspect="1" noChangeArrowheads="1"/>
          </p:cNvPicPr>
          <p:nvPr/>
        </p:nvPicPr>
        <p:blipFill>
          <a:blip r:embed="rId3" cstate="print"/>
          <a:srcRect/>
          <a:stretch>
            <a:fillRect/>
          </a:stretch>
        </p:blipFill>
        <p:spPr bwMode="auto">
          <a:xfrm>
            <a:off x="4572000" y="1327907"/>
            <a:ext cx="4422458" cy="2253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7162800" y="3350568"/>
            <a:ext cx="1828800" cy="215444"/>
          </a:xfrm>
          <a:prstGeom prst="rect">
            <a:avLst/>
          </a:prstGeom>
          <a:noFill/>
        </p:spPr>
        <p:txBody>
          <a:bodyPr wrap="square" rtlCol="0">
            <a:spAutoFit/>
          </a:bodyPr>
          <a:lstStyle/>
          <a:p>
            <a:pPr algn="r"/>
            <a:r>
              <a:rPr lang="en-US" sz="800" dirty="0" smtClean="0">
                <a:solidFill>
                  <a:schemeClr val="bg1"/>
                </a:solidFill>
                <a:latin typeface="+mj-lt"/>
              </a:rPr>
              <a:t>Photo: Sally Russell Cox</a:t>
            </a:r>
            <a:endParaRPr lang="en-US" sz="800" dirty="0">
              <a:solidFill>
                <a:schemeClr val="bg1"/>
              </a:solidFill>
              <a:latin typeface="+mj-lt"/>
            </a:endParaRPr>
          </a:p>
        </p:txBody>
      </p:sp>
      <p:pic>
        <p:nvPicPr>
          <p:cNvPr id="7" name="Picture 6" descr="Foothills_Sub.bmp"/>
          <p:cNvPicPr>
            <a:picLocks noChangeAspect="1"/>
          </p:cNvPicPr>
          <p:nvPr/>
        </p:nvPicPr>
        <p:blipFill>
          <a:blip r:embed="rId4" cstate="print"/>
          <a:stretch>
            <a:fillRect/>
          </a:stretch>
        </p:blipFill>
        <p:spPr>
          <a:xfrm>
            <a:off x="381000" y="3133146"/>
            <a:ext cx="5231309" cy="3538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Foothills_Cover.bmp"/>
          <p:cNvPicPr>
            <a:picLocks noChangeAspect="1"/>
          </p:cNvPicPr>
          <p:nvPr/>
        </p:nvPicPr>
        <p:blipFill>
          <a:blip r:embed="rId5" cstate="print"/>
          <a:stretch>
            <a:fillRect/>
          </a:stretch>
        </p:blipFill>
        <p:spPr>
          <a:xfrm>
            <a:off x="5612309" y="3283915"/>
            <a:ext cx="2181316" cy="2819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26151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2400"/>
            <a:ext cx="9144000" cy="868362"/>
          </a:xfrm>
          <a:prstGeom prst="rect">
            <a:avLst/>
          </a:prstGeom>
        </p:spPr>
        <p:txBody>
          <a:bodyPr>
            <a:no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lang="en-US" sz="4700" dirty="0" smtClean="0">
                <a:solidFill>
                  <a:schemeClr val="accent1">
                    <a:lumMod val="20000"/>
                    <a:lumOff val="80000"/>
                  </a:schemeClr>
                </a:solidFill>
                <a:effectLst>
                  <a:outerShdw blurRad="38100" dist="38100" dir="2700000" algn="tl">
                    <a:srgbClr val="000000">
                      <a:alpha val="43137"/>
                    </a:srgbClr>
                  </a:outerShdw>
                </a:effectLst>
                <a:latin typeface="Perpetua" pitchFamily="18" charset="0"/>
              </a:rPr>
              <a:t>Mertarvik Strategic Management Plan</a:t>
            </a:r>
          </a:p>
        </p:txBody>
      </p:sp>
      <p:pic>
        <p:nvPicPr>
          <p:cNvPr id="1026" name="Picture 2"/>
          <p:cNvPicPr>
            <a:picLocks noChangeAspect="1" noChangeArrowheads="1"/>
          </p:cNvPicPr>
          <p:nvPr/>
        </p:nvPicPr>
        <p:blipFill>
          <a:blip r:embed="rId3" cstate="print"/>
          <a:srcRect/>
          <a:stretch>
            <a:fillRect/>
          </a:stretch>
        </p:blipFill>
        <p:spPr bwMode="auto">
          <a:xfrm>
            <a:off x="1752600" y="2186317"/>
            <a:ext cx="3176353" cy="4110776"/>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752600"/>
            <a:ext cx="3733800" cy="4825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1219200"/>
            <a:ext cx="8991600" cy="954107"/>
          </a:xfrm>
          <a:prstGeom prst="rect">
            <a:avLst/>
          </a:prstGeom>
          <a:noFill/>
        </p:spPr>
        <p:txBody>
          <a:bodyPr wrap="square" rtlCol="0">
            <a:spAutoFit/>
          </a:bodyPr>
          <a:lstStyle/>
          <a:p>
            <a:r>
              <a:rPr lang="en-US" sz="2800" dirty="0" smtClean="0">
                <a:solidFill>
                  <a:srgbClr val="29486D"/>
                </a:solidFill>
              </a:rPr>
              <a:t>Sets </a:t>
            </a:r>
            <a:r>
              <a:rPr lang="en-US" sz="2800" dirty="0">
                <a:solidFill>
                  <a:srgbClr val="29486D"/>
                </a:solidFill>
              </a:rPr>
              <a:t>a common vision </a:t>
            </a:r>
            <a:r>
              <a:rPr lang="en-US" sz="2800" dirty="0" smtClean="0">
                <a:solidFill>
                  <a:srgbClr val="29486D"/>
                </a:solidFill>
              </a:rPr>
              <a:t>for relocating </a:t>
            </a:r>
            <a:r>
              <a:rPr lang="en-US" sz="2800" dirty="0">
                <a:solidFill>
                  <a:srgbClr val="29486D"/>
                </a:solidFill>
              </a:rPr>
              <a:t>the village of Newtok </a:t>
            </a:r>
            <a:r>
              <a:rPr lang="en-US" sz="2800" dirty="0" smtClean="0">
                <a:solidFill>
                  <a:srgbClr val="29486D"/>
                </a:solidFill>
              </a:rPr>
              <a:t>to relocation site on Nelson Island.</a:t>
            </a:r>
            <a:endParaRPr lang="en-US" sz="2800" dirty="0">
              <a:solidFill>
                <a:srgbClr val="29486D"/>
              </a:solidFill>
            </a:endParaRPr>
          </a:p>
        </p:txBody>
      </p:sp>
    </p:spTree>
    <p:extLst>
      <p:ext uri="{BB962C8B-B14F-4D97-AF65-F5344CB8AC3E}">
        <p14:creationId xmlns:p14="http://schemas.microsoft.com/office/powerpoint/2010/main" val="4276580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304800"/>
            <a:ext cx="9125102" cy="6858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FC000"/>
              </a:buClr>
              <a:buSzPct val="110000"/>
              <a:buFont typeface="Wingdings" panose="05000000000000000000" pitchFamily="2" charset="2"/>
              <a:buChar char="§"/>
            </a:pPr>
            <a:r>
              <a:rPr lang="en-US" sz="2600" b="1" dirty="0" smtClean="0">
                <a:solidFill>
                  <a:srgbClr val="29486D"/>
                </a:solidFill>
              </a:rPr>
              <a:t>Develops a Collective Vision: </a:t>
            </a:r>
            <a:r>
              <a:rPr lang="en-US" sz="2400" dirty="0" smtClean="0">
                <a:solidFill>
                  <a:srgbClr val="29486D"/>
                </a:solidFill>
              </a:rPr>
              <a:t>focuses the resources of the community and supporting partnerships behind a common vision and common set of priorities.</a:t>
            </a:r>
          </a:p>
          <a:p>
            <a:pPr>
              <a:buClr>
                <a:srgbClr val="FFC000"/>
              </a:buClr>
              <a:buSzPct val="110000"/>
              <a:buFont typeface="Wingdings" panose="05000000000000000000" pitchFamily="2" charset="2"/>
              <a:buChar char="§"/>
            </a:pPr>
            <a:r>
              <a:rPr lang="en-US" sz="2600" b="1" dirty="0" smtClean="0">
                <a:solidFill>
                  <a:srgbClr val="29486D"/>
                </a:solidFill>
              </a:rPr>
              <a:t>Establishes a Framework for Other Plans: </a:t>
            </a:r>
            <a:r>
              <a:rPr lang="en-US" sz="2400" dirty="0" smtClean="0">
                <a:solidFill>
                  <a:srgbClr val="29486D"/>
                </a:solidFill>
              </a:rPr>
              <a:t>serves as an “umbrella document” for relocation activities.  All other plans, policies and strategies will support the strategic management plan and take direction from it.</a:t>
            </a:r>
          </a:p>
          <a:p>
            <a:pPr>
              <a:buClr>
                <a:srgbClr val="FFC000"/>
              </a:buClr>
              <a:buSzPct val="110000"/>
              <a:buFont typeface="Wingdings" panose="05000000000000000000" pitchFamily="2" charset="2"/>
              <a:buChar char="§"/>
            </a:pPr>
            <a:r>
              <a:rPr lang="en-US" sz="2600" b="1" dirty="0" smtClean="0">
                <a:solidFill>
                  <a:srgbClr val="29486D"/>
                </a:solidFill>
              </a:rPr>
              <a:t>Communicates the Relocation Strategy: </a:t>
            </a:r>
            <a:r>
              <a:rPr lang="en-US" sz="2400" dirty="0" smtClean="0">
                <a:solidFill>
                  <a:srgbClr val="29486D"/>
                </a:solidFill>
              </a:rPr>
              <a:t>establishes and communicates the “blueprint” for relocation in a positive and practical way to everyone in the community, government agencies, and other organizations.</a:t>
            </a:r>
          </a:p>
          <a:p>
            <a:pPr>
              <a:buClr>
                <a:srgbClr val="FFC000"/>
              </a:buClr>
              <a:buSzPct val="110000"/>
              <a:buFont typeface="Wingdings" panose="05000000000000000000" pitchFamily="2" charset="2"/>
              <a:buChar char="§"/>
            </a:pPr>
            <a:r>
              <a:rPr lang="en-US" sz="2600" b="1" dirty="0" smtClean="0">
                <a:solidFill>
                  <a:srgbClr val="29486D"/>
                </a:solidFill>
              </a:rPr>
              <a:t>Facilitates Effective Partnerships:  </a:t>
            </a:r>
            <a:r>
              <a:rPr lang="en-US" sz="2400" dirty="0" smtClean="0">
                <a:solidFill>
                  <a:srgbClr val="29486D"/>
                </a:solidFill>
              </a:rPr>
              <a:t>strengths existing and builds new partnerships with different levels of government, as well as other partners and funders. These partnerships are essential to achieving the strategic actions of the plan.</a:t>
            </a:r>
            <a:endParaRPr lang="en-US" sz="2400" dirty="0">
              <a:solidFill>
                <a:srgbClr val="29486D"/>
              </a:solidFill>
            </a:endParaRPr>
          </a:p>
        </p:txBody>
      </p:sp>
    </p:spTree>
    <p:extLst>
      <p:ext uri="{BB962C8B-B14F-4D97-AF65-F5344CB8AC3E}">
        <p14:creationId xmlns:p14="http://schemas.microsoft.com/office/powerpoint/2010/main" val="813247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ocation_Plan.bmp"/>
          <p:cNvPicPr>
            <a:picLocks noChangeAspect="1"/>
          </p:cNvPicPr>
          <p:nvPr/>
        </p:nvPicPr>
        <p:blipFill>
          <a:blip r:embed="rId3" cstate="print"/>
          <a:stretch>
            <a:fillRect/>
          </a:stretch>
        </p:blipFill>
        <p:spPr>
          <a:xfrm>
            <a:off x="243348" y="76200"/>
            <a:ext cx="4191000" cy="6475532"/>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348" y="838200"/>
            <a:ext cx="4557252" cy="4651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3989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217116344"/>
              </p:ext>
            </p:extLst>
          </p:nvPr>
        </p:nvGraphicFramePr>
        <p:xfrm>
          <a:off x="1447800" y="1253049"/>
          <a:ext cx="6092619" cy="5528752"/>
        </p:xfrm>
        <a:graphic>
          <a:graphicData uri="http://schemas.openxmlformats.org/presentationml/2006/ole">
            <mc:AlternateContent xmlns:mc="http://schemas.openxmlformats.org/markup-compatibility/2006">
              <mc:Choice xmlns:v="urn:schemas-microsoft-com:vml" Requires="v">
                <p:oleObj spid="_x0000_s4194" name="Visio" r:id="rId4" imgW="6775204" imgH="6148962" progId="Visio.Drawing.11">
                  <p:embed/>
                </p:oleObj>
              </mc:Choice>
              <mc:Fallback>
                <p:oleObj name="Visio" r:id="rId4" imgW="6775204" imgH="6148962" progId="Visio.Drawing.11">
                  <p:embed/>
                  <p:pic>
                    <p:nvPicPr>
                      <p:cNvPr id="0" name=""/>
                      <p:cNvPicPr/>
                      <p:nvPr/>
                    </p:nvPicPr>
                    <p:blipFill>
                      <a:blip r:embed="rId5"/>
                      <a:stretch>
                        <a:fillRect/>
                      </a:stretch>
                    </p:blipFill>
                    <p:spPr>
                      <a:xfrm>
                        <a:off x="1447800" y="1253049"/>
                        <a:ext cx="6092619" cy="5528752"/>
                      </a:xfrm>
                      <a:prstGeom prst="rect">
                        <a:avLst/>
                      </a:prstGeom>
                    </p:spPr>
                  </p:pic>
                </p:oleObj>
              </mc:Fallback>
            </mc:AlternateContent>
          </a:graphicData>
        </a:graphic>
      </p:graphicFrame>
      <p:sp>
        <p:nvSpPr>
          <p:cNvPr id="3" name="Title 1"/>
          <p:cNvSpPr txBox="1">
            <a:spLocks/>
          </p:cNvSpPr>
          <p:nvPr/>
        </p:nvSpPr>
        <p:spPr>
          <a:xfrm>
            <a:off x="0" y="198438"/>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Community Decision-Making Process: Phase 3</a:t>
            </a:r>
            <a:endParaRPr lang="en-US" sz="41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416083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938992"/>
          </a:xfrm>
          <a:prstGeom prst="rect">
            <a:avLst/>
          </a:prstGeom>
          <a:noFill/>
        </p:spPr>
        <p:txBody>
          <a:bodyPr wrap="square" rtlCol="0">
            <a:spAutoFit/>
          </a:bodyPr>
          <a:lstStyle/>
          <a:p>
            <a:pPr algn="ctr"/>
            <a:r>
              <a:rPr lang="en-US" sz="6000" dirty="0" smtClean="0">
                <a:solidFill>
                  <a:schemeClr val="bg1"/>
                </a:solidFill>
                <a:latin typeface="Perpetua" panose="02020502060401020303" pitchFamily="18" charset="0"/>
              </a:rPr>
              <a:t>Alaska Community</a:t>
            </a:r>
          </a:p>
          <a:p>
            <a:pPr algn="ctr"/>
            <a:r>
              <a:rPr lang="en-US" sz="6000" dirty="0" smtClean="0">
                <a:solidFill>
                  <a:schemeClr val="bg1"/>
                </a:solidFill>
                <a:latin typeface="Perpetua" panose="02020502060401020303" pitchFamily="18" charset="0"/>
              </a:rPr>
              <a:t>Coastal Protection Project</a:t>
            </a:r>
            <a:endParaRPr lang="en-US" sz="6000" dirty="0">
              <a:solidFill>
                <a:schemeClr val="bg1"/>
              </a:solidFill>
              <a:latin typeface="Perpetua" panose="02020502060401020303"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2" y="2055657"/>
            <a:ext cx="6815138" cy="358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6469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dirty="0" smtClean="0">
                <a:solidFill>
                  <a:schemeClr val="accent1">
                    <a:lumMod val="20000"/>
                    <a:lumOff val="80000"/>
                  </a:schemeClr>
                </a:solidFill>
              </a:rPr>
              <a:t>Objective</a:t>
            </a:r>
          </a:p>
        </p:txBody>
      </p:sp>
      <p:sp>
        <p:nvSpPr>
          <p:cNvPr id="3" name="Content Placeholder 2"/>
          <p:cNvSpPr>
            <a:spLocks noGrp="1"/>
          </p:cNvSpPr>
          <p:nvPr>
            <p:ph idx="1"/>
          </p:nvPr>
        </p:nvSpPr>
        <p:spPr>
          <a:xfrm>
            <a:off x="152400" y="1981200"/>
            <a:ext cx="8839200" cy="2514600"/>
          </a:xfrm>
        </p:spPr>
        <p:txBody>
          <a:bodyPr/>
          <a:lstStyle/>
          <a:p>
            <a:pPr marL="400050" indent="-400050">
              <a:buClr>
                <a:srgbClr val="FFC000"/>
              </a:buClr>
              <a:buSzPct val="125000"/>
              <a:buFont typeface="Wingdings" pitchFamily="2" charset="2"/>
              <a:buChar char="§"/>
            </a:pPr>
            <a:r>
              <a:rPr lang="en-US" sz="4000" dirty="0">
                <a:latin typeface="Calibri" pitchFamily="34" charset="0"/>
              </a:rPr>
              <a:t>To increase community sustainability and resilience to the impacts of natural hazards.</a:t>
            </a:r>
          </a:p>
          <a:p>
            <a:pPr marL="0" indent="0">
              <a:buNone/>
            </a:pPr>
            <a:endParaRPr lang="en-US" sz="2400" dirty="0" smtClean="0"/>
          </a:p>
        </p:txBody>
      </p:sp>
    </p:spTree>
    <p:extLst>
      <p:ext uri="{BB962C8B-B14F-4D97-AF65-F5344CB8AC3E}">
        <p14:creationId xmlns:p14="http://schemas.microsoft.com/office/powerpoint/2010/main" val="2250202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dirty="0" smtClean="0">
                <a:solidFill>
                  <a:schemeClr val="accent1">
                    <a:lumMod val="20000"/>
                    <a:lumOff val="80000"/>
                  </a:schemeClr>
                </a:solidFill>
              </a:rPr>
              <a:t>Essential Components</a:t>
            </a:r>
          </a:p>
        </p:txBody>
      </p:sp>
      <p:sp>
        <p:nvSpPr>
          <p:cNvPr id="3" name="Content Placeholder 2"/>
          <p:cNvSpPr>
            <a:spLocks noGrp="1"/>
          </p:cNvSpPr>
          <p:nvPr>
            <p:ph idx="1"/>
          </p:nvPr>
        </p:nvSpPr>
        <p:spPr>
          <a:xfrm>
            <a:off x="457200" y="1905000"/>
            <a:ext cx="8382000" cy="2743200"/>
          </a:xfrm>
        </p:spPr>
        <p:txBody>
          <a:bodyPr/>
          <a:lstStyle/>
          <a:p>
            <a:pPr marL="400050" indent="-400050">
              <a:buClr>
                <a:srgbClr val="FFC000"/>
              </a:buClr>
              <a:buSzPct val="125000"/>
              <a:buFont typeface="Wingdings" pitchFamily="2" charset="2"/>
              <a:buChar char="§"/>
            </a:pPr>
            <a:r>
              <a:rPr lang="en-US" sz="4000" dirty="0">
                <a:latin typeface="Calibri" pitchFamily="34" charset="0"/>
              </a:rPr>
              <a:t>Strong community </a:t>
            </a:r>
            <a:r>
              <a:rPr lang="en-US" sz="4000" dirty="0" smtClean="0">
                <a:latin typeface="Calibri" pitchFamily="34" charset="0"/>
              </a:rPr>
              <a:t>leadership</a:t>
            </a:r>
          </a:p>
          <a:p>
            <a:pPr marL="400050" indent="-400050">
              <a:buClr>
                <a:srgbClr val="FFC000"/>
              </a:buClr>
              <a:buSzPct val="125000"/>
              <a:buFont typeface="Wingdings" pitchFamily="2" charset="2"/>
              <a:buChar char="§"/>
            </a:pPr>
            <a:r>
              <a:rPr lang="en-US" sz="4000" dirty="0" smtClean="0"/>
              <a:t>Agency </a:t>
            </a:r>
            <a:r>
              <a:rPr lang="en-US" sz="4000" dirty="0"/>
              <a:t>support and </a:t>
            </a:r>
            <a:r>
              <a:rPr lang="en-US" sz="4000" dirty="0" smtClean="0"/>
              <a:t>collaboration</a:t>
            </a:r>
          </a:p>
          <a:p>
            <a:pPr marL="400050" indent="-400050">
              <a:buClr>
                <a:srgbClr val="FFC000"/>
              </a:buClr>
              <a:buSzPct val="125000"/>
              <a:buFont typeface="Wingdings" pitchFamily="2" charset="2"/>
              <a:buChar char="§"/>
            </a:pPr>
            <a:r>
              <a:rPr lang="en-US" sz="4000" dirty="0" smtClean="0"/>
              <a:t>Careful</a:t>
            </a:r>
            <a:r>
              <a:rPr lang="en-US" sz="4000" dirty="0"/>
              <a:t>, effective planning</a:t>
            </a:r>
          </a:p>
        </p:txBody>
      </p:sp>
    </p:spTree>
    <p:extLst>
      <p:ext uri="{BB962C8B-B14F-4D97-AF65-F5344CB8AC3E}">
        <p14:creationId xmlns:p14="http://schemas.microsoft.com/office/powerpoint/2010/main" val="2527260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en-US" dirty="0" smtClean="0">
                <a:solidFill>
                  <a:schemeClr val="accent1">
                    <a:lumMod val="20000"/>
                    <a:lumOff val="80000"/>
                  </a:schemeClr>
                </a:solidFill>
              </a:rPr>
              <a:t>Strong Community Leadership</a:t>
            </a:r>
            <a:endParaRPr lang="en-US" dirty="0">
              <a:solidFill>
                <a:schemeClr val="accent1">
                  <a:lumMod val="20000"/>
                  <a:lumOff val="80000"/>
                </a:schemeClr>
              </a:solidFill>
            </a:endParaRPr>
          </a:p>
        </p:txBody>
      </p:sp>
      <p:sp>
        <p:nvSpPr>
          <p:cNvPr id="3" name="Content Placeholder 2"/>
          <p:cNvSpPr>
            <a:spLocks noGrp="1"/>
          </p:cNvSpPr>
          <p:nvPr>
            <p:ph idx="1"/>
          </p:nvPr>
        </p:nvSpPr>
        <p:spPr>
          <a:xfrm>
            <a:off x="76200" y="1371600"/>
            <a:ext cx="8991600" cy="4144963"/>
          </a:xfrm>
        </p:spPr>
        <p:txBody>
          <a:bodyPr/>
          <a:lstStyle/>
          <a:p>
            <a:pPr marL="0" indent="0">
              <a:buNone/>
            </a:pPr>
            <a:r>
              <a:rPr lang="en-US" sz="2800" dirty="0" smtClean="0">
                <a:latin typeface="Constantia" panose="02030602050306030303" pitchFamily="18" charset="0"/>
              </a:rPr>
              <a:t>Community grant for full-time Community </a:t>
            </a:r>
            <a:r>
              <a:rPr lang="en-US" sz="2800" dirty="0">
                <a:latin typeface="Constantia" panose="02030602050306030303" pitchFamily="18" charset="0"/>
              </a:rPr>
              <a:t>C</a:t>
            </a:r>
            <a:r>
              <a:rPr lang="en-US" sz="2800" dirty="0" smtClean="0">
                <a:latin typeface="Constantia" panose="02030602050306030303" pitchFamily="18" charset="0"/>
              </a:rPr>
              <a:t>oordinator to: </a:t>
            </a:r>
          </a:p>
          <a:p>
            <a:pPr lvl="1">
              <a:buClr>
                <a:srgbClr val="0070C0"/>
              </a:buClr>
              <a:buSzPct val="115000"/>
              <a:buFont typeface="Wingdings" panose="05000000000000000000" pitchFamily="2" charset="2"/>
              <a:buChar char="§"/>
            </a:pPr>
            <a:r>
              <a:rPr lang="en-US" sz="2500" dirty="0" smtClean="0"/>
              <a:t>Represent community at interagency working group meetings</a:t>
            </a:r>
          </a:p>
          <a:p>
            <a:pPr lvl="1">
              <a:buClr>
                <a:srgbClr val="0070C0"/>
              </a:buClr>
              <a:buSzPct val="115000"/>
              <a:buFont typeface="Wingdings" panose="05000000000000000000" pitchFamily="2" charset="2"/>
              <a:buChar char="§"/>
            </a:pPr>
            <a:r>
              <a:rPr lang="en-US" sz="2500" dirty="0" smtClean="0"/>
              <a:t>Work with project staff, inter-agency group, and planning contractor on resiliency plan</a:t>
            </a:r>
          </a:p>
          <a:p>
            <a:pPr lvl="1">
              <a:buClr>
                <a:srgbClr val="0070C0"/>
              </a:buClr>
              <a:buSzPct val="115000"/>
              <a:buFont typeface="Wingdings" panose="05000000000000000000" pitchFamily="2" charset="2"/>
              <a:buChar char="§"/>
            </a:pPr>
            <a:r>
              <a:rPr lang="en-US" sz="2500" dirty="0" smtClean="0"/>
              <a:t>Advocate for funding to carry out resiliency plan</a:t>
            </a:r>
          </a:p>
          <a:p>
            <a:pPr marL="457200" lvl="1" indent="0">
              <a:buNone/>
            </a:pPr>
            <a:endParaRPr lang="en-US" sz="1000" dirty="0" smtClean="0"/>
          </a:p>
          <a:p>
            <a:pPr marL="0" indent="0">
              <a:buNone/>
            </a:pPr>
            <a:r>
              <a:rPr lang="en-US" sz="2800" dirty="0">
                <a:latin typeface="Constantia" panose="02030602050306030303" pitchFamily="18" charset="0"/>
              </a:rPr>
              <a:t>DCRA </a:t>
            </a:r>
            <a:r>
              <a:rPr lang="en-US" sz="2800" dirty="0" smtClean="0">
                <a:latin typeface="Constantia" panose="02030602050306030303" pitchFamily="18" charset="0"/>
              </a:rPr>
              <a:t>provides training, technical assistance and other support to Community Coordinator</a:t>
            </a:r>
            <a:endParaRPr lang="en-US" sz="2800" dirty="0">
              <a:latin typeface="Constantia" panose="02030602050306030303" pitchFamily="18" charset="0"/>
            </a:endParaRPr>
          </a:p>
        </p:txBody>
      </p:sp>
    </p:spTree>
    <p:extLst>
      <p:ext uri="{BB962C8B-B14F-4D97-AF65-F5344CB8AC3E}">
        <p14:creationId xmlns:p14="http://schemas.microsoft.com/office/powerpoint/2010/main" val="10257707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2400"/>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Reduction in Arctic Sea Ice</a:t>
            </a:r>
          </a:p>
        </p:txBody>
      </p:sp>
      <p:sp>
        <p:nvSpPr>
          <p:cNvPr id="2" name="TextBox 1"/>
          <p:cNvSpPr txBox="1"/>
          <p:nvPr/>
        </p:nvSpPr>
        <p:spPr>
          <a:xfrm>
            <a:off x="228600" y="1295400"/>
            <a:ext cx="4724400" cy="4278094"/>
          </a:xfrm>
          <a:prstGeom prst="rect">
            <a:avLst/>
          </a:prstGeom>
          <a:noFill/>
        </p:spPr>
        <p:txBody>
          <a:bodyPr wrap="square" rtlCol="0">
            <a:spAutoFit/>
          </a:bodyPr>
          <a:lstStyle/>
          <a:p>
            <a:r>
              <a:rPr lang="en-US" sz="3200" dirty="0" smtClean="0">
                <a:solidFill>
                  <a:srgbClr val="29486D"/>
                </a:solidFill>
              </a:rPr>
              <a:t>The extent and thickness of arctic sea ice has decreased significantly since 1979.  </a:t>
            </a:r>
          </a:p>
          <a:p>
            <a:endParaRPr lang="en-US" sz="1600" dirty="0">
              <a:solidFill>
                <a:srgbClr val="29486D"/>
              </a:solidFill>
            </a:endParaRPr>
          </a:p>
          <a:p>
            <a:r>
              <a:rPr lang="en-US" sz="3200" dirty="0" smtClean="0">
                <a:solidFill>
                  <a:srgbClr val="29486D"/>
                </a:solidFill>
              </a:rPr>
              <a:t>In the past, this ice has provided a “buffer” to the impacts of sea storms on coastal communities.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19200"/>
            <a:ext cx="3720349" cy="4248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3999" y="5410200"/>
            <a:ext cx="3720349" cy="246221"/>
          </a:xfrm>
          <a:prstGeom prst="rect">
            <a:avLst/>
          </a:prstGeom>
          <a:noFill/>
        </p:spPr>
        <p:txBody>
          <a:bodyPr wrap="square" rtlCol="0">
            <a:spAutoFit/>
          </a:bodyPr>
          <a:lstStyle/>
          <a:p>
            <a:r>
              <a:rPr lang="en-US" sz="1000" dirty="0"/>
              <a:t>Figure source: NSIDC 2012; Data from </a:t>
            </a:r>
            <a:r>
              <a:rPr lang="en-US" sz="1000" dirty="0" err="1"/>
              <a:t>Fetterer</a:t>
            </a:r>
            <a:r>
              <a:rPr lang="en-US" sz="1000" dirty="0"/>
              <a:t> et al. 2013</a:t>
            </a:r>
          </a:p>
        </p:txBody>
      </p:sp>
    </p:spTree>
    <p:extLst>
      <p:ext uri="{BB962C8B-B14F-4D97-AF65-F5344CB8AC3E}">
        <p14:creationId xmlns:p14="http://schemas.microsoft.com/office/powerpoint/2010/main" val="14059397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6400"/>
            <a:ext cx="8839200" cy="3306763"/>
          </a:xfrm>
        </p:spPr>
        <p:txBody>
          <a:bodyPr/>
          <a:lstStyle/>
          <a:p>
            <a:pPr marL="0" indent="0">
              <a:buNone/>
            </a:pPr>
            <a:r>
              <a:rPr lang="en-US" sz="3600" dirty="0" smtClean="0">
                <a:latin typeface="Constantia" panose="02030602050306030303" pitchFamily="18" charset="0"/>
              </a:rPr>
              <a:t>Organization of interagency working group (state/federal agencies and regional organizations):</a:t>
            </a:r>
          </a:p>
          <a:p>
            <a:pPr>
              <a:buClr>
                <a:srgbClr val="0070C0"/>
              </a:buClr>
              <a:buSzPct val="115000"/>
              <a:buFont typeface="Wingdings" panose="05000000000000000000" pitchFamily="2" charset="2"/>
              <a:buChar char="§"/>
            </a:pPr>
            <a:r>
              <a:rPr lang="en-US" dirty="0"/>
              <a:t>T</a:t>
            </a:r>
            <a:r>
              <a:rPr lang="en-US" dirty="0" smtClean="0"/>
              <a:t>o coordinate resources and technical assistance to help community implement resiliency plan.</a:t>
            </a:r>
          </a:p>
          <a:p>
            <a:endParaRPr lang="en-US" dirty="0"/>
          </a:p>
        </p:txBody>
      </p:sp>
      <p:sp>
        <p:nvSpPr>
          <p:cNvPr id="4" name="Title 1"/>
          <p:cNvSpPr>
            <a:spLocks noGrp="1"/>
          </p:cNvSpPr>
          <p:nvPr>
            <p:ph type="title"/>
          </p:nvPr>
        </p:nvSpPr>
        <p:spPr>
          <a:xfrm>
            <a:off x="0" y="152400"/>
            <a:ext cx="9144000" cy="990600"/>
          </a:xfrm>
        </p:spPr>
        <p:txBody>
          <a:bodyPr/>
          <a:lstStyle/>
          <a:p>
            <a:r>
              <a:rPr lang="en-US" sz="5600" dirty="0" smtClean="0">
                <a:solidFill>
                  <a:schemeClr val="accent1">
                    <a:lumMod val="20000"/>
                    <a:lumOff val="80000"/>
                  </a:schemeClr>
                </a:solidFill>
              </a:rPr>
              <a:t>Agency Support and Collaboration</a:t>
            </a:r>
          </a:p>
        </p:txBody>
      </p:sp>
    </p:spTree>
    <p:extLst>
      <p:ext uri="{BB962C8B-B14F-4D97-AF65-F5344CB8AC3E}">
        <p14:creationId xmlns:p14="http://schemas.microsoft.com/office/powerpoint/2010/main" val="3481711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4648200"/>
          </a:xfrm>
        </p:spPr>
        <p:txBody>
          <a:bodyPr/>
          <a:lstStyle/>
          <a:p>
            <a:pPr marL="0" indent="0">
              <a:buNone/>
            </a:pPr>
            <a:r>
              <a:rPr lang="en-US" b="1" dirty="0" smtClean="0">
                <a:latin typeface="Constantia" panose="02030602050306030303" pitchFamily="18" charset="0"/>
              </a:rPr>
              <a:t>Comprehensive Strategic Management Plan: </a:t>
            </a:r>
            <a:endParaRPr lang="en-US" dirty="0">
              <a:latin typeface="Constantia" panose="02030602050306030303" pitchFamily="18" charset="0"/>
            </a:endParaRPr>
          </a:p>
          <a:p>
            <a:pPr>
              <a:buClr>
                <a:srgbClr val="0070C0"/>
              </a:buClr>
              <a:buSzPct val="125000"/>
            </a:pPr>
            <a:r>
              <a:rPr lang="en-US" sz="2300" dirty="0" smtClean="0"/>
              <a:t>Contractor hired to work with community and inter-agency working group to develop strategic management plan -- “blueprint” for how the community and agencies will proceed over the next 10 – 20 years to accomplish the community’s recommended actions.</a:t>
            </a:r>
          </a:p>
          <a:p>
            <a:pPr>
              <a:buClr>
                <a:srgbClr val="0070C0"/>
              </a:buClr>
              <a:buSzPct val="125000"/>
            </a:pPr>
            <a:r>
              <a:rPr lang="en-US" sz="2300" dirty="0" smtClean="0"/>
              <a:t>Plan is </a:t>
            </a:r>
            <a:r>
              <a:rPr lang="en-US" sz="2300" b="1" i="1" dirty="0" smtClean="0"/>
              <a:t>community-driven</a:t>
            </a:r>
            <a:r>
              <a:rPr lang="en-US" sz="2300" dirty="0" smtClean="0"/>
              <a:t>, with technical support provided by agencies: </a:t>
            </a:r>
          </a:p>
          <a:p>
            <a:pPr lvl="1"/>
            <a:r>
              <a:rPr lang="en-US" sz="2000" dirty="0" smtClean="0"/>
              <a:t>Sequencing of activities and projects to implement plan</a:t>
            </a:r>
          </a:p>
          <a:p>
            <a:pPr lvl="1"/>
            <a:r>
              <a:rPr lang="en-US" sz="2000" dirty="0" smtClean="0"/>
              <a:t>Potential funding sources; identification of critical funding cycles and opportunities</a:t>
            </a:r>
          </a:p>
          <a:p>
            <a:pPr lvl="1"/>
            <a:r>
              <a:rPr lang="en-US" sz="2000" dirty="0" smtClean="0"/>
              <a:t>Identification of potential resource-leveraging opportunities among agencies</a:t>
            </a:r>
          </a:p>
          <a:p>
            <a:pPr lvl="1"/>
            <a:r>
              <a:rPr lang="en-US" sz="2000" dirty="0" smtClean="0"/>
              <a:t>Identification of construction windows</a:t>
            </a:r>
            <a:endParaRPr lang="en-US" sz="2000" dirty="0"/>
          </a:p>
        </p:txBody>
      </p:sp>
      <p:sp>
        <p:nvSpPr>
          <p:cNvPr id="4" name="Title 1"/>
          <p:cNvSpPr>
            <a:spLocks noGrp="1"/>
          </p:cNvSpPr>
          <p:nvPr>
            <p:ph type="title"/>
          </p:nvPr>
        </p:nvSpPr>
        <p:spPr>
          <a:xfrm>
            <a:off x="0" y="152400"/>
            <a:ext cx="9144000" cy="990600"/>
          </a:xfrm>
        </p:spPr>
        <p:txBody>
          <a:bodyPr/>
          <a:lstStyle/>
          <a:p>
            <a:r>
              <a:rPr lang="en-US" sz="5600" dirty="0" smtClean="0">
                <a:solidFill>
                  <a:schemeClr val="accent1">
                    <a:lumMod val="20000"/>
                    <a:lumOff val="80000"/>
                  </a:schemeClr>
                </a:solidFill>
              </a:rPr>
              <a:t>Careful, Effective Planning</a:t>
            </a:r>
          </a:p>
        </p:txBody>
      </p:sp>
    </p:spTree>
    <p:extLst>
      <p:ext uri="{BB962C8B-B14F-4D97-AF65-F5344CB8AC3E}">
        <p14:creationId xmlns:p14="http://schemas.microsoft.com/office/powerpoint/2010/main" val="32370580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 y="990600"/>
            <a:ext cx="9144000" cy="5867400"/>
            <a:chOff x="1" y="685800"/>
            <a:chExt cx="9144000" cy="5867400"/>
          </a:xfrm>
        </p:grpSpPr>
        <p:pic>
          <p:nvPicPr>
            <p:cNvPr id="3" name="Picture 2" descr="T:\ArcGIS Projects\Sally Requests\State Outline.png"/>
            <p:cNvPicPr>
              <a:picLocks noChangeAspect="1" noChangeArrowheads="1"/>
            </p:cNvPicPr>
            <p:nvPr/>
          </p:nvPicPr>
          <p:blipFill rotWithShape="1">
            <a:blip r:embed="rId2"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841" t="14165" r="3949" b="11112"/>
            <a:stretch/>
          </p:blipFill>
          <p:spPr bwMode="auto">
            <a:xfrm>
              <a:off x="1" y="685800"/>
              <a:ext cx="9144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267200" y="1614297"/>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95344" y="342900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495800" y="2560165"/>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005072" y="198120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05200" y="1583323"/>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Kivalina</a:t>
              </a:r>
              <a:endParaRPr lang="en-US" sz="1100" b="1" dirty="0">
                <a:solidFill>
                  <a:schemeClr val="accent1">
                    <a:lumMod val="50000"/>
                  </a:schemeClr>
                </a:solidFill>
              </a:endParaRPr>
            </a:p>
          </p:txBody>
        </p:sp>
        <p:sp>
          <p:nvSpPr>
            <p:cNvPr id="13" name="TextBox 12"/>
            <p:cNvSpPr txBox="1"/>
            <p:nvPr/>
          </p:nvSpPr>
          <p:spPr>
            <a:xfrm>
              <a:off x="3124200" y="3314700"/>
              <a:ext cx="990600" cy="169277"/>
            </a:xfrm>
            <a:prstGeom prst="rect">
              <a:avLst/>
            </a:prstGeom>
            <a:noFill/>
          </p:spPr>
          <p:txBody>
            <a:bodyPr wrap="square" lIns="0" tIns="0" rIns="0" bIns="0" rtlCol="0">
              <a:spAutoFit/>
            </a:bodyPr>
            <a:lstStyle/>
            <a:p>
              <a:pPr algn="ctr"/>
              <a:r>
                <a:rPr lang="en-US" sz="1100" b="1" dirty="0">
                  <a:solidFill>
                    <a:schemeClr val="accent1">
                      <a:lumMod val="50000"/>
                    </a:schemeClr>
                  </a:solidFill>
                </a:rPr>
                <a:t>Newtok</a:t>
              </a:r>
            </a:p>
          </p:txBody>
        </p:sp>
        <p:sp>
          <p:nvSpPr>
            <p:cNvPr id="14" name="TextBox 13"/>
            <p:cNvSpPr txBox="1"/>
            <p:nvPr/>
          </p:nvSpPr>
          <p:spPr>
            <a:xfrm>
              <a:off x="4495800" y="2511340"/>
              <a:ext cx="990600" cy="169277"/>
            </a:xfrm>
            <a:prstGeom prst="rect">
              <a:avLst/>
            </a:prstGeom>
            <a:noFill/>
          </p:spPr>
          <p:txBody>
            <a:bodyPr wrap="square" lIns="0" tIns="0" rIns="0" bIns="0" rtlCol="0">
              <a:spAutoFit/>
            </a:bodyPr>
            <a:lstStyle/>
            <a:p>
              <a:pPr algn="ctr"/>
              <a:r>
                <a:rPr lang="en-US" sz="1100" b="1" dirty="0">
                  <a:solidFill>
                    <a:schemeClr val="accent1">
                      <a:lumMod val="50000"/>
                    </a:schemeClr>
                  </a:solidFill>
                </a:rPr>
                <a:t>Shaktoolik</a:t>
              </a:r>
            </a:p>
          </p:txBody>
        </p:sp>
        <p:sp>
          <p:nvSpPr>
            <p:cNvPr id="15" name="TextBox 14"/>
            <p:cNvSpPr txBox="1"/>
            <p:nvPr/>
          </p:nvSpPr>
          <p:spPr>
            <a:xfrm>
              <a:off x="3124200" y="1964323"/>
              <a:ext cx="990600" cy="169277"/>
            </a:xfrm>
            <a:prstGeom prst="rect">
              <a:avLst/>
            </a:prstGeom>
            <a:noFill/>
          </p:spPr>
          <p:txBody>
            <a:bodyPr wrap="square" lIns="0" tIns="0" rIns="0" bIns="0" rtlCol="0">
              <a:spAutoFit/>
            </a:bodyPr>
            <a:lstStyle/>
            <a:p>
              <a:pPr algn="ctr"/>
              <a:r>
                <a:rPr lang="en-US" sz="1100" b="1" dirty="0">
                  <a:solidFill>
                    <a:schemeClr val="accent1">
                      <a:lumMod val="50000"/>
                    </a:schemeClr>
                  </a:solidFill>
                </a:rPr>
                <a:t>Shishmaref</a:t>
              </a:r>
            </a:p>
          </p:txBody>
        </p:sp>
      </p:grpSp>
      <p:sp>
        <p:nvSpPr>
          <p:cNvPr id="16" name="TextBox 15"/>
          <p:cNvSpPr txBox="1"/>
          <p:nvPr/>
        </p:nvSpPr>
        <p:spPr>
          <a:xfrm>
            <a:off x="1" y="152400"/>
            <a:ext cx="9144000" cy="461665"/>
          </a:xfrm>
          <a:prstGeom prst="rect">
            <a:avLst/>
          </a:prstGeom>
          <a:noFill/>
        </p:spPr>
        <p:txBody>
          <a:bodyPr wrap="square" rtlCol="0">
            <a:spAutoFit/>
          </a:bodyPr>
          <a:lstStyle/>
          <a:p>
            <a:pPr algn="ctr"/>
            <a:r>
              <a:rPr lang="en-US" sz="2400" b="1" dirty="0" smtClean="0">
                <a:solidFill>
                  <a:schemeClr val="accent1">
                    <a:lumMod val="50000"/>
                  </a:schemeClr>
                </a:solidFill>
              </a:rPr>
              <a:t>Most Imminently  Threatened Communities</a:t>
            </a:r>
            <a:endParaRPr lang="en-US" sz="2400" b="1" dirty="0">
              <a:solidFill>
                <a:schemeClr val="accent1">
                  <a:lumMod val="50000"/>
                </a:schemeClr>
              </a:solidFill>
            </a:endParaRPr>
          </a:p>
        </p:txBody>
      </p:sp>
    </p:spTree>
    <p:extLst>
      <p:ext uri="{BB962C8B-B14F-4D97-AF65-F5344CB8AC3E}">
        <p14:creationId xmlns:p14="http://schemas.microsoft.com/office/powerpoint/2010/main" val="1868608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6674" y="914400"/>
            <a:ext cx="9144000" cy="5867400"/>
            <a:chOff x="1" y="381000"/>
            <a:chExt cx="9144000" cy="5867400"/>
          </a:xfrm>
        </p:grpSpPr>
        <p:pic>
          <p:nvPicPr>
            <p:cNvPr id="3" name="Picture 2" descr="T:\ArcGIS Projects\Sally Requests\State Outline.png"/>
            <p:cNvPicPr>
              <a:picLocks noChangeAspect="1" noChangeArrowheads="1"/>
            </p:cNvPicPr>
            <p:nvPr/>
          </p:nvPicPr>
          <p:blipFill rotWithShape="1">
            <a:blip r:embed="rId2"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841" t="14165" r="3949" b="11112"/>
            <a:stretch/>
          </p:blipFill>
          <p:spPr bwMode="auto">
            <a:xfrm>
              <a:off x="1" y="381000"/>
              <a:ext cx="9144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021836" y="381000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191000" y="487680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274439" y="3936492"/>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267200" y="3609269"/>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66972" y="3531869"/>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67200" y="2543401"/>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91000" y="3396078"/>
              <a:ext cx="990600" cy="169277"/>
            </a:xfrm>
            <a:prstGeom prst="rect">
              <a:avLst/>
            </a:prstGeom>
            <a:noFill/>
          </p:spPr>
          <p:txBody>
            <a:bodyPr wrap="square" lIns="0" tIns="0" rIns="0" bIns="0" rtlCol="0">
              <a:spAutoFit/>
            </a:bodyPr>
            <a:lstStyle/>
            <a:p>
              <a:pPr algn="ctr"/>
              <a:r>
                <a:rPr lang="en-US" sz="1100" b="1" dirty="0">
                  <a:solidFill>
                    <a:schemeClr val="accent1">
                      <a:lumMod val="50000"/>
                    </a:schemeClr>
                  </a:solidFill>
                </a:rPr>
                <a:t>Atmautluak</a:t>
              </a:r>
            </a:p>
          </p:txBody>
        </p:sp>
        <p:sp>
          <p:nvSpPr>
            <p:cNvPr id="11" name="TextBox 10"/>
            <p:cNvSpPr txBox="1"/>
            <p:nvPr/>
          </p:nvSpPr>
          <p:spPr>
            <a:xfrm>
              <a:off x="3581400" y="2514600"/>
              <a:ext cx="990600" cy="169277"/>
            </a:xfrm>
            <a:prstGeom prst="rect">
              <a:avLst/>
            </a:prstGeom>
            <a:noFill/>
          </p:spPr>
          <p:txBody>
            <a:bodyPr wrap="square" lIns="0" tIns="0" rIns="0" bIns="0" rtlCol="0">
              <a:spAutoFit/>
            </a:bodyPr>
            <a:lstStyle/>
            <a:p>
              <a:pPr algn="ctr"/>
              <a:r>
                <a:rPr lang="en-US" sz="1100" b="1" dirty="0">
                  <a:solidFill>
                    <a:schemeClr val="accent1">
                      <a:lumMod val="50000"/>
                    </a:schemeClr>
                  </a:solidFill>
                </a:rPr>
                <a:t>Elim</a:t>
              </a:r>
            </a:p>
          </p:txBody>
        </p:sp>
        <p:sp>
          <p:nvSpPr>
            <p:cNvPr id="12" name="TextBox 11"/>
            <p:cNvSpPr txBox="1"/>
            <p:nvPr/>
          </p:nvSpPr>
          <p:spPr>
            <a:xfrm>
              <a:off x="3048000" y="3413110"/>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Nightmute</a:t>
              </a:r>
              <a:endParaRPr lang="en-US" sz="1100" b="1" dirty="0">
                <a:solidFill>
                  <a:schemeClr val="accent1">
                    <a:lumMod val="50000"/>
                  </a:schemeClr>
                </a:solidFill>
              </a:endParaRPr>
            </a:p>
          </p:txBody>
        </p:sp>
        <p:sp>
          <p:nvSpPr>
            <p:cNvPr id="13" name="TextBox 12"/>
            <p:cNvSpPr txBox="1"/>
            <p:nvPr/>
          </p:nvSpPr>
          <p:spPr>
            <a:xfrm>
              <a:off x="3352800" y="470752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Nelson Lagoon</a:t>
              </a:r>
              <a:endParaRPr lang="en-US" sz="1100" b="1" dirty="0">
                <a:solidFill>
                  <a:schemeClr val="accent1">
                    <a:lumMod val="50000"/>
                  </a:schemeClr>
                </a:solidFill>
              </a:endParaRPr>
            </a:p>
          </p:txBody>
        </p:sp>
        <p:sp>
          <p:nvSpPr>
            <p:cNvPr id="14" name="TextBox 13"/>
            <p:cNvSpPr txBox="1"/>
            <p:nvPr/>
          </p:nvSpPr>
          <p:spPr>
            <a:xfrm>
              <a:off x="4322064" y="3885113"/>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Quinhagak</a:t>
              </a:r>
              <a:endParaRPr lang="en-US" sz="1100" b="1" dirty="0">
                <a:solidFill>
                  <a:schemeClr val="accent1">
                    <a:lumMod val="50000"/>
                  </a:schemeClr>
                </a:solidFill>
              </a:endParaRPr>
            </a:p>
          </p:txBody>
        </p:sp>
        <p:sp>
          <p:nvSpPr>
            <p:cNvPr id="15" name="TextBox 14"/>
            <p:cNvSpPr txBox="1"/>
            <p:nvPr/>
          </p:nvSpPr>
          <p:spPr>
            <a:xfrm>
              <a:off x="3276600" y="3800475"/>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Kipnuk</a:t>
              </a:r>
              <a:endParaRPr lang="en-US" sz="1100" b="1" dirty="0">
                <a:solidFill>
                  <a:schemeClr val="accent1">
                    <a:lumMod val="50000"/>
                  </a:schemeClr>
                </a:solidFill>
              </a:endParaRPr>
            </a:p>
          </p:txBody>
        </p:sp>
      </p:grpSp>
      <p:sp>
        <p:nvSpPr>
          <p:cNvPr id="16" name="TextBox 15"/>
          <p:cNvSpPr txBox="1"/>
          <p:nvPr/>
        </p:nvSpPr>
        <p:spPr>
          <a:xfrm>
            <a:off x="1" y="152400"/>
            <a:ext cx="9144000" cy="830997"/>
          </a:xfrm>
          <a:prstGeom prst="rect">
            <a:avLst/>
          </a:prstGeom>
          <a:noFill/>
        </p:spPr>
        <p:txBody>
          <a:bodyPr wrap="square" rtlCol="0">
            <a:spAutoFit/>
          </a:bodyPr>
          <a:lstStyle/>
          <a:p>
            <a:pPr algn="ctr"/>
            <a:r>
              <a:rPr lang="en-US" sz="2400" b="1" dirty="0" smtClean="0">
                <a:solidFill>
                  <a:schemeClr val="accent1">
                    <a:lumMod val="50000"/>
                  </a:schemeClr>
                </a:solidFill>
              </a:rPr>
              <a:t>Hazard Impact Assessments Completed</a:t>
            </a:r>
          </a:p>
          <a:p>
            <a:pPr algn="ctr"/>
            <a:r>
              <a:rPr lang="en-US" sz="2400" b="1" dirty="0" smtClean="0">
                <a:solidFill>
                  <a:schemeClr val="accent1">
                    <a:lumMod val="50000"/>
                  </a:schemeClr>
                </a:solidFill>
              </a:rPr>
              <a:t>Ready to </a:t>
            </a:r>
            <a:r>
              <a:rPr lang="en-US" sz="2400" b="1" dirty="0">
                <a:solidFill>
                  <a:schemeClr val="accent1">
                    <a:lumMod val="50000"/>
                  </a:schemeClr>
                </a:solidFill>
              </a:rPr>
              <a:t>B</a:t>
            </a:r>
            <a:r>
              <a:rPr lang="en-US" sz="2400" b="1" dirty="0" smtClean="0">
                <a:solidFill>
                  <a:schemeClr val="accent1">
                    <a:lumMod val="50000"/>
                  </a:schemeClr>
                </a:solidFill>
              </a:rPr>
              <a:t>egin Adaptation Planning Process </a:t>
            </a:r>
            <a:endParaRPr lang="en-US" sz="2400" b="1" dirty="0">
              <a:solidFill>
                <a:schemeClr val="accent1">
                  <a:lumMod val="50000"/>
                </a:schemeClr>
              </a:solidFill>
            </a:endParaRPr>
          </a:p>
        </p:txBody>
      </p:sp>
    </p:spTree>
    <p:extLst>
      <p:ext uri="{BB962C8B-B14F-4D97-AF65-F5344CB8AC3E}">
        <p14:creationId xmlns:p14="http://schemas.microsoft.com/office/powerpoint/2010/main" val="2627516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 y="914400"/>
            <a:ext cx="9144000" cy="5867400"/>
            <a:chOff x="1" y="381000"/>
            <a:chExt cx="9144000" cy="5867400"/>
          </a:xfrm>
        </p:grpSpPr>
        <p:pic>
          <p:nvPicPr>
            <p:cNvPr id="3" name="Picture 2" descr="T:\ArcGIS Projects\Sally Requests\State Outline.png"/>
            <p:cNvPicPr>
              <a:picLocks noChangeAspect="1" noChangeArrowheads="1"/>
            </p:cNvPicPr>
            <p:nvPr/>
          </p:nvPicPr>
          <p:blipFill rotWithShape="1">
            <a:blip r:embed="rId2"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3841" t="14165" r="3949" b="11112"/>
            <a:stretch/>
          </p:blipFill>
          <p:spPr bwMode="auto">
            <a:xfrm>
              <a:off x="1" y="381000"/>
              <a:ext cx="9144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202936" y="220980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579364" y="181253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43400" y="2807702"/>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29200" y="790575"/>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76775" y="190500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450205" y="2031605"/>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62600" y="1752600"/>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Allakaket</a:t>
              </a:r>
              <a:endParaRPr lang="en-US" sz="1100" b="1" dirty="0">
                <a:solidFill>
                  <a:schemeClr val="accent1">
                    <a:lumMod val="50000"/>
                  </a:schemeClr>
                </a:solidFill>
              </a:endParaRPr>
            </a:p>
          </p:txBody>
        </p:sp>
        <p:sp>
          <p:nvSpPr>
            <p:cNvPr id="11" name="TextBox 10"/>
            <p:cNvSpPr txBox="1"/>
            <p:nvPr/>
          </p:nvSpPr>
          <p:spPr>
            <a:xfrm>
              <a:off x="4267200" y="745123"/>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Barrow</a:t>
              </a:r>
              <a:endParaRPr lang="en-US" sz="1100" b="1" dirty="0">
                <a:solidFill>
                  <a:schemeClr val="accent1">
                    <a:lumMod val="50000"/>
                  </a:schemeClr>
                </a:solidFill>
              </a:endParaRPr>
            </a:p>
          </p:txBody>
        </p:sp>
        <p:sp>
          <p:nvSpPr>
            <p:cNvPr id="12" name="TextBox 11"/>
            <p:cNvSpPr txBox="1"/>
            <p:nvPr/>
          </p:nvSpPr>
          <p:spPr>
            <a:xfrm>
              <a:off x="4572000" y="1862328"/>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Selawik</a:t>
              </a:r>
              <a:endParaRPr lang="en-US" sz="1100" b="1" dirty="0">
                <a:solidFill>
                  <a:schemeClr val="accent1">
                    <a:lumMod val="50000"/>
                  </a:schemeClr>
                </a:solidFill>
              </a:endParaRPr>
            </a:p>
          </p:txBody>
        </p:sp>
        <p:sp>
          <p:nvSpPr>
            <p:cNvPr id="13" name="TextBox 12"/>
            <p:cNvSpPr txBox="1"/>
            <p:nvPr/>
          </p:nvSpPr>
          <p:spPr>
            <a:xfrm>
              <a:off x="4727067" y="2332425"/>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Nulato</a:t>
              </a:r>
              <a:endParaRPr lang="en-US" sz="1100" b="1" dirty="0">
                <a:solidFill>
                  <a:schemeClr val="accent1">
                    <a:lumMod val="50000"/>
                  </a:schemeClr>
                </a:solidFill>
              </a:endParaRPr>
            </a:p>
          </p:txBody>
        </p:sp>
        <p:sp>
          <p:nvSpPr>
            <p:cNvPr id="14" name="TextBox 13"/>
            <p:cNvSpPr txBox="1"/>
            <p:nvPr/>
          </p:nvSpPr>
          <p:spPr>
            <a:xfrm>
              <a:off x="5029200" y="2180025"/>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Huslia</a:t>
              </a:r>
              <a:endParaRPr lang="en-US" sz="1100" b="1" dirty="0">
                <a:solidFill>
                  <a:schemeClr val="accent1">
                    <a:lumMod val="50000"/>
                  </a:schemeClr>
                </a:solidFill>
              </a:endParaRPr>
            </a:p>
          </p:txBody>
        </p:sp>
        <p:sp>
          <p:nvSpPr>
            <p:cNvPr id="15" name="TextBox 14"/>
            <p:cNvSpPr txBox="1"/>
            <p:nvPr/>
          </p:nvSpPr>
          <p:spPr>
            <a:xfrm>
              <a:off x="5334000" y="1999163"/>
              <a:ext cx="990600"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Hughes</a:t>
              </a:r>
              <a:endParaRPr lang="en-US" sz="1100" b="1" dirty="0">
                <a:solidFill>
                  <a:schemeClr val="accent1">
                    <a:lumMod val="50000"/>
                  </a:schemeClr>
                </a:solidFill>
              </a:endParaRPr>
            </a:p>
          </p:txBody>
        </p:sp>
        <p:sp>
          <p:nvSpPr>
            <p:cNvPr id="16" name="TextBox 15"/>
            <p:cNvSpPr txBox="1"/>
            <p:nvPr/>
          </p:nvSpPr>
          <p:spPr>
            <a:xfrm>
              <a:off x="3019806" y="2247787"/>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Teller</a:t>
              </a:r>
              <a:endParaRPr lang="en-US" sz="1100" b="1" dirty="0">
                <a:solidFill>
                  <a:schemeClr val="accent1">
                    <a:lumMod val="50000"/>
                  </a:schemeClr>
                </a:solidFill>
              </a:endParaRPr>
            </a:p>
          </p:txBody>
        </p:sp>
        <p:sp>
          <p:nvSpPr>
            <p:cNvPr id="17" name="TextBox 16"/>
            <p:cNvSpPr txBox="1"/>
            <p:nvPr/>
          </p:nvSpPr>
          <p:spPr>
            <a:xfrm>
              <a:off x="3355467" y="2479280"/>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Golovin</a:t>
              </a:r>
              <a:endParaRPr lang="en-US" sz="1100" b="1" dirty="0">
                <a:solidFill>
                  <a:schemeClr val="accent1">
                    <a:lumMod val="50000"/>
                  </a:schemeClr>
                </a:solidFill>
              </a:endParaRPr>
            </a:p>
          </p:txBody>
        </p:sp>
        <p:sp>
          <p:nvSpPr>
            <p:cNvPr id="18" name="TextBox 17"/>
            <p:cNvSpPr txBox="1"/>
            <p:nvPr/>
          </p:nvSpPr>
          <p:spPr>
            <a:xfrm>
              <a:off x="3276600" y="2781300"/>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Saint Michael</a:t>
              </a:r>
              <a:endParaRPr lang="en-US" sz="1100" b="1" dirty="0">
                <a:solidFill>
                  <a:schemeClr val="accent1">
                    <a:lumMod val="50000"/>
                  </a:schemeClr>
                </a:solidFill>
              </a:endParaRPr>
            </a:p>
          </p:txBody>
        </p:sp>
        <p:sp>
          <p:nvSpPr>
            <p:cNvPr id="19" name="TextBox 18"/>
            <p:cNvSpPr txBox="1"/>
            <p:nvPr/>
          </p:nvSpPr>
          <p:spPr>
            <a:xfrm>
              <a:off x="3888867" y="293587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Kotlik</a:t>
              </a:r>
              <a:endParaRPr lang="en-US" sz="1100" b="1" dirty="0">
                <a:solidFill>
                  <a:schemeClr val="accent1">
                    <a:lumMod val="50000"/>
                  </a:schemeClr>
                </a:solidFill>
              </a:endParaRPr>
            </a:p>
          </p:txBody>
        </p:sp>
        <p:sp>
          <p:nvSpPr>
            <p:cNvPr id="20" name="TextBox 19"/>
            <p:cNvSpPr txBox="1"/>
            <p:nvPr/>
          </p:nvSpPr>
          <p:spPr>
            <a:xfrm>
              <a:off x="4879467" y="2993135"/>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McGrath</a:t>
              </a:r>
              <a:endParaRPr lang="en-US" sz="1100" b="1" dirty="0">
                <a:solidFill>
                  <a:schemeClr val="accent1">
                    <a:lumMod val="50000"/>
                  </a:schemeClr>
                </a:solidFill>
              </a:endParaRPr>
            </a:p>
          </p:txBody>
        </p:sp>
        <p:sp>
          <p:nvSpPr>
            <p:cNvPr id="21" name="TextBox 20"/>
            <p:cNvSpPr txBox="1"/>
            <p:nvPr/>
          </p:nvSpPr>
          <p:spPr>
            <a:xfrm>
              <a:off x="5184267" y="3344361"/>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Lime Village</a:t>
              </a:r>
              <a:endParaRPr lang="en-US" sz="1100" b="1" dirty="0">
                <a:solidFill>
                  <a:schemeClr val="accent1">
                    <a:lumMod val="50000"/>
                  </a:schemeClr>
                </a:solidFill>
              </a:endParaRPr>
            </a:p>
          </p:txBody>
        </p:sp>
        <p:sp>
          <p:nvSpPr>
            <p:cNvPr id="22" name="TextBox 21"/>
            <p:cNvSpPr txBox="1"/>
            <p:nvPr/>
          </p:nvSpPr>
          <p:spPr>
            <a:xfrm>
              <a:off x="3812667" y="3048000"/>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Emmonak</a:t>
              </a:r>
              <a:endParaRPr lang="en-US" sz="1100" b="1" dirty="0">
                <a:solidFill>
                  <a:schemeClr val="accent1">
                    <a:lumMod val="50000"/>
                  </a:schemeClr>
                </a:solidFill>
              </a:endParaRPr>
            </a:p>
          </p:txBody>
        </p:sp>
        <p:sp>
          <p:nvSpPr>
            <p:cNvPr id="23" name="TextBox 22"/>
            <p:cNvSpPr txBox="1"/>
            <p:nvPr/>
          </p:nvSpPr>
          <p:spPr>
            <a:xfrm>
              <a:off x="2974467" y="3058132"/>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Alakanuk</a:t>
              </a:r>
              <a:endParaRPr lang="en-US" sz="1100" b="1" dirty="0">
                <a:solidFill>
                  <a:schemeClr val="accent1">
                    <a:lumMod val="50000"/>
                  </a:schemeClr>
                </a:solidFill>
              </a:endParaRPr>
            </a:p>
          </p:txBody>
        </p:sp>
        <p:sp>
          <p:nvSpPr>
            <p:cNvPr id="24" name="TextBox 23"/>
            <p:cNvSpPr txBox="1"/>
            <p:nvPr/>
          </p:nvSpPr>
          <p:spPr>
            <a:xfrm>
              <a:off x="2898267" y="333266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Chevak</a:t>
              </a:r>
              <a:endParaRPr lang="en-US" sz="1100" b="1" dirty="0">
                <a:solidFill>
                  <a:schemeClr val="accent1">
                    <a:lumMod val="50000"/>
                  </a:schemeClr>
                </a:solidFill>
              </a:endParaRPr>
            </a:p>
          </p:txBody>
        </p:sp>
        <p:sp>
          <p:nvSpPr>
            <p:cNvPr id="25" name="TextBox 24"/>
            <p:cNvSpPr txBox="1"/>
            <p:nvPr/>
          </p:nvSpPr>
          <p:spPr>
            <a:xfrm>
              <a:off x="3843909" y="3248025"/>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Nunapitchuk</a:t>
              </a:r>
              <a:endParaRPr lang="en-US" sz="1100" b="1" dirty="0">
                <a:solidFill>
                  <a:schemeClr val="accent1">
                    <a:lumMod val="50000"/>
                  </a:schemeClr>
                </a:solidFill>
              </a:endParaRPr>
            </a:p>
          </p:txBody>
        </p:sp>
        <p:sp>
          <p:nvSpPr>
            <p:cNvPr id="26" name="TextBox 25"/>
            <p:cNvSpPr txBox="1"/>
            <p:nvPr/>
          </p:nvSpPr>
          <p:spPr>
            <a:xfrm>
              <a:off x="4191000" y="333592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Akiak</a:t>
              </a:r>
              <a:endParaRPr lang="en-US" sz="1100" b="1" dirty="0">
                <a:solidFill>
                  <a:schemeClr val="accent1">
                    <a:lumMod val="50000"/>
                  </a:schemeClr>
                </a:solidFill>
              </a:endParaRPr>
            </a:p>
          </p:txBody>
        </p:sp>
        <p:sp>
          <p:nvSpPr>
            <p:cNvPr id="27" name="TextBox 26"/>
            <p:cNvSpPr txBox="1"/>
            <p:nvPr/>
          </p:nvSpPr>
          <p:spPr>
            <a:xfrm>
              <a:off x="2974467" y="379312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Chefornak</a:t>
              </a:r>
              <a:endParaRPr lang="en-US" sz="1100" b="1" dirty="0">
                <a:solidFill>
                  <a:schemeClr val="accent1">
                    <a:lumMod val="50000"/>
                  </a:schemeClr>
                </a:solidFill>
              </a:endParaRPr>
            </a:p>
          </p:txBody>
        </p:sp>
        <p:sp>
          <p:nvSpPr>
            <p:cNvPr id="28" name="TextBox 27"/>
            <p:cNvSpPr txBox="1"/>
            <p:nvPr/>
          </p:nvSpPr>
          <p:spPr>
            <a:xfrm>
              <a:off x="3276600" y="394552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Kwigillingok</a:t>
              </a:r>
              <a:endParaRPr lang="en-US" sz="1100" b="1" dirty="0">
                <a:solidFill>
                  <a:schemeClr val="accent1">
                    <a:lumMod val="50000"/>
                  </a:schemeClr>
                </a:solidFill>
              </a:endParaRPr>
            </a:p>
          </p:txBody>
        </p:sp>
        <p:sp>
          <p:nvSpPr>
            <p:cNvPr id="29" name="TextBox 28"/>
            <p:cNvSpPr txBox="1"/>
            <p:nvPr/>
          </p:nvSpPr>
          <p:spPr>
            <a:xfrm>
              <a:off x="4422267" y="3886200"/>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Dillingham</a:t>
              </a:r>
              <a:endParaRPr lang="en-US" sz="1100" b="1" dirty="0">
                <a:solidFill>
                  <a:schemeClr val="accent1">
                    <a:lumMod val="50000"/>
                  </a:schemeClr>
                </a:solidFill>
              </a:endParaRPr>
            </a:p>
          </p:txBody>
        </p:sp>
        <p:sp>
          <p:nvSpPr>
            <p:cNvPr id="30" name="TextBox 29"/>
            <p:cNvSpPr txBox="1"/>
            <p:nvPr/>
          </p:nvSpPr>
          <p:spPr>
            <a:xfrm>
              <a:off x="3657600" y="417412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Clark’s Point</a:t>
              </a:r>
              <a:endParaRPr lang="en-US" sz="1100" b="1" dirty="0">
                <a:solidFill>
                  <a:schemeClr val="accent1">
                    <a:lumMod val="50000"/>
                  </a:schemeClr>
                </a:solidFill>
              </a:endParaRPr>
            </a:p>
          </p:txBody>
        </p:sp>
        <p:sp>
          <p:nvSpPr>
            <p:cNvPr id="31" name="TextBox 30"/>
            <p:cNvSpPr txBox="1"/>
            <p:nvPr/>
          </p:nvSpPr>
          <p:spPr>
            <a:xfrm>
              <a:off x="3505200" y="4619625"/>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Port Heiden</a:t>
              </a:r>
              <a:endParaRPr lang="en-US" sz="1100" b="1" dirty="0">
                <a:solidFill>
                  <a:schemeClr val="accent1">
                    <a:lumMod val="50000"/>
                  </a:schemeClr>
                </a:solidFill>
              </a:endParaRPr>
            </a:p>
          </p:txBody>
        </p:sp>
        <p:sp>
          <p:nvSpPr>
            <p:cNvPr id="32" name="TextBox 31"/>
            <p:cNvSpPr txBox="1"/>
            <p:nvPr/>
          </p:nvSpPr>
          <p:spPr>
            <a:xfrm>
              <a:off x="5943600" y="3429000"/>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Eyak</a:t>
              </a:r>
              <a:endParaRPr lang="en-US" sz="1100" b="1" dirty="0">
                <a:solidFill>
                  <a:schemeClr val="accent1">
                    <a:lumMod val="50000"/>
                  </a:schemeClr>
                </a:solidFill>
              </a:endParaRPr>
            </a:p>
          </p:txBody>
        </p:sp>
        <p:sp>
          <p:nvSpPr>
            <p:cNvPr id="33" name="TextBox 32"/>
            <p:cNvSpPr txBox="1"/>
            <p:nvPr/>
          </p:nvSpPr>
          <p:spPr>
            <a:xfrm>
              <a:off x="4117467" y="3513638"/>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Napakiak</a:t>
              </a:r>
              <a:endParaRPr lang="en-US" sz="1100" b="1" dirty="0">
                <a:solidFill>
                  <a:schemeClr val="accent1">
                    <a:lumMod val="50000"/>
                  </a:schemeClr>
                </a:solidFill>
              </a:endParaRPr>
            </a:p>
          </p:txBody>
        </p:sp>
        <p:sp>
          <p:nvSpPr>
            <p:cNvPr id="34" name="TextBox 33"/>
            <p:cNvSpPr txBox="1"/>
            <p:nvPr/>
          </p:nvSpPr>
          <p:spPr>
            <a:xfrm>
              <a:off x="3384042" y="185836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Deering</a:t>
              </a:r>
              <a:endParaRPr lang="en-US" sz="1100" b="1" dirty="0">
                <a:solidFill>
                  <a:schemeClr val="accent1">
                    <a:lumMod val="50000"/>
                  </a:schemeClr>
                </a:solidFill>
              </a:endParaRPr>
            </a:p>
          </p:txBody>
        </p:sp>
        <p:sp>
          <p:nvSpPr>
            <p:cNvPr id="35" name="Oval 34"/>
            <p:cNvSpPr/>
            <p:nvPr/>
          </p:nvSpPr>
          <p:spPr>
            <a:xfrm>
              <a:off x="5029200" y="236220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164711" y="2950577"/>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005072" y="3005441"/>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911155" y="3077774"/>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812667" y="3362438"/>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696207" y="4047744"/>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690872" y="4157472"/>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586479" y="4666276"/>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443472" y="3624072"/>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495800" y="3395472"/>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312539" y="3543413"/>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053203" y="2222697"/>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109847" y="3793123"/>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922966" y="373380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114800" y="2192923"/>
              <a:ext cx="1292733" cy="169277"/>
            </a:xfrm>
            <a:prstGeom prst="rect">
              <a:avLst/>
            </a:prstGeom>
            <a:noFill/>
          </p:spPr>
          <p:txBody>
            <a:bodyPr wrap="square" lIns="0" tIns="0" rIns="0" bIns="0" rtlCol="0">
              <a:spAutoFit/>
            </a:bodyPr>
            <a:lstStyle/>
            <a:p>
              <a:pPr algn="ctr"/>
              <a:r>
                <a:rPr lang="en-US" sz="1100" b="1" dirty="0" smtClean="0">
                  <a:solidFill>
                    <a:schemeClr val="accent1">
                      <a:lumMod val="50000"/>
                    </a:schemeClr>
                  </a:solidFill>
                </a:rPr>
                <a:t>Koyukuk</a:t>
              </a:r>
              <a:endParaRPr lang="en-US" sz="1100" b="1" dirty="0">
                <a:solidFill>
                  <a:schemeClr val="accent1">
                    <a:lumMod val="50000"/>
                  </a:schemeClr>
                </a:solidFill>
              </a:endParaRPr>
            </a:p>
          </p:txBody>
        </p:sp>
        <p:sp>
          <p:nvSpPr>
            <p:cNvPr id="51" name="Oval 50"/>
            <p:cNvSpPr/>
            <p:nvPr/>
          </p:nvSpPr>
          <p:spPr>
            <a:xfrm>
              <a:off x="4364736" y="2092833"/>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279136" y="3387146"/>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103876" y="3016052"/>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4249102" y="2501702"/>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895344" y="2264283"/>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241863" y="3403910"/>
              <a:ext cx="109728" cy="1097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Box 56"/>
          <p:cNvSpPr txBox="1"/>
          <p:nvPr/>
        </p:nvSpPr>
        <p:spPr>
          <a:xfrm>
            <a:off x="1" y="152400"/>
            <a:ext cx="9144000" cy="461665"/>
          </a:xfrm>
          <a:prstGeom prst="rect">
            <a:avLst/>
          </a:prstGeom>
          <a:noFill/>
        </p:spPr>
        <p:txBody>
          <a:bodyPr wrap="square" rtlCol="0">
            <a:spAutoFit/>
          </a:bodyPr>
          <a:lstStyle/>
          <a:p>
            <a:pPr algn="ctr"/>
            <a:r>
              <a:rPr lang="en-US" sz="2400" b="1" dirty="0" smtClean="0">
                <a:solidFill>
                  <a:schemeClr val="accent1">
                    <a:lumMod val="50000"/>
                  </a:schemeClr>
                </a:solidFill>
              </a:rPr>
              <a:t>Communities Requiring DCRA Assistance</a:t>
            </a:r>
            <a:endParaRPr lang="en-US" sz="2400" b="1" dirty="0">
              <a:solidFill>
                <a:schemeClr val="accent1">
                  <a:lumMod val="50000"/>
                </a:schemeClr>
              </a:solidFill>
            </a:endParaRPr>
          </a:p>
        </p:txBody>
      </p:sp>
    </p:spTree>
    <p:extLst>
      <p:ext uri="{BB962C8B-B14F-4D97-AF65-F5344CB8AC3E}">
        <p14:creationId xmlns:p14="http://schemas.microsoft.com/office/powerpoint/2010/main" val="2867107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026" y="2040791"/>
            <a:ext cx="8839200" cy="3293209"/>
          </a:xfrm>
          <a:prstGeom prst="rect">
            <a:avLst/>
          </a:prstGeom>
          <a:noFill/>
        </p:spPr>
        <p:txBody>
          <a:bodyPr wrap="square" rtlCol="0">
            <a:spAutoFit/>
          </a:bodyPr>
          <a:lstStyle/>
          <a:p>
            <a:pPr algn="ctr"/>
            <a:r>
              <a:rPr lang="en-US" sz="2400" dirty="0" smtClean="0">
                <a:solidFill>
                  <a:srgbClr val="29486D"/>
                </a:solidFill>
                <a:latin typeface="Cambria" panose="02040503050406030204" pitchFamily="18" charset="0"/>
              </a:rPr>
              <a:t>Sally Russell Cox</a:t>
            </a:r>
          </a:p>
          <a:p>
            <a:pPr algn="ctr"/>
            <a:r>
              <a:rPr lang="en-US" sz="2400" dirty="0" smtClean="0">
                <a:solidFill>
                  <a:srgbClr val="29486D"/>
                </a:solidFill>
                <a:latin typeface="Cambria" panose="02040503050406030204" pitchFamily="18" charset="0"/>
              </a:rPr>
              <a:t>State of Alaska</a:t>
            </a:r>
          </a:p>
          <a:p>
            <a:pPr algn="ctr"/>
            <a:r>
              <a:rPr lang="en-US" sz="2200" dirty="0" smtClean="0">
                <a:solidFill>
                  <a:srgbClr val="29486D"/>
                </a:solidFill>
                <a:latin typeface="Cambria" panose="02040503050406030204" pitchFamily="18" charset="0"/>
              </a:rPr>
              <a:t>Department of Commerce, Community, and Economic Development</a:t>
            </a:r>
          </a:p>
          <a:p>
            <a:pPr algn="ctr"/>
            <a:r>
              <a:rPr lang="en-US" sz="2200" dirty="0" smtClean="0">
                <a:solidFill>
                  <a:srgbClr val="29486D"/>
                </a:solidFill>
                <a:latin typeface="Cambria" panose="02040503050406030204" pitchFamily="18" charset="0"/>
              </a:rPr>
              <a:t>Division of Community and Regional Affairs</a:t>
            </a:r>
          </a:p>
          <a:p>
            <a:pPr algn="ctr"/>
            <a:r>
              <a:rPr lang="en-US" sz="2000" dirty="0" smtClean="0">
                <a:solidFill>
                  <a:srgbClr val="29486D"/>
                </a:solidFill>
                <a:latin typeface="Cambria" panose="02040503050406030204" pitchFamily="18" charset="0"/>
              </a:rPr>
              <a:t>Email: </a:t>
            </a:r>
            <a:r>
              <a:rPr lang="en-US" sz="2000" dirty="0" smtClean="0">
                <a:latin typeface="Cambria" panose="02040503050406030204" pitchFamily="18" charset="0"/>
                <a:hlinkClick r:id="rId2"/>
              </a:rPr>
              <a:t>sally.cox@alaska.gov</a:t>
            </a:r>
            <a:endParaRPr lang="en-US" sz="2000" dirty="0" smtClean="0">
              <a:latin typeface="Cambria" panose="02040503050406030204" pitchFamily="18" charset="0"/>
            </a:endParaRPr>
          </a:p>
          <a:p>
            <a:pPr algn="ctr"/>
            <a:r>
              <a:rPr lang="en-US" sz="2000" dirty="0" smtClean="0">
                <a:solidFill>
                  <a:srgbClr val="29486D"/>
                </a:solidFill>
                <a:latin typeface="Cambria" panose="02040503050406030204" pitchFamily="18" charset="0"/>
              </a:rPr>
              <a:t>Phone: 907.269.4588</a:t>
            </a:r>
          </a:p>
          <a:p>
            <a:r>
              <a:rPr lang="en-US" sz="2000" dirty="0" smtClean="0">
                <a:solidFill>
                  <a:srgbClr val="29486D"/>
                </a:solidFill>
                <a:latin typeface="Cambria" panose="02040503050406030204" pitchFamily="18" charset="0"/>
              </a:rPr>
              <a:t>Web</a:t>
            </a:r>
            <a:r>
              <a:rPr lang="en-US" sz="2000" dirty="0">
                <a:solidFill>
                  <a:srgbClr val="29486D"/>
                </a:solidFill>
                <a:latin typeface="Cambria" panose="02040503050406030204" pitchFamily="18" charset="0"/>
              </a:rPr>
              <a:t>: </a:t>
            </a:r>
            <a:r>
              <a:rPr lang="en-US" dirty="0" smtClean="0"/>
              <a:t>	</a:t>
            </a:r>
            <a:r>
              <a:rPr lang="en-US" sz="1200" dirty="0" smtClean="0">
                <a:hlinkClick r:id="rId3"/>
              </a:rPr>
              <a:t>http</a:t>
            </a:r>
            <a:r>
              <a:rPr lang="en-US" sz="1200" dirty="0">
                <a:hlinkClick r:id="rId3"/>
              </a:rPr>
              <a:t>://</a:t>
            </a:r>
            <a:r>
              <a:rPr lang="en-US" sz="1200" dirty="0" smtClean="0">
                <a:hlinkClick r:id="rId3"/>
              </a:rPr>
              <a:t>commerce.state.ak.us/dnn/dcra/PlanningLandManagement/ACCIMP.aspx</a:t>
            </a:r>
            <a:endParaRPr lang="en-US" sz="1200" dirty="0" smtClean="0"/>
          </a:p>
          <a:p>
            <a:r>
              <a:rPr lang="en-US" sz="1200" dirty="0"/>
              <a:t>	</a:t>
            </a:r>
            <a:r>
              <a:rPr lang="en-US" sz="1200" dirty="0">
                <a:hlinkClick r:id="rId4"/>
              </a:rPr>
              <a:t>http://</a:t>
            </a:r>
            <a:r>
              <a:rPr lang="en-US" sz="1200" dirty="0" smtClean="0">
                <a:hlinkClick r:id="rId4"/>
              </a:rPr>
              <a:t>commerce.state.ak.us/dnn/dcra/PlanningLandManagement/AlaskaCommunityCoastalProtectionProject.aspx</a:t>
            </a:r>
            <a:endParaRPr lang="en-US" sz="1200" dirty="0" smtClean="0"/>
          </a:p>
          <a:p>
            <a:pPr marL="914400" indent="-914400"/>
            <a:r>
              <a:rPr lang="en-US" sz="1200" dirty="0"/>
              <a:t>	</a:t>
            </a:r>
            <a:r>
              <a:rPr lang="en-US" sz="1200" dirty="0">
                <a:hlinkClick r:id="rId5"/>
              </a:rPr>
              <a:t>http://</a:t>
            </a:r>
            <a:r>
              <a:rPr lang="en-US" sz="1200" dirty="0" smtClean="0">
                <a:hlinkClick r:id="rId5"/>
              </a:rPr>
              <a:t>commerce.state.ak.us/dnn/dcra/PlanningLandManagement/NewtokPlanningGroup/MertarvikStrategicManagementPlan.aspx</a:t>
            </a:r>
            <a:r>
              <a:rPr lang="en-US" sz="1200" dirty="0" smtClean="0"/>
              <a:t> </a:t>
            </a:r>
          </a:p>
          <a:p>
            <a:endParaRPr lang="en-US" dirty="0"/>
          </a:p>
        </p:txBody>
      </p:sp>
    </p:spTree>
    <p:extLst>
      <p:ext uri="{BB962C8B-B14F-4D97-AF65-F5344CB8AC3E}">
        <p14:creationId xmlns:p14="http://schemas.microsoft.com/office/powerpoint/2010/main" val="3271481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2400"/>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Reduction in Arctic Sea Ice</a:t>
            </a:r>
            <a:endParaRPr lang="en-US" sz="54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2" name="TextBox 1"/>
          <p:cNvSpPr txBox="1"/>
          <p:nvPr/>
        </p:nvSpPr>
        <p:spPr>
          <a:xfrm>
            <a:off x="76200" y="1432917"/>
            <a:ext cx="9067800" cy="1538883"/>
          </a:xfrm>
          <a:prstGeom prst="rect">
            <a:avLst/>
          </a:prstGeom>
          <a:noFill/>
        </p:spPr>
        <p:txBody>
          <a:bodyPr wrap="square" rtlCol="0">
            <a:spAutoFit/>
          </a:bodyPr>
          <a:lstStyle/>
          <a:p>
            <a:r>
              <a:rPr lang="en-US" sz="2800" dirty="0" smtClean="0">
                <a:solidFill>
                  <a:srgbClr val="29486D"/>
                </a:solidFill>
              </a:rPr>
              <a:t>As a result, coastal communities are much more vulnerable to the impacts of coastal sea storms and related storm surges, flooding and erosion.</a:t>
            </a:r>
          </a:p>
          <a:p>
            <a:endParaRPr lang="en-US" sz="1000" dirty="0">
              <a:solidFill>
                <a:srgbClr val="29486D"/>
              </a:solidFill>
            </a:endParaRPr>
          </a:p>
        </p:txBody>
      </p:sp>
      <p:pic>
        <p:nvPicPr>
          <p:cNvPr id="3074" name="Picture 2" descr="H:\Immediate Action Workgroup\IAW Photos\Shishmaref.jpg"/>
          <p:cNvPicPr>
            <a:picLocks noChangeAspect="1" noChangeArrowheads="1"/>
          </p:cNvPicPr>
          <p:nvPr/>
        </p:nvPicPr>
        <p:blipFill rotWithShape="1">
          <a:blip r:embed="rId3">
            <a:extLst>
              <a:ext uri="{28A0092B-C50C-407E-A947-70E740481C1C}">
                <a14:useLocalDpi xmlns:a14="http://schemas.microsoft.com/office/drawing/2010/main" val="0"/>
              </a:ext>
            </a:extLst>
          </a:blip>
          <a:srcRect t="4522"/>
          <a:stretch/>
        </p:blipFill>
        <p:spPr bwMode="auto">
          <a:xfrm>
            <a:off x="4544291" y="3124200"/>
            <a:ext cx="4419600" cy="3161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H:\Immediate Action Workgroup\IAW Photos\Kivalin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124200"/>
            <a:ext cx="4215309" cy="3161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3121223"/>
            <a:ext cx="1676400" cy="307777"/>
          </a:xfrm>
          <a:prstGeom prst="rect">
            <a:avLst/>
          </a:prstGeom>
          <a:noFill/>
        </p:spPr>
        <p:txBody>
          <a:bodyPr wrap="square" rtlCol="0">
            <a:spAutoFit/>
          </a:bodyPr>
          <a:lstStyle/>
          <a:p>
            <a:pPr algn="ctr"/>
            <a:r>
              <a:rPr lang="en-US" sz="1400" b="1" dirty="0" smtClean="0">
                <a:solidFill>
                  <a:schemeClr val="accent1">
                    <a:lumMod val="75000"/>
                  </a:schemeClr>
                </a:solidFill>
              </a:rPr>
              <a:t>Kivalina</a:t>
            </a:r>
            <a:endParaRPr lang="en-US" sz="1400" b="1" dirty="0">
              <a:solidFill>
                <a:schemeClr val="accent1">
                  <a:lumMod val="75000"/>
                </a:schemeClr>
              </a:solidFill>
            </a:endParaRPr>
          </a:p>
        </p:txBody>
      </p:sp>
      <p:sp>
        <p:nvSpPr>
          <p:cNvPr id="7" name="TextBox 6"/>
          <p:cNvSpPr txBox="1"/>
          <p:nvPr/>
        </p:nvSpPr>
        <p:spPr>
          <a:xfrm>
            <a:off x="5715000" y="3153866"/>
            <a:ext cx="1676400" cy="307777"/>
          </a:xfrm>
          <a:prstGeom prst="rect">
            <a:avLst/>
          </a:prstGeom>
          <a:noFill/>
        </p:spPr>
        <p:txBody>
          <a:bodyPr wrap="square" rtlCol="0">
            <a:spAutoFit/>
          </a:bodyPr>
          <a:lstStyle/>
          <a:p>
            <a:pPr algn="ctr"/>
            <a:r>
              <a:rPr lang="en-US" sz="1400" b="1" dirty="0" smtClean="0">
                <a:solidFill>
                  <a:schemeClr val="accent1">
                    <a:lumMod val="75000"/>
                  </a:schemeClr>
                </a:solidFill>
              </a:rPr>
              <a:t>Shishmaref</a:t>
            </a:r>
            <a:endParaRPr lang="en-US" sz="1400" b="1" dirty="0">
              <a:solidFill>
                <a:schemeClr val="accent1">
                  <a:lumMod val="75000"/>
                </a:schemeClr>
              </a:solidFill>
            </a:endParaRPr>
          </a:p>
        </p:txBody>
      </p:sp>
    </p:spTree>
    <p:extLst>
      <p:ext uri="{BB962C8B-B14F-4D97-AF65-F5344CB8AC3E}">
        <p14:creationId xmlns:p14="http://schemas.microsoft.com/office/powerpoint/2010/main" val="3204148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122" name="Picture 2" descr="sort asce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00200"/>
            <a:ext cx="123825" cy="123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4238688788"/>
              </p:ext>
            </p:extLst>
          </p:nvPr>
        </p:nvGraphicFramePr>
        <p:xfrm>
          <a:off x="152400" y="914400"/>
          <a:ext cx="4419600" cy="5791200"/>
        </p:xfrm>
        <a:graphic>
          <a:graphicData uri="http://schemas.openxmlformats.org/drawingml/2006/table">
            <a:tbl>
              <a:tblPr firstRow="1" bandRow="1">
                <a:tableStyleId>{BC89EF96-8CEA-46FF-86C4-4CE0E7609802}</a:tableStyleId>
              </a:tblPr>
              <a:tblGrid>
                <a:gridCol w="762000"/>
                <a:gridCol w="533400"/>
                <a:gridCol w="3124200"/>
              </a:tblGrid>
              <a:tr h="228600">
                <a:tc>
                  <a:txBody>
                    <a:bodyPr/>
                    <a:lstStyle/>
                    <a:p>
                      <a:pPr algn="ctr" fontAlgn="b"/>
                      <a:r>
                        <a:rPr lang="en-US" sz="1200" u="none" strike="noStrike" dirty="0">
                          <a:solidFill>
                            <a:srgbClr val="29486D"/>
                          </a:solidFill>
                          <a:effectLst/>
                        </a:rPr>
                        <a:t>Date</a:t>
                      </a:r>
                      <a:endParaRPr lang="en-US" sz="1200" b="1" i="0" u="none" strike="noStrike" dirty="0">
                        <a:solidFill>
                          <a:srgbClr val="29486D"/>
                        </a:solidFill>
                        <a:effectLst/>
                        <a:latin typeface="Calibri"/>
                      </a:endParaRPr>
                    </a:p>
                  </a:txBody>
                  <a:tcPr marL="45720" marR="45720" anchor="ctr"/>
                </a:tc>
                <a:tc>
                  <a:txBody>
                    <a:bodyPr/>
                    <a:lstStyle/>
                    <a:p>
                      <a:pPr algn="ctr" fontAlgn="ctr"/>
                      <a:r>
                        <a:rPr lang="en-US" sz="800" u="none" strike="noStrike" dirty="0">
                          <a:solidFill>
                            <a:srgbClr val="29486D"/>
                          </a:solidFill>
                          <a:effectLst/>
                        </a:rPr>
                        <a:t>Disaster #</a:t>
                      </a:r>
                      <a:endParaRPr lang="en-US" sz="800" b="1" i="0" u="none" strike="noStrike" dirty="0">
                        <a:solidFill>
                          <a:srgbClr val="29486D"/>
                        </a:solidFill>
                        <a:effectLst/>
                        <a:latin typeface="Arial"/>
                      </a:endParaRPr>
                    </a:p>
                  </a:txBody>
                  <a:tcPr marL="45720" marR="45720" anchor="ctr"/>
                </a:tc>
                <a:tc>
                  <a:txBody>
                    <a:bodyPr/>
                    <a:lstStyle/>
                    <a:p>
                      <a:pPr algn="ctr" fontAlgn="ctr"/>
                      <a:r>
                        <a:rPr lang="en-US" sz="1200" u="none" strike="noStrike" dirty="0">
                          <a:solidFill>
                            <a:srgbClr val="29486D"/>
                          </a:solidFill>
                          <a:effectLst/>
                        </a:rPr>
                        <a:t>Incident Description</a:t>
                      </a:r>
                      <a:endParaRPr lang="en-US" sz="1200" b="1" i="0" u="none" strike="noStrike" dirty="0">
                        <a:solidFill>
                          <a:srgbClr val="29486D"/>
                        </a:solidFill>
                        <a:effectLst/>
                        <a:latin typeface="Arial"/>
                      </a:endParaRPr>
                    </a:p>
                  </a:txBody>
                  <a:tcPr marL="45720" marR="45720" anchor="ctr"/>
                </a:tc>
              </a:tr>
              <a:tr h="228600">
                <a:tc>
                  <a:txBody>
                    <a:bodyPr/>
                    <a:lstStyle/>
                    <a:p>
                      <a:pPr algn="l" fontAlgn="ctr"/>
                      <a:r>
                        <a:rPr lang="en-US" sz="1000" u="none" strike="noStrike" dirty="0">
                          <a:solidFill>
                            <a:srgbClr val="29486D"/>
                          </a:solidFill>
                          <a:effectLst/>
                        </a:rPr>
                        <a:t>1/23/2014</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4162</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Storms, Straight-line Winds, and 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1/16/2014</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4161</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6/25/2013</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4122</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11/27/2012</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4094</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Storm, Straight-line winds, Flooding, and Landslides</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2/2/2012</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4054</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Storm</a:t>
                      </a:r>
                      <a:endParaRPr lang="en-US" sz="1000" b="0" i="0" u="none" strike="noStrike" dirty="0">
                        <a:solidFill>
                          <a:srgbClr val="29486D"/>
                        </a:solidFill>
                        <a:effectLst/>
                        <a:latin typeface="Calibri"/>
                      </a:endParaRPr>
                    </a:p>
                  </a:txBody>
                  <a:tcPr marL="45720" marR="45720" anchor="ctr"/>
                </a:tc>
              </a:tr>
              <a:tr h="0">
                <a:tc>
                  <a:txBody>
                    <a:bodyPr/>
                    <a:lstStyle/>
                    <a:p>
                      <a:pPr algn="l" fontAlgn="ctr"/>
                      <a:r>
                        <a:rPr lang="en-US" sz="1000" u="none" strike="noStrike">
                          <a:solidFill>
                            <a:srgbClr val="29486D"/>
                          </a:solidFill>
                          <a:effectLst/>
                        </a:rPr>
                        <a:t>12/22/2011</a:t>
                      </a:r>
                      <a:endParaRPr lang="en-US" sz="1000" b="0" i="0" u="none" strike="noStrike">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4050</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Winter Storms </a:t>
                      </a:r>
                      <a:r>
                        <a:rPr lang="en-US" sz="1000" u="none" strike="noStrike" dirty="0" smtClean="0">
                          <a:solidFill>
                            <a:srgbClr val="29486D"/>
                          </a:solidFill>
                          <a:effectLst/>
                        </a:rPr>
                        <a:t>and </a:t>
                      </a:r>
                      <a:r>
                        <a:rPr lang="en-US" sz="1000" u="none" strike="noStrike" dirty="0">
                          <a:solidFill>
                            <a:srgbClr val="29486D"/>
                          </a:solidFill>
                          <a:effectLst/>
                        </a:rPr>
                        <a:t>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a:solidFill>
                            <a:srgbClr val="29486D"/>
                          </a:solidFill>
                          <a:effectLst/>
                        </a:rPr>
                        <a:t>6/10/2011</a:t>
                      </a:r>
                      <a:endParaRPr lang="en-US" sz="1000" b="0" i="0" u="none" strike="noStrike">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1992</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Ice Jam </a:t>
                      </a:r>
                      <a:r>
                        <a:rPr lang="en-US" sz="1000" u="none" strike="noStrike" dirty="0" smtClean="0">
                          <a:solidFill>
                            <a:srgbClr val="29486D"/>
                          </a:solidFill>
                          <a:effectLst/>
                        </a:rPr>
                        <a:t>and </a:t>
                      </a:r>
                      <a:r>
                        <a:rPr lang="en-US" sz="1000" u="none" strike="noStrike" dirty="0">
                          <a:solidFill>
                            <a:srgbClr val="29486D"/>
                          </a:solidFill>
                          <a:effectLst/>
                        </a:rPr>
                        <a:t>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12/18/2009</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1865</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Storms, Flooding, Mudslides, and Rockslides</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6/11/2009</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1843</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Flooding and Ice Jams</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9/26/2008</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1796</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Storms, Flooding, Landslides, and Mudslides</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12/8/2006</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1669</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Storms, Flooding, Landslides, and Mudslides</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10/27/2006</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1666</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Fire</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10/16/2006</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1663</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Storms, Flooding, Landslides, and Mudslides</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8/4/2006</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1657</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Snow Melt and Ice Jam 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a:solidFill>
                            <a:srgbClr val="29486D"/>
                          </a:solidFill>
                          <a:effectLst/>
                        </a:rPr>
                        <a:t>12/9/2005</a:t>
                      </a:r>
                      <a:endParaRPr lang="en-US" sz="1000" b="0" i="0" u="none" strike="noStrike">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1618</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Fall Storm, Tidal Surges, and 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a:solidFill>
                            <a:srgbClr val="29486D"/>
                          </a:solidFill>
                          <a:effectLst/>
                        </a:rPr>
                        <a:t>3/14/2005</a:t>
                      </a:r>
                      <a:endParaRPr lang="en-US" sz="1000" b="0" i="0" u="none" strike="noStrike">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1584</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Winter Storm</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a:solidFill>
                            <a:srgbClr val="29486D"/>
                          </a:solidFill>
                          <a:effectLst/>
                        </a:rPr>
                        <a:t>11/15/2004</a:t>
                      </a:r>
                      <a:endParaRPr lang="en-US" sz="1000" b="0" i="0" u="none" strike="noStrike">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1571</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Severe Winter Storm, Tidal Surges and 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a:solidFill>
                            <a:srgbClr val="29486D"/>
                          </a:solidFill>
                          <a:effectLst/>
                        </a:rPr>
                        <a:t>4/26/2003</a:t>
                      </a:r>
                      <a:endParaRPr lang="en-US" sz="1000" b="0" i="0" u="none" strike="noStrike">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1461</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Winter Storm</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12/4/2002</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1445</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Winter Storms</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11/8/2002</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1440</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Earthquake</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6/26/2002</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1423</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u="none" strike="noStrike" dirty="0">
                          <a:solidFill>
                            <a:srgbClr val="29486D"/>
                          </a:solidFill>
                          <a:effectLst/>
                        </a:rPr>
                        <a:t>2/17/2000</a:t>
                      </a:r>
                      <a:endParaRPr lang="en-US" sz="1000" b="0" i="0" u="none" strike="noStrike" dirty="0">
                        <a:solidFill>
                          <a:srgbClr val="29486D"/>
                        </a:solidFill>
                        <a:effectLst/>
                        <a:latin typeface="Calibri"/>
                      </a:endParaRPr>
                    </a:p>
                  </a:txBody>
                  <a:tcPr marL="45720" marR="45720" anchor="ctr"/>
                </a:tc>
                <a:tc>
                  <a:txBody>
                    <a:bodyPr/>
                    <a:lstStyle/>
                    <a:p>
                      <a:pPr algn="ctr" fontAlgn="b"/>
                      <a:r>
                        <a:rPr lang="en-US" sz="1000" u="none" strike="noStrike" dirty="0">
                          <a:solidFill>
                            <a:srgbClr val="29486D"/>
                          </a:solidFill>
                          <a:effectLst/>
                        </a:rPr>
                        <a:t>1316</a:t>
                      </a:r>
                      <a:endParaRPr lang="en-US" sz="1000" b="0" i="0" u="none" strike="noStrike" dirty="0">
                        <a:solidFill>
                          <a:srgbClr val="29486D"/>
                        </a:solidFill>
                        <a:effectLst/>
                        <a:latin typeface="Calibri"/>
                      </a:endParaRPr>
                    </a:p>
                  </a:txBody>
                  <a:tcPr marL="45720" marR="45720" anchor="ctr"/>
                </a:tc>
                <a:tc>
                  <a:txBody>
                    <a:bodyPr/>
                    <a:lstStyle/>
                    <a:p>
                      <a:pPr algn="l" fontAlgn="b"/>
                      <a:r>
                        <a:rPr lang="en-US" sz="1000" u="none" strike="noStrike" dirty="0">
                          <a:solidFill>
                            <a:srgbClr val="29486D"/>
                          </a:solidFill>
                          <a:effectLst/>
                        </a:rPr>
                        <a:t>Winter </a:t>
                      </a:r>
                      <a:r>
                        <a:rPr lang="en-US" sz="1000" u="none" strike="noStrike">
                          <a:solidFill>
                            <a:srgbClr val="29486D"/>
                          </a:solidFill>
                          <a:effectLst/>
                        </a:rPr>
                        <a:t>Storms </a:t>
                      </a:r>
                      <a:r>
                        <a:rPr lang="en-US" sz="1000" u="none" strike="noStrike" smtClean="0">
                          <a:solidFill>
                            <a:srgbClr val="29486D"/>
                          </a:solidFill>
                          <a:effectLst/>
                        </a:rPr>
                        <a:t>and </a:t>
                      </a:r>
                      <a:r>
                        <a:rPr lang="en-US" sz="1000" u="none" strike="noStrike" dirty="0">
                          <a:solidFill>
                            <a:srgbClr val="29486D"/>
                          </a:solidFill>
                          <a:effectLst/>
                        </a:rPr>
                        <a:t>Avalanches</a:t>
                      </a:r>
                      <a:endParaRPr lang="en-US" sz="1000" b="0" i="0" u="none" strike="noStrike" dirty="0">
                        <a:solidFill>
                          <a:srgbClr val="29486D"/>
                        </a:solidFill>
                        <a:effectLst/>
                        <a:latin typeface="Calibri"/>
                      </a:endParaRPr>
                    </a:p>
                  </a:txBody>
                  <a:tcPr marL="45720" marR="4572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46081964"/>
              </p:ext>
            </p:extLst>
          </p:nvPr>
        </p:nvGraphicFramePr>
        <p:xfrm>
          <a:off x="4648200" y="914400"/>
          <a:ext cx="4419600" cy="4907280"/>
        </p:xfrm>
        <a:graphic>
          <a:graphicData uri="http://schemas.openxmlformats.org/drawingml/2006/table">
            <a:tbl>
              <a:tblPr firstRow="1" bandRow="1">
                <a:tableStyleId>{BC89EF96-8CEA-46FF-86C4-4CE0E7609802}</a:tableStyleId>
              </a:tblPr>
              <a:tblGrid>
                <a:gridCol w="762000"/>
                <a:gridCol w="533400"/>
                <a:gridCol w="3124200"/>
              </a:tblGrid>
              <a:tr h="228600">
                <a:tc>
                  <a:txBody>
                    <a:bodyPr/>
                    <a:lstStyle/>
                    <a:p>
                      <a:pPr algn="ctr" fontAlgn="b"/>
                      <a:r>
                        <a:rPr lang="en-US" sz="1200" u="none" strike="noStrike" dirty="0">
                          <a:solidFill>
                            <a:srgbClr val="29486D"/>
                          </a:solidFill>
                          <a:effectLst/>
                        </a:rPr>
                        <a:t>Date</a:t>
                      </a:r>
                      <a:endParaRPr lang="en-US" sz="1200" b="1" i="0" u="none" strike="noStrike" dirty="0">
                        <a:solidFill>
                          <a:srgbClr val="29486D"/>
                        </a:solidFill>
                        <a:effectLst/>
                        <a:latin typeface="Calibri"/>
                      </a:endParaRPr>
                    </a:p>
                  </a:txBody>
                  <a:tcPr marL="45720" marR="45720" anchor="ctr"/>
                </a:tc>
                <a:tc>
                  <a:txBody>
                    <a:bodyPr/>
                    <a:lstStyle/>
                    <a:p>
                      <a:pPr algn="ctr" fontAlgn="ctr"/>
                      <a:r>
                        <a:rPr lang="en-US" sz="800" u="none" strike="noStrike" dirty="0">
                          <a:solidFill>
                            <a:srgbClr val="29486D"/>
                          </a:solidFill>
                          <a:effectLst/>
                        </a:rPr>
                        <a:t>Disaster #</a:t>
                      </a:r>
                      <a:endParaRPr lang="en-US" sz="800" b="1" i="0" u="none" strike="noStrike" dirty="0">
                        <a:solidFill>
                          <a:srgbClr val="29486D"/>
                        </a:solidFill>
                        <a:effectLst/>
                        <a:latin typeface="Arial"/>
                      </a:endParaRPr>
                    </a:p>
                  </a:txBody>
                  <a:tcPr marL="45720" marR="45720" anchor="ctr"/>
                </a:tc>
                <a:tc>
                  <a:txBody>
                    <a:bodyPr/>
                    <a:lstStyle/>
                    <a:p>
                      <a:pPr algn="ctr" fontAlgn="ctr"/>
                      <a:r>
                        <a:rPr lang="en-US" sz="1200" u="none" strike="noStrike" dirty="0">
                          <a:solidFill>
                            <a:srgbClr val="29486D"/>
                          </a:solidFill>
                          <a:effectLst/>
                        </a:rPr>
                        <a:t>Incident Description</a:t>
                      </a:r>
                      <a:endParaRPr lang="en-US" sz="1200" b="1" i="0" u="none" strike="noStrike" dirty="0">
                        <a:solidFill>
                          <a:srgbClr val="29486D"/>
                        </a:solidFill>
                        <a:effectLst/>
                        <a:latin typeface="Arial"/>
                      </a:endParaRPr>
                    </a:p>
                  </a:txBody>
                  <a:tcPr marL="45720" marR="45720" anchor="ctr"/>
                </a:tc>
              </a:tr>
              <a:tr h="228600">
                <a:tc>
                  <a:txBody>
                    <a:bodyPr/>
                    <a:lstStyle/>
                    <a:p>
                      <a:pPr algn="l" fontAlgn="ctr"/>
                      <a:r>
                        <a:rPr lang="en-US" sz="1000" b="0" i="0" u="none" strike="noStrike" dirty="0">
                          <a:solidFill>
                            <a:srgbClr val="29486D"/>
                          </a:solidFill>
                          <a:effectLst/>
                          <a:latin typeface="Calibri"/>
                        </a:rPr>
                        <a:t>6/7/1996</a:t>
                      </a:r>
                    </a:p>
                  </a:txBody>
                  <a:tcPr marL="45720" marR="45720" anchor="ctr"/>
                </a:tc>
                <a:tc>
                  <a:txBody>
                    <a:bodyPr/>
                    <a:lstStyle/>
                    <a:p>
                      <a:pPr algn="ctr" fontAlgn="b"/>
                      <a:r>
                        <a:rPr lang="en-US" sz="1000" b="0" i="0" u="none" strike="noStrike">
                          <a:solidFill>
                            <a:srgbClr val="29486D"/>
                          </a:solidFill>
                          <a:effectLst/>
                          <a:latin typeface="Calibri"/>
                        </a:rPr>
                        <a:t>1119</a:t>
                      </a:r>
                    </a:p>
                  </a:txBody>
                  <a:tcPr marL="45720" marR="45720" anchor="ctr"/>
                </a:tc>
                <a:tc>
                  <a:txBody>
                    <a:bodyPr/>
                    <a:lstStyle/>
                    <a:p>
                      <a:pPr algn="l" fontAlgn="b"/>
                      <a:r>
                        <a:rPr lang="en-US" sz="1000" b="0" i="0" u="none" strike="noStrike">
                          <a:solidFill>
                            <a:srgbClr val="29486D"/>
                          </a:solidFill>
                          <a:effectLst/>
                          <a:latin typeface="Calibri"/>
                        </a:rPr>
                        <a:t>Wildfires</a:t>
                      </a:r>
                    </a:p>
                  </a:txBody>
                  <a:tcPr marL="45720" marR="45720" anchor="ctr"/>
                </a:tc>
              </a:tr>
              <a:tr h="228600">
                <a:tc>
                  <a:txBody>
                    <a:bodyPr/>
                    <a:lstStyle/>
                    <a:p>
                      <a:pPr algn="l" fontAlgn="ctr"/>
                      <a:r>
                        <a:rPr lang="en-US" sz="1000" b="0" i="0" u="none" strike="noStrike">
                          <a:solidFill>
                            <a:srgbClr val="29486D"/>
                          </a:solidFill>
                          <a:effectLst/>
                          <a:latin typeface="Calibri"/>
                        </a:rPr>
                        <a:t>10/13/1995</a:t>
                      </a:r>
                    </a:p>
                  </a:txBody>
                  <a:tcPr marL="45720" marR="45720" anchor="ctr"/>
                </a:tc>
                <a:tc>
                  <a:txBody>
                    <a:bodyPr/>
                    <a:lstStyle/>
                    <a:p>
                      <a:pPr algn="ctr" fontAlgn="b"/>
                      <a:r>
                        <a:rPr lang="en-US" sz="1000" b="0" i="0" u="none" strike="noStrike">
                          <a:solidFill>
                            <a:srgbClr val="29486D"/>
                          </a:solidFill>
                          <a:effectLst/>
                          <a:latin typeface="Calibri"/>
                        </a:rPr>
                        <a:t>1072</a:t>
                      </a:r>
                    </a:p>
                  </a:txBody>
                  <a:tcPr marL="45720" marR="45720" anchor="ctr"/>
                </a:tc>
                <a:tc>
                  <a:txBody>
                    <a:bodyPr/>
                    <a:lstStyle/>
                    <a:p>
                      <a:pPr algn="l" fontAlgn="b"/>
                      <a:r>
                        <a:rPr lang="en-US" sz="1000" b="0" i="0" u="none" strike="noStrike">
                          <a:solidFill>
                            <a:srgbClr val="29486D"/>
                          </a:solidFill>
                          <a:effectLst/>
                          <a:latin typeface="Calibri"/>
                        </a:rPr>
                        <a:t>Severe Storm, Flooding</a:t>
                      </a:r>
                    </a:p>
                  </a:txBody>
                  <a:tcPr marL="45720" marR="45720" anchor="ctr"/>
                </a:tc>
              </a:tr>
              <a:tr h="228600">
                <a:tc>
                  <a:txBody>
                    <a:bodyPr/>
                    <a:lstStyle/>
                    <a:p>
                      <a:pPr algn="l" fontAlgn="ctr"/>
                      <a:r>
                        <a:rPr lang="en-US" sz="1000" b="0" i="0" u="none" strike="noStrike">
                          <a:solidFill>
                            <a:srgbClr val="29486D"/>
                          </a:solidFill>
                          <a:effectLst/>
                          <a:latin typeface="Calibri"/>
                        </a:rPr>
                        <a:t>9/13/1994</a:t>
                      </a:r>
                    </a:p>
                  </a:txBody>
                  <a:tcPr marL="45720" marR="45720" anchor="ctr"/>
                </a:tc>
                <a:tc>
                  <a:txBody>
                    <a:bodyPr/>
                    <a:lstStyle/>
                    <a:p>
                      <a:pPr algn="ctr" fontAlgn="b"/>
                      <a:r>
                        <a:rPr lang="en-US" sz="1000" b="0" i="0" u="none" strike="noStrike">
                          <a:solidFill>
                            <a:srgbClr val="29486D"/>
                          </a:solidFill>
                          <a:effectLst/>
                          <a:latin typeface="Calibri"/>
                        </a:rPr>
                        <a:t>1039</a:t>
                      </a:r>
                    </a:p>
                  </a:txBody>
                  <a:tcPr marL="45720" marR="45720" anchor="ctr"/>
                </a:tc>
                <a:tc>
                  <a:txBody>
                    <a:bodyPr/>
                    <a:lstStyle/>
                    <a:p>
                      <a:pPr algn="l" fontAlgn="b"/>
                      <a:r>
                        <a:rPr lang="en-US" sz="1000" b="0" i="0" u="none" strike="noStrike">
                          <a:solidFill>
                            <a:srgbClr val="29486D"/>
                          </a:solidFill>
                          <a:effectLst/>
                          <a:latin typeface="Calibri"/>
                        </a:rPr>
                        <a:t>Severe Storm, Flooding</a:t>
                      </a:r>
                    </a:p>
                  </a:txBody>
                  <a:tcPr marL="45720" marR="45720" anchor="ctr"/>
                </a:tc>
              </a:tr>
              <a:tr h="228600">
                <a:tc>
                  <a:txBody>
                    <a:bodyPr/>
                    <a:lstStyle/>
                    <a:p>
                      <a:pPr algn="l" fontAlgn="ctr"/>
                      <a:r>
                        <a:rPr lang="en-US" sz="1000" b="0" i="0" u="none" strike="noStrike">
                          <a:solidFill>
                            <a:srgbClr val="29486D"/>
                          </a:solidFill>
                          <a:effectLst/>
                          <a:latin typeface="Calibri"/>
                        </a:rPr>
                        <a:t>5/30/1991</a:t>
                      </a:r>
                    </a:p>
                  </a:txBody>
                  <a:tcPr marL="45720" marR="45720" anchor="ctr"/>
                </a:tc>
                <a:tc>
                  <a:txBody>
                    <a:bodyPr/>
                    <a:lstStyle/>
                    <a:p>
                      <a:pPr algn="ctr" fontAlgn="b"/>
                      <a:r>
                        <a:rPr lang="en-US" sz="1000" b="0" i="0" u="none" strike="noStrike">
                          <a:solidFill>
                            <a:srgbClr val="29486D"/>
                          </a:solidFill>
                          <a:effectLst/>
                          <a:latin typeface="Calibri"/>
                        </a:rPr>
                        <a:t>909</a:t>
                      </a:r>
                    </a:p>
                  </a:txBody>
                  <a:tcPr marL="45720" marR="45720" anchor="ctr"/>
                </a:tc>
                <a:tc>
                  <a:txBody>
                    <a:bodyPr/>
                    <a:lstStyle/>
                    <a:p>
                      <a:pPr algn="l" fontAlgn="b"/>
                      <a:r>
                        <a:rPr lang="en-US" sz="1000" b="0" i="0" u="none" strike="noStrike">
                          <a:solidFill>
                            <a:srgbClr val="29486D"/>
                          </a:solidFill>
                          <a:effectLst/>
                          <a:latin typeface="Calibri"/>
                        </a:rPr>
                        <a:t>Heavy Snow, Ice Jams, Flooding</a:t>
                      </a:r>
                    </a:p>
                  </a:txBody>
                  <a:tcPr marL="45720" marR="45720" anchor="ctr"/>
                </a:tc>
              </a:tr>
              <a:tr h="228600">
                <a:tc>
                  <a:txBody>
                    <a:bodyPr/>
                    <a:lstStyle/>
                    <a:p>
                      <a:pPr algn="l" fontAlgn="ctr"/>
                      <a:r>
                        <a:rPr lang="en-US" sz="1000" b="0" i="0" u="none" strike="noStrike">
                          <a:solidFill>
                            <a:srgbClr val="29486D"/>
                          </a:solidFill>
                          <a:effectLst/>
                          <a:latin typeface="Calibri"/>
                        </a:rPr>
                        <a:t>6/10/1989</a:t>
                      </a:r>
                    </a:p>
                  </a:txBody>
                  <a:tcPr marL="45720" marR="45720" anchor="ctr"/>
                </a:tc>
                <a:tc>
                  <a:txBody>
                    <a:bodyPr/>
                    <a:lstStyle/>
                    <a:p>
                      <a:pPr algn="ctr" fontAlgn="b"/>
                      <a:r>
                        <a:rPr lang="en-US" sz="1000" b="0" i="0" u="none" strike="noStrike">
                          <a:solidFill>
                            <a:srgbClr val="29486D"/>
                          </a:solidFill>
                          <a:effectLst/>
                          <a:latin typeface="Calibri"/>
                        </a:rPr>
                        <a:t>832</a:t>
                      </a:r>
                    </a:p>
                  </a:txBody>
                  <a:tcPr marL="45720" marR="45720" anchor="ctr"/>
                </a:tc>
                <a:tc>
                  <a:txBody>
                    <a:bodyPr/>
                    <a:lstStyle/>
                    <a:p>
                      <a:pPr algn="l" fontAlgn="b"/>
                      <a:r>
                        <a:rPr lang="en-US" sz="1000" b="0" i="0" u="none" strike="noStrike" dirty="0" smtClean="0">
                          <a:solidFill>
                            <a:srgbClr val="29486D"/>
                          </a:solidFill>
                          <a:effectLst/>
                          <a:latin typeface="Calibri"/>
                        </a:rPr>
                        <a:t>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b="0" i="0" u="none" strike="noStrike">
                          <a:solidFill>
                            <a:srgbClr val="29486D"/>
                          </a:solidFill>
                          <a:effectLst/>
                          <a:latin typeface="Calibri"/>
                        </a:rPr>
                        <a:t>5/10/1989</a:t>
                      </a:r>
                    </a:p>
                  </a:txBody>
                  <a:tcPr marL="45720" marR="45720" anchor="ctr"/>
                </a:tc>
                <a:tc>
                  <a:txBody>
                    <a:bodyPr/>
                    <a:lstStyle/>
                    <a:p>
                      <a:pPr algn="ctr" fontAlgn="b"/>
                      <a:r>
                        <a:rPr lang="en-US" sz="1000" b="0" i="0" u="none" strike="noStrike">
                          <a:solidFill>
                            <a:srgbClr val="29486D"/>
                          </a:solidFill>
                          <a:effectLst/>
                          <a:latin typeface="Calibri"/>
                        </a:rPr>
                        <a:t>826</a:t>
                      </a:r>
                    </a:p>
                  </a:txBody>
                  <a:tcPr marL="45720" marR="45720" anchor="ctr"/>
                </a:tc>
                <a:tc>
                  <a:txBody>
                    <a:bodyPr/>
                    <a:lstStyle/>
                    <a:p>
                      <a:pPr algn="l" fontAlgn="b"/>
                      <a:r>
                        <a:rPr lang="en-US" sz="1000" b="0" i="0" u="none" strike="noStrike" dirty="0">
                          <a:solidFill>
                            <a:srgbClr val="29486D"/>
                          </a:solidFill>
                          <a:effectLst/>
                          <a:latin typeface="Calibri"/>
                        </a:rPr>
                        <a:t>Severe Freezing</a:t>
                      </a:r>
                    </a:p>
                  </a:txBody>
                  <a:tcPr marL="45720" marR="45720" anchor="ctr"/>
                </a:tc>
              </a:tr>
              <a:tr h="228600">
                <a:tc>
                  <a:txBody>
                    <a:bodyPr/>
                    <a:lstStyle/>
                    <a:p>
                      <a:pPr algn="l" fontAlgn="ctr"/>
                      <a:r>
                        <a:rPr lang="en-US" sz="1000" b="0" i="0" u="none" strike="noStrike">
                          <a:solidFill>
                            <a:srgbClr val="29486D"/>
                          </a:solidFill>
                          <a:effectLst/>
                          <a:latin typeface="Calibri"/>
                        </a:rPr>
                        <a:t>3/11/1988</a:t>
                      </a:r>
                    </a:p>
                  </a:txBody>
                  <a:tcPr marL="45720" marR="45720" anchor="ctr"/>
                </a:tc>
                <a:tc>
                  <a:txBody>
                    <a:bodyPr/>
                    <a:lstStyle/>
                    <a:p>
                      <a:pPr algn="ctr" fontAlgn="b"/>
                      <a:r>
                        <a:rPr lang="en-US" sz="1000" b="0" i="0" u="none" strike="noStrike">
                          <a:solidFill>
                            <a:srgbClr val="29486D"/>
                          </a:solidFill>
                          <a:effectLst/>
                          <a:latin typeface="Calibri"/>
                        </a:rPr>
                        <a:t>813</a:t>
                      </a:r>
                    </a:p>
                  </a:txBody>
                  <a:tcPr marL="45720" marR="45720" anchor="ctr"/>
                </a:tc>
                <a:tc>
                  <a:txBody>
                    <a:bodyPr/>
                    <a:lstStyle/>
                    <a:p>
                      <a:pPr algn="l" fontAlgn="b"/>
                      <a:r>
                        <a:rPr lang="en-US" sz="1000" b="0" i="0" u="none" strike="noStrike">
                          <a:solidFill>
                            <a:srgbClr val="29486D"/>
                          </a:solidFill>
                          <a:effectLst/>
                          <a:latin typeface="Calibri"/>
                        </a:rPr>
                        <a:t>Fire</a:t>
                      </a:r>
                    </a:p>
                  </a:txBody>
                  <a:tcPr marL="45720" marR="45720" anchor="ctr"/>
                </a:tc>
              </a:tr>
              <a:tr h="228600">
                <a:tc>
                  <a:txBody>
                    <a:bodyPr/>
                    <a:lstStyle/>
                    <a:p>
                      <a:pPr algn="l" fontAlgn="ctr"/>
                      <a:r>
                        <a:rPr lang="en-US" sz="1000" b="0" i="0" u="none" strike="noStrike">
                          <a:solidFill>
                            <a:srgbClr val="29486D"/>
                          </a:solidFill>
                          <a:effectLst/>
                          <a:latin typeface="Calibri"/>
                        </a:rPr>
                        <a:t>10/27/1986</a:t>
                      </a:r>
                    </a:p>
                  </a:txBody>
                  <a:tcPr marL="45720" marR="45720" anchor="ctr"/>
                </a:tc>
                <a:tc>
                  <a:txBody>
                    <a:bodyPr/>
                    <a:lstStyle/>
                    <a:p>
                      <a:pPr algn="ctr" fontAlgn="b"/>
                      <a:r>
                        <a:rPr lang="en-US" sz="1000" b="0" i="0" u="none" strike="noStrike">
                          <a:solidFill>
                            <a:srgbClr val="29486D"/>
                          </a:solidFill>
                          <a:effectLst/>
                          <a:latin typeface="Calibri"/>
                        </a:rPr>
                        <a:t>781</a:t>
                      </a:r>
                    </a:p>
                  </a:txBody>
                  <a:tcPr marL="45720" marR="45720" anchor="ctr"/>
                </a:tc>
                <a:tc>
                  <a:txBody>
                    <a:bodyPr/>
                    <a:lstStyle/>
                    <a:p>
                      <a:pPr algn="l" fontAlgn="b"/>
                      <a:r>
                        <a:rPr lang="en-US" sz="1000" b="0" i="0" u="none" strike="noStrike">
                          <a:solidFill>
                            <a:srgbClr val="29486D"/>
                          </a:solidFill>
                          <a:effectLst/>
                          <a:latin typeface="Calibri"/>
                        </a:rPr>
                        <a:t>Coastal Storm, High Winds, Waves</a:t>
                      </a:r>
                    </a:p>
                  </a:txBody>
                  <a:tcPr marL="45720" marR="45720" anchor="ctr"/>
                </a:tc>
              </a:tr>
              <a:tr h="228600">
                <a:tc>
                  <a:txBody>
                    <a:bodyPr/>
                    <a:lstStyle/>
                    <a:p>
                      <a:pPr algn="l" fontAlgn="ctr"/>
                      <a:r>
                        <a:rPr lang="en-US" sz="1000" b="0" i="0" u="none" strike="noStrike">
                          <a:solidFill>
                            <a:srgbClr val="29486D"/>
                          </a:solidFill>
                          <a:effectLst/>
                          <a:latin typeface="Calibri"/>
                        </a:rPr>
                        <a:t>10/27/1986</a:t>
                      </a:r>
                    </a:p>
                  </a:txBody>
                  <a:tcPr marL="45720" marR="45720" anchor="ctr"/>
                </a:tc>
                <a:tc>
                  <a:txBody>
                    <a:bodyPr/>
                    <a:lstStyle/>
                    <a:p>
                      <a:pPr algn="ctr" fontAlgn="b"/>
                      <a:r>
                        <a:rPr lang="en-US" sz="1000" b="0" i="0" u="none" strike="noStrike">
                          <a:solidFill>
                            <a:srgbClr val="29486D"/>
                          </a:solidFill>
                          <a:effectLst/>
                          <a:latin typeface="Calibri"/>
                        </a:rPr>
                        <a:t>782</a:t>
                      </a:r>
                    </a:p>
                  </a:txBody>
                  <a:tcPr marL="45720" marR="45720" anchor="ctr"/>
                </a:tc>
                <a:tc>
                  <a:txBody>
                    <a:bodyPr/>
                    <a:lstStyle/>
                    <a:p>
                      <a:pPr algn="l" fontAlgn="b"/>
                      <a:r>
                        <a:rPr lang="en-US" sz="1000" b="0" i="0" u="none" strike="noStrike" dirty="0" smtClean="0">
                          <a:solidFill>
                            <a:srgbClr val="29486D"/>
                          </a:solidFill>
                          <a:effectLst/>
                          <a:latin typeface="Calibri"/>
                        </a:rPr>
                        <a:t>Severe</a:t>
                      </a:r>
                      <a:r>
                        <a:rPr lang="en-US" sz="1000" b="0" i="0" u="none" strike="noStrike" baseline="0" dirty="0" smtClean="0">
                          <a:solidFill>
                            <a:srgbClr val="29486D"/>
                          </a:solidFill>
                          <a:effectLst/>
                          <a:latin typeface="Calibri"/>
                        </a:rPr>
                        <a:t> Storms</a:t>
                      </a:r>
                      <a:r>
                        <a:rPr lang="en-US" sz="1000" b="0" i="0" u="none" strike="noStrike" dirty="0" smtClean="0">
                          <a:solidFill>
                            <a:srgbClr val="29486D"/>
                          </a:solidFill>
                          <a:effectLst/>
                          <a:latin typeface="Calibri"/>
                        </a:rPr>
                        <a:t>, Flooding</a:t>
                      </a:r>
                      <a:endParaRPr lang="en-US" sz="1000" b="0" i="0" u="none" strike="noStrike" dirty="0">
                        <a:solidFill>
                          <a:srgbClr val="29486D"/>
                        </a:solidFill>
                        <a:effectLst/>
                        <a:latin typeface="Calibri"/>
                      </a:endParaRPr>
                    </a:p>
                  </a:txBody>
                  <a:tcPr marL="45720" marR="45720" anchor="ctr"/>
                </a:tc>
              </a:tr>
              <a:tr h="228600">
                <a:tc>
                  <a:txBody>
                    <a:bodyPr/>
                    <a:lstStyle/>
                    <a:p>
                      <a:pPr algn="l" fontAlgn="ctr"/>
                      <a:r>
                        <a:rPr lang="en-US" sz="1000" b="0" i="0" u="none" strike="noStrike">
                          <a:solidFill>
                            <a:srgbClr val="29486D"/>
                          </a:solidFill>
                          <a:effectLst/>
                          <a:latin typeface="Calibri"/>
                        </a:rPr>
                        <a:t>12/18/1975</a:t>
                      </a:r>
                    </a:p>
                  </a:txBody>
                  <a:tcPr marL="45720" marR="45720" anchor="ctr"/>
                </a:tc>
                <a:tc>
                  <a:txBody>
                    <a:bodyPr/>
                    <a:lstStyle/>
                    <a:p>
                      <a:pPr algn="ctr" fontAlgn="b"/>
                      <a:r>
                        <a:rPr lang="en-US" sz="1000" b="0" i="0" u="none" strike="noStrike">
                          <a:solidFill>
                            <a:srgbClr val="29486D"/>
                          </a:solidFill>
                          <a:effectLst/>
                          <a:latin typeface="Calibri"/>
                        </a:rPr>
                        <a:t>493</a:t>
                      </a:r>
                    </a:p>
                  </a:txBody>
                  <a:tcPr marL="45720" marR="45720" anchor="ctr"/>
                </a:tc>
                <a:tc>
                  <a:txBody>
                    <a:bodyPr/>
                    <a:lstStyle/>
                    <a:p>
                      <a:pPr algn="l" fontAlgn="b"/>
                      <a:r>
                        <a:rPr lang="en-US" sz="1000" b="0" i="0" u="none" strike="noStrike">
                          <a:solidFill>
                            <a:srgbClr val="29486D"/>
                          </a:solidFill>
                          <a:effectLst/>
                          <a:latin typeface="Calibri"/>
                        </a:rPr>
                        <a:t>Fire, Freezing</a:t>
                      </a:r>
                    </a:p>
                  </a:txBody>
                  <a:tcPr marL="45720" marR="45720" anchor="ctr"/>
                </a:tc>
              </a:tr>
              <a:tr h="228600">
                <a:tc>
                  <a:txBody>
                    <a:bodyPr/>
                    <a:lstStyle/>
                    <a:p>
                      <a:pPr algn="l" fontAlgn="ctr"/>
                      <a:r>
                        <a:rPr lang="en-US" sz="1000" b="0" i="0" u="none" strike="noStrike">
                          <a:solidFill>
                            <a:srgbClr val="29486D"/>
                          </a:solidFill>
                          <a:effectLst/>
                          <a:latin typeface="Calibri"/>
                        </a:rPr>
                        <a:t>11/14/1974</a:t>
                      </a:r>
                    </a:p>
                  </a:txBody>
                  <a:tcPr marL="45720" marR="45720" anchor="ctr"/>
                </a:tc>
                <a:tc>
                  <a:txBody>
                    <a:bodyPr/>
                    <a:lstStyle/>
                    <a:p>
                      <a:pPr algn="ctr" fontAlgn="b"/>
                      <a:r>
                        <a:rPr lang="en-US" sz="1000" b="0" i="0" u="none" strike="noStrike">
                          <a:solidFill>
                            <a:srgbClr val="29486D"/>
                          </a:solidFill>
                          <a:effectLst/>
                          <a:latin typeface="Calibri"/>
                        </a:rPr>
                        <a:t>452</a:t>
                      </a:r>
                    </a:p>
                  </a:txBody>
                  <a:tcPr marL="45720" marR="45720" anchor="ctr"/>
                </a:tc>
                <a:tc>
                  <a:txBody>
                    <a:bodyPr/>
                    <a:lstStyle/>
                    <a:p>
                      <a:pPr algn="l" fontAlgn="b"/>
                      <a:r>
                        <a:rPr lang="en-US" sz="1000" b="0" i="0" u="none" strike="noStrike" dirty="0" smtClean="0">
                          <a:solidFill>
                            <a:srgbClr val="29486D"/>
                          </a:solidFill>
                          <a:effectLst/>
                          <a:latin typeface="+mn-lt"/>
                        </a:rPr>
                        <a:t>Severe Storms, Flooding</a:t>
                      </a:r>
                      <a:endParaRPr lang="en-US" sz="1000" b="0" i="0" u="none" strike="noStrike" dirty="0">
                        <a:solidFill>
                          <a:srgbClr val="29486D"/>
                        </a:solidFill>
                        <a:effectLst/>
                        <a:latin typeface="+mn-lt"/>
                      </a:endParaRPr>
                    </a:p>
                  </a:txBody>
                  <a:tcPr marL="45720" marR="45720" anchor="ctr"/>
                </a:tc>
              </a:tr>
              <a:tr h="228600">
                <a:tc>
                  <a:txBody>
                    <a:bodyPr/>
                    <a:lstStyle/>
                    <a:p>
                      <a:pPr algn="l" fontAlgn="ctr"/>
                      <a:r>
                        <a:rPr lang="en-US" sz="1000" b="0" i="0" u="none" strike="noStrike">
                          <a:solidFill>
                            <a:srgbClr val="29486D"/>
                          </a:solidFill>
                          <a:effectLst/>
                          <a:latin typeface="Calibri"/>
                        </a:rPr>
                        <a:t>6/24/1974</a:t>
                      </a:r>
                    </a:p>
                  </a:txBody>
                  <a:tcPr marL="45720" marR="45720" anchor="ctr"/>
                </a:tc>
                <a:tc>
                  <a:txBody>
                    <a:bodyPr/>
                    <a:lstStyle/>
                    <a:p>
                      <a:pPr algn="ctr" fontAlgn="b"/>
                      <a:r>
                        <a:rPr lang="en-US" sz="1000" b="0" i="0" u="none" strike="noStrike">
                          <a:solidFill>
                            <a:srgbClr val="29486D"/>
                          </a:solidFill>
                          <a:effectLst/>
                          <a:latin typeface="Calibri"/>
                        </a:rPr>
                        <a:t>444</a:t>
                      </a:r>
                    </a:p>
                  </a:txBody>
                  <a:tcPr marL="45720" marR="45720" anchor="ctr"/>
                </a:tc>
                <a:tc>
                  <a:txBody>
                    <a:bodyPr/>
                    <a:lstStyle/>
                    <a:p>
                      <a:pPr algn="l" fontAlgn="b"/>
                      <a:r>
                        <a:rPr lang="en-US" sz="1000" b="0" i="0" u="none" strike="noStrike">
                          <a:solidFill>
                            <a:srgbClr val="29486D"/>
                          </a:solidFill>
                          <a:effectLst/>
                          <a:latin typeface="Calibri"/>
                        </a:rPr>
                        <a:t>Freeze in Spawning Areas of Red Salmon</a:t>
                      </a:r>
                    </a:p>
                  </a:txBody>
                  <a:tcPr marL="45720" marR="45720" anchor="ctr"/>
                </a:tc>
              </a:tr>
              <a:tr h="228600">
                <a:tc>
                  <a:txBody>
                    <a:bodyPr/>
                    <a:lstStyle/>
                    <a:p>
                      <a:pPr algn="l" fontAlgn="ctr"/>
                      <a:r>
                        <a:rPr lang="en-US" sz="1000" b="0" i="0" u="none" strike="noStrike">
                          <a:solidFill>
                            <a:srgbClr val="29486D"/>
                          </a:solidFill>
                          <a:effectLst/>
                          <a:latin typeface="Calibri"/>
                        </a:rPr>
                        <a:t>11/7/1973</a:t>
                      </a:r>
                    </a:p>
                  </a:txBody>
                  <a:tcPr marL="45720" marR="45720" anchor="ctr"/>
                </a:tc>
                <a:tc>
                  <a:txBody>
                    <a:bodyPr/>
                    <a:lstStyle/>
                    <a:p>
                      <a:pPr algn="ctr" fontAlgn="b"/>
                      <a:r>
                        <a:rPr lang="en-US" sz="1000" b="0" i="0" u="none" strike="noStrike">
                          <a:solidFill>
                            <a:srgbClr val="29486D"/>
                          </a:solidFill>
                          <a:effectLst/>
                          <a:latin typeface="Calibri"/>
                        </a:rPr>
                        <a:t>408</a:t>
                      </a:r>
                    </a:p>
                  </a:txBody>
                  <a:tcPr marL="45720" marR="45720" anchor="ctr"/>
                </a:tc>
                <a:tc>
                  <a:txBody>
                    <a:bodyPr/>
                    <a:lstStyle/>
                    <a:p>
                      <a:pPr algn="l" fontAlgn="b"/>
                      <a:r>
                        <a:rPr lang="en-US" sz="1000" b="0" i="0" u="none" strike="noStrike">
                          <a:solidFill>
                            <a:srgbClr val="29486D"/>
                          </a:solidFill>
                          <a:effectLst/>
                          <a:latin typeface="Calibri"/>
                        </a:rPr>
                        <a:t>Heavy Rains, Flooding</a:t>
                      </a:r>
                    </a:p>
                  </a:txBody>
                  <a:tcPr marL="45720" marR="45720" anchor="ctr"/>
                </a:tc>
              </a:tr>
              <a:tr h="228600">
                <a:tc>
                  <a:txBody>
                    <a:bodyPr/>
                    <a:lstStyle/>
                    <a:p>
                      <a:pPr algn="l" fontAlgn="ctr"/>
                      <a:r>
                        <a:rPr lang="en-US" sz="1000" b="0" i="0" u="none" strike="noStrike">
                          <a:solidFill>
                            <a:srgbClr val="29486D"/>
                          </a:solidFill>
                          <a:effectLst/>
                          <a:latin typeface="Calibri"/>
                        </a:rPr>
                        <a:t>12/19/1969</a:t>
                      </a:r>
                    </a:p>
                  </a:txBody>
                  <a:tcPr marL="45720" marR="45720" anchor="ctr"/>
                </a:tc>
                <a:tc>
                  <a:txBody>
                    <a:bodyPr/>
                    <a:lstStyle/>
                    <a:p>
                      <a:pPr algn="ctr" fontAlgn="b"/>
                      <a:r>
                        <a:rPr lang="en-US" sz="1000" b="0" i="0" u="none" strike="noStrike">
                          <a:solidFill>
                            <a:srgbClr val="29486D"/>
                          </a:solidFill>
                          <a:effectLst/>
                          <a:latin typeface="Calibri"/>
                        </a:rPr>
                        <a:t>281</a:t>
                      </a:r>
                    </a:p>
                  </a:txBody>
                  <a:tcPr marL="45720" marR="45720" anchor="ctr"/>
                </a:tc>
                <a:tc>
                  <a:txBody>
                    <a:bodyPr/>
                    <a:lstStyle/>
                    <a:p>
                      <a:pPr algn="l" fontAlgn="b"/>
                      <a:r>
                        <a:rPr lang="en-US" sz="1000" b="0" i="0" u="none" strike="noStrike">
                          <a:solidFill>
                            <a:srgbClr val="29486D"/>
                          </a:solidFill>
                          <a:effectLst/>
                          <a:latin typeface="Calibri"/>
                        </a:rPr>
                        <a:t>Heavy Rains, Landslide</a:t>
                      </a:r>
                    </a:p>
                  </a:txBody>
                  <a:tcPr marL="45720" marR="45720" anchor="ctr"/>
                </a:tc>
              </a:tr>
              <a:tr h="228600">
                <a:tc>
                  <a:txBody>
                    <a:bodyPr/>
                    <a:lstStyle/>
                    <a:p>
                      <a:pPr algn="l" fontAlgn="ctr"/>
                      <a:r>
                        <a:rPr lang="en-US" sz="1000" b="0" i="0" u="none" strike="noStrike">
                          <a:solidFill>
                            <a:srgbClr val="29486D"/>
                          </a:solidFill>
                          <a:effectLst/>
                          <a:latin typeface="Calibri"/>
                        </a:rPr>
                        <a:t>8/17/1967</a:t>
                      </a:r>
                    </a:p>
                  </a:txBody>
                  <a:tcPr marL="45720" marR="45720" anchor="ctr"/>
                </a:tc>
                <a:tc>
                  <a:txBody>
                    <a:bodyPr/>
                    <a:lstStyle/>
                    <a:p>
                      <a:pPr algn="ctr" fontAlgn="b"/>
                      <a:r>
                        <a:rPr lang="en-US" sz="1000" b="0" i="0" u="none" strike="noStrike">
                          <a:solidFill>
                            <a:srgbClr val="29486D"/>
                          </a:solidFill>
                          <a:effectLst/>
                          <a:latin typeface="Calibri"/>
                        </a:rPr>
                        <a:t>230</a:t>
                      </a:r>
                    </a:p>
                  </a:txBody>
                  <a:tcPr marL="45720" marR="45720" anchor="ctr"/>
                </a:tc>
                <a:tc>
                  <a:txBody>
                    <a:bodyPr/>
                    <a:lstStyle/>
                    <a:p>
                      <a:pPr algn="l" fontAlgn="b"/>
                      <a:r>
                        <a:rPr lang="en-US" sz="1000" b="0" i="0" u="none" strike="noStrike" dirty="0" smtClean="0">
                          <a:solidFill>
                            <a:srgbClr val="29486D"/>
                          </a:solidFill>
                          <a:effectLst/>
                          <a:latin typeface="+mn-lt"/>
                        </a:rPr>
                        <a:t>Severe Storms, Flooding</a:t>
                      </a:r>
                      <a:endParaRPr lang="en-US" sz="1000" b="0" i="0" u="none" strike="noStrike" dirty="0">
                        <a:solidFill>
                          <a:srgbClr val="29486D"/>
                        </a:solidFill>
                        <a:effectLst/>
                        <a:latin typeface="+mn-lt"/>
                      </a:endParaRPr>
                    </a:p>
                  </a:txBody>
                  <a:tcPr marL="45720" marR="45720" anchor="ctr"/>
                </a:tc>
              </a:tr>
              <a:tr h="228600">
                <a:tc>
                  <a:txBody>
                    <a:bodyPr/>
                    <a:lstStyle/>
                    <a:p>
                      <a:pPr algn="l" fontAlgn="ctr"/>
                      <a:r>
                        <a:rPr lang="en-US" sz="1000" b="0" i="0" u="none" strike="noStrike">
                          <a:solidFill>
                            <a:srgbClr val="29486D"/>
                          </a:solidFill>
                          <a:effectLst/>
                          <a:latin typeface="Calibri"/>
                        </a:rPr>
                        <a:t>3/28/1964</a:t>
                      </a:r>
                    </a:p>
                  </a:txBody>
                  <a:tcPr marL="45720" marR="45720" anchor="ctr"/>
                </a:tc>
                <a:tc>
                  <a:txBody>
                    <a:bodyPr/>
                    <a:lstStyle/>
                    <a:p>
                      <a:pPr algn="ctr" fontAlgn="b"/>
                      <a:r>
                        <a:rPr lang="en-US" sz="1000" b="0" i="0" u="none" strike="noStrike">
                          <a:solidFill>
                            <a:srgbClr val="29486D"/>
                          </a:solidFill>
                          <a:effectLst/>
                          <a:latin typeface="Calibri"/>
                        </a:rPr>
                        <a:t>168</a:t>
                      </a:r>
                    </a:p>
                  </a:txBody>
                  <a:tcPr marL="45720" marR="45720" anchor="ctr"/>
                </a:tc>
                <a:tc>
                  <a:txBody>
                    <a:bodyPr/>
                    <a:lstStyle/>
                    <a:p>
                      <a:pPr algn="l" fontAlgn="b"/>
                      <a:r>
                        <a:rPr lang="en-US" sz="1000" b="0" i="0" u="none" strike="noStrike">
                          <a:solidFill>
                            <a:srgbClr val="29486D"/>
                          </a:solidFill>
                          <a:effectLst/>
                          <a:latin typeface="Calibri"/>
                        </a:rPr>
                        <a:t>Earthquake</a:t>
                      </a:r>
                    </a:p>
                  </a:txBody>
                  <a:tcPr marL="45720" marR="45720" anchor="ctr"/>
                </a:tc>
              </a:tr>
              <a:tr h="228600">
                <a:tc>
                  <a:txBody>
                    <a:bodyPr/>
                    <a:lstStyle/>
                    <a:p>
                      <a:pPr algn="l" fontAlgn="ctr"/>
                      <a:r>
                        <a:rPr lang="en-US" sz="1000" b="0" i="0" u="none" strike="noStrike">
                          <a:solidFill>
                            <a:srgbClr val="29486D"/>
                          </a:solidFill>
                          <a:effectLst/>
                          <a:latin typeface="Calibri"/>
                        </a:rPr>
                        <a:t>12/22/1955</a:t>
                      </a:r>
                    </a:p>
                  </a:txBody>
                  <a:tcPr marL="45720" marR="45720" anchor="ctr"/>
                </a:tc>
                <a:tc>
                  <a:txBody>
                    <a:bodyPr/>
                    <a:lstStyle/>
                    <a:p>
                      <a:pPr algn="ctr" fontAlgn="b"/>
                      <a:r>
                        <a:rPr lang="en-US" sz="1000" b="0" i="0" u="none" strike="noStrike">
                          <a:solidFill>
                            <a:srgbClr val="29486D"/>
                          </a:solidFill>
                          <a:effectLst/>
                          <a:latin typeface="Calibri"/>
                        </a:rPr>
                        <a:t>46</a:t>
                      </a:r>
                    </a:p>
                  </a:txBody>
                  <a:tcPr marL="45720" marR="45720" anchor="ctr"/>
                </a:tc>
                <a:tc>
                  <a:txBody>
                    <a:bodyPr/>
                    <a:lstStyle/>
                    <a:p>
                      <a:pPr algn="l" fontAlgn="b"/>
                      <a:r>
                        <a:rPr lang="en-US" sz="1000" b="0" i="0" u="none" strike="noStrike">
                          <a:solidFill>
                            <a:srgbClr val="29486D"/>
                          </a:solidFill>
                          <a:effectLst/>
                          <a:latin typeface="Calibri"/>
                        </a:rPr>
                        <a:t>Severe Hardship to Salmon Industry</a:t>
                      </a:r>
                    </a:p>
                  </a:txBody>
                  <a:tcPr marL="45720" marR="45720" anchor="ctr"/>
                </a:tc>
              </a:tr>
              <a:tr h="228600">
                <a:tc>
                  <a:txBody>
                    <a:bodyPr/>
                    <a:lstStyle/>
                    <a:p>
                      <a:pPr algn="l" fontAlgn="ctr"/>
                      <a:r>
                        <a:rPr lang="en-US" sz="1000" b="0" i="0" u="none" strike="noStrike">
                          <a:solidFill>
                            <a:srgbClr val="29486D"/>
                          </a:solidFill>
                          <a:effectLst/>
                          <a:latin typeface="Calibri"/>
                        </a:rPr>
                        <a:t>11/10/1954</a:t>
                      </a:r>
                    </a:p>
                  </a:txBody>
                  <a:tcPr marL="45720" marR="45720" anchor="ctr"/>
                </a:tc>
                <a:tc>
                  <a:txBody>
                    <a:bodyPr/>
                    <a:lstStyle/>
                    <a:p>
                      <a:pPr algn="ctr" fontAlgn="b"/>
                      <a:r>
                        <a:rPr lang="en-US" sz="1000" b="0" i="0" u="none" strike="noStrike">
                          <a:solidFill>
                            <a:srgbClr val="29486D"/>
                          </a:solidFill>
                          <a:effectLst/>
                          <a:latin typeface="Calibri"/>
                        </a:rPr>
                        <a:t>31</a:t>
                      </a:r>
                    </a:p>
                  </a:txBody>
                  <a:tcPr marL="45720" marR="45720" anchor="ctr"/>
                </a:tc>
                <a:tc>
                  <a:txBody>
                    <a:bodyPr/>
                    <a:lstStyle/>
                    <a:p>
                      <a:pPr algn="l" fontAlgn="b"/>
                      <a:r>
                        <a:rPr lang="en-US" sz="1000" b="0" i="0" u="none" strike="noStrike">
                          <a:solidFill>
                            <a:srgbClr val="29486D"/>
                          </a:solidFill>
                          <a:effectLst/>
                          <a:latin typeface="Calibri"/>
                        </a:rPr>
                        <a:t>Severe Hardship to Salmon Industry</a:t>
                      </a:r>
                    </a:p>
                  </a:txBody>
                  <a:tcPr marL="45720" marR="45720" anchor="ctr"/>
                </a:tc>
              </a:tr>
              <a:tr h="228600">
                <a:tc>
                  <a:txBody>
                    <a:bodyPr/>
                    <a:lstStyle/>
                    <a:p>
                      <a:pPr algn="l" fontAlgn="ctr"/>
                      <a:r>
                        <a:rPr lang="en-US" sz="1000" b="0" i="0" u="none" strike="noStrike" dirty="0">
                          <a:solidFill>
                            <a:srgbClr val="29486D"/>
                          </a:solidFill>
                          <a:effectLst/>
                          <a:latin typeface="Calibri"/>
                        </a:rPr>
                        <a:t>10/30/1953</a:t>
                      </a:r>
                    </a:p>
                  </a:txBody>
                  <a:tcPr marL="45720" marR="45720" anchor="ctr"/>
                </a:tc>
                <a:tc>
                  <a:txBody>
                    <a:bodyPr/>
                    <a:lstStyle/>
                    <a:p>
                      <a:pPr algn="ctr" fontAlgn="b"/>
                      <a:r>
                        <a:rPr lang="en-US" sz="1000" b="0" i="0" u="none" strike="noStrike">
                          <a:solidFill>
                            <a:srgbClr val="29486D"/>
                          </a:solidFill>
                          <a:effectLst/>
                          <a:latin typeface="Calibri"/>
                        </a:rPr>
                        <a:t>13</a:t>
                      </a:r>
                    </a:p>
                  </a:txBody>
                  <a:tcPr marL="45720" marR="45720" anchor="ctr"/>
                </a:tc>
                <a:tc>
                  <a:txBody>
                    <a:bodyPr/>
                    <a:lstStyle/>
                    <a:p>
                      <a:pPr algn="l" fontAlgn="b"/>
                      <a:r>
                        <a:rPr lang="en-US" sz="1000" b="0" i="0" u="none" strike="noStrike" dirty="0">
                          <a:solidFill>
                            <a:srgbClr val="29486D"/>
                          </a:solidFill>
                          <a:effectLst/>
                          <a:latin typeface="Calibri"/>
                        </a:rPr>
                        <a:t>Severe Hardship to Salmon Industry</a:t>
                      </a:r>
                    </a:p>
                  </a:txBody>
                  <a:tcPr marL="45720" marR="45720" anchor="ctr"/>
                </a:tc>
              </a:tr>
            </a:tbl>
          </a:graphicData>
        </a:graphic>
      </p:graphicFrame>
      <p:sp>
        <p:nvSpPr>
          <p:cNvPr id="9" name="Title 1"/>
          <p:cNvSpPr txBox="1">
            <a:spLocks/>
          </p:cNvSpPr>
          <p:nvPr/>
        </p:nvSpPr>
        <p:spPr>
          <a:xfrm>
            <a:off x="0" y="152400"/>
            <a:ext cx="91440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29486D"/>
                </a:solidFill>
                <a:effectLst>
                  <a:outerShdw blurRad="38100" dist="38100" dir="2700000" algn="tl">
                    <a:srgbClr val="000000">
                      <a:alpha val="43137"/>
                    </a:srgbClr>
                  </a:outerShdw>
                </a:effectLst>
                <a:latin typeface="Perpetua" panose="02020502060401020303" pitchFamily="18" charset="0"/>
              </a:rPr>
              <a:t>Alaska Federally-Declared Disasters, 1953-2014</a:t>
            </a:r>
            <a:endParaRPr lang="en-US" sz="4000" dirty="0">
              <a:solidFill>
                <a:srgbClr val="29486D"/>
              </a:solidFill>
              <a:effectLst>
                <a:outerShdw blurRad="38100" dist="38100" dir="2700000" algn="tl">
                  <a:srgbClr val="000000">
                    <a:alpha val="43137"/>
                  </a:srgbClr>
                </a:outerShdw>
              </a:effectLst>
              <a:latin typeface="Perpetua" panose="02020502060401020303" pitchFamily="18" charset="0"/>
            </a:endParaRPr>
          </a:p>
        </p:txBody>
      </p:sp>
      <p:sp>
        <p:nvSpPr>
          <p:cNvPr id="5" name="TextBox 4"/>
          <p:cNvSpPr txBox="1"/>
          <p:nvPr/>
        </p:nvSpPr>
        <p:spPr>
          <a:xfrm>
            <a:off x="4724400" y="5999202"/>
            <a:ext cx="4267200" cy="553998"/>
          </a:xfrm>
          <a:prstGeom prst="rect">
            <a:avLst/>
          </a:prstGeom>
          <a:noFill/>
        </p:spPr>
        <p:txBody>
          <a:bodyPr wrap="square" rtlCol="0">
            <a:spAutoFit/>
          </a:bodyPr>
          <a:lstStyle/>
          <a:p>
            <a:r>
              <a:rPr lang="en-US" sz="1000" b="1" dirty="0">
                <a:solidFill>
                  <a:srgbClr val="29486D"/>
                </a:solidFill>
              </a:rPr>
              <a:t>Source: </a:t>
            </a:r>
            <a:r>
              <a:rPr lang="en-US" sz="1000" dirty="0">
                <a:solidFill>
                  <a:srgbClr val="29486D"/>
                </a:solidFill>
                <a:hlinkClick r:id="rId4"/>
              </a:rPr>
              <a:t>https://</a:t>
            </a:r>
            <a:r>
              <a:rPr lang="en-US" sz="1000" dirty="0" smtClean="0">
                <a:solidFill>
                  <a:srgbClr val="29486D"/>
                </a:solidFill>
                <a:hlinkClick r:id="rId4"/>
              </a:rPr>
              <a:t>www.fema.gov/disasters/grid/state-tribal-government/86?field_disaster_type_term_tid_1=All&amp;order=field_disaster_declaration_date&amp;sort=desc</a:t>
            </a:r>
            <a:r>
              <a:rPr lang="en-US" sz="1000" dirty="0" smtClean="0">
                <a:solidFill>
                  <a:srgbClr val="29486D"/>
                </a:solidFill>
              </a:rPr>
              <a:t> </a:t>
            </a:r>
            <a:endParaRPr lang="en-US" sz="1000" dirty="0">
              <a:solidFill>
                <a:srgbClr val="29486D"/>
              </a:solidFill>
            </a:endParaRPr>
          </a:p>
        </p:txBody>
      </p:sp>
    </p:spTree>
    <p:extLst>
      <p:ext uri="{BB962C8B-B14F-4D97-AF65-F5344CB8AC3E}">
        <p14:creationId xmlns:p14="http://schemas.microsoft.com/office/powerpoint/2010/main" val="1996192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771855689"/>
              </p:ext>
            </p:extLst>
          </p:nvPr>
        </p:nvGraphicFramePr>
        <p:xfrm>
          <a:off x="228600" y="76200"/>
          <a:ext cx="8634412" cy="69294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2236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52400"/>
            <a:ext cx="9144000" cy="8683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smtClean="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rPr>
              <a:t>Thawing Permafrost</a:t>
            </a:r>
            <a:endParaRPr lang="en-US" sz="5400" dirty="0">
              <a:solidFill>
                <a:schemeClr val="accent1">
                  <a:lumMod val="20000"/>
                  <a:lumOff val="80000"/>
                </a:schemeClr>
              </a:solidFill>
              <a:effectLst>
                <a:outerShdw blurRad="38100" dist="38100" dir="2700000" algn="tl">
                  <a:srgbClr val="000000">
                    <a:alpha val="43137"/>
                  </a:srgbClr>
                </a:outerShdw>
              </a:effectLst>
              <a:latin typeface="Perpetua" panose="02020502060401020303" pitchFamily="18" charset="0"/>
            </a:endParaRPr>
          </a:p>
        </p:txBody>
      </p:sp>
      <p:sp>
        <p:nvSpPr>
          <p:cNvPr id="2" name="TextBox 1"/>
          <p:cNvSpPr txBox="1"/>
          <p:nvPr/>
        </p:nvSpPr>
        <p:spPr>
          <a:xfrm>
            <a:off x="0" y="1524000"/>
            <a:ext cx="2895600" cy="1569660"/>
          </a:xfrm>
          <a:prstGeom prst="rect">
            <a:avLst/>
          </a:prstGeom>
          <a:noFill/>
        </p:spPr>
        <p:txBody>
          <a:bodyPr wrap="square" rtlCol="0">
            <a:spAutoFit/>
          </a:bodyPr>
          <a:lstStyle/>
          <a:p>
            <a:pPr marL="228600" indent="-228600">
              <a:buClr>
                <a:srgbClr val="0070C0"/>
              </a:buClr>
              <a:buSzPct val="115000"/>
              <a:buFont typeface="Arial" panose="020B0604020202020204" pitchFamily="34" charset="0"/>
              <a:buChar char="•"/>
            </a:pPr>
            <a:r>
              <a:rPr lang="en-US" sz="2400" dirty="0" smtClean="0">
                <a:solidFill>
                  <a:srgbClr val="29486D"/>
                </a:solidFill>
              </a:rPr>
              <a:t>80% of land in Alaska is underlain by permafrost.</a:t>
            </a:r>
          </a:p>
          <a:p>
            <a:pPr>
              <a:buClr>
                <a:srgbClr val="0070C0"/>
              </a:buClr>
              <a:buSzPct val="115000"/>
            </a:pPr>
            <a:endParaRPr lang="en-US" sz="2400" dirty="0" smtClean="0">
              <a:solidFill>
                <a:srgbClr val="29486D"/>
              </a:solidFill>
            </a:endParaRPr>
          </a:p>
        </p:txBody>
      </p:sp>
      <p:sp>
        <p:nvSpPr>
          <p:cNvPr id="6" name="TextBox 5"/>
          <p:cNvSpPr txBox="1"/>
          <p:nvPr/>
        </p:nvSpPr>
        <p:spPr>
          <a:xfrm>
            <a:off x="0" y="3200400"/>
            <a:ext cx="4267200" cy="2308324"/>
          </a:xfrm>
          <a:prstGeom prst="rect">
            <a:avLst/>
          </a:prstGeom>
          <a:noFill/>
        </p:spPr>
        <p:txBody>
          <a:bodyPr wrap="square" rtlCol="0">
            <a:spAutoFit/>
          </a:bodyPr>
          <a:lstStyle/>
          <a:p>
            <a:pPr marL="228600" indent="-228600">
              <a:buClr>
                <a:srgbClr val="0070C0"/>
              </a:buClr>
              <a:buSzPct val="115000"/>
              <a:buFont typeface="Arial" panose="020B0604020202020204" pitchFamily="34" charset="0"/>
              <a:buChar char="•"/>
            </a:pPr>
            <a:r>
              <a:rPr lang="en-US" sz="2400" dirty="0" smtClean="0">
                <a:solidFill>
                  <a:srgbClr val="29486D"/>
                </a:solidFill>
              </a:rPr>
              <a:t>Permafrost </a:t>
            </a:r>
            <a:r>
              <a:rPr lang="en-US" sz="2400" dirty="0">
                <a:solidFill>
                  <a:srgbClr val="29486D"/>
                </a:solidFill>
              </a:rPr>
              <a:t>near </a:t>
            </a:r>
            <a:r>
              <a:rPr lang="en-US" sz="2400" dirty="0" smtClean="0">
                <a:solidFill>
                  <a:srgbClr val="29486D"/>
                </a:solidFill>
              </a:rPr>
              <a:t>Alaska’s Arctic </a:t>
            </a:r>
            <a:r>
              <a:rPr lang="en-US" sz="2400" dirty="0">
                <a:solidFill>
                  <a:srgbClr val="29486D"/>
                </a:solidFill>
              </a:rPr>
              <a:t>coast has warmed </a:t>
            </a:r>
            <a:r>
              <a:rPr lang="en-US" sz="2400" dirty="0" smtClean="0">
                <a:solidFill>
                  <a:srgbClr val="29486D"/>
                </a:solidFill>
              </a:rPr>
              <a:t>4°F - 5°F </a:t>
            </a:r>
            <a:r>
              <a:rPr lang="en-US" sz="2400" dirty="0">
                <a:solidFill>
                  <a:srgbClr val="29486D"/>
                </a:solidFill>
              </a:rPr>
              <a:t>at 65 foot </a:t>
            </a:r>
            <a:r>
              <a:rPr lang="en-US" sz="2400" dirty="0" smtClean="0">
                <a:solidFill>
                  <a:srgbClr val="29486D"/>
                </a:solidFill>
              </a:rPr>
              <a:t>depth since </a:t>
            </a:r>
            <a:r>
              <a:rPr lang="en-US" sz="2400" dirty="0">
                <a:solidFill>
                  <a:srgbClr val="29486D"/>
                </a:solidFill>
              </a:rPr>
              <a:t>the late 1970s and 6°F to 8°F at 3.3 foot depth since the mid-1980s</a:t>
            </a:r>
            <a:r>
              <a:rPr lang="en-US" sz="2400" dirty="0" smtClean="0">
                <a:solidFill>
                  <a:srgbClr val="29486D"/>
                </a:solidFill>
              </a:rPr>
              <a:t>.</a:t>
            </a:r>
          </a:p>
        </p:txBody>
      </p:sp>
      <p:sp>
        <p:nvSpPr>
          <p:cNvPr id="7" name="TextBox 6"/>
          <p:cNvSpPr txBox="1"/>
          <p:nvPr/>
        </p:nvSpPr>
        <p:spPr>
          <a:xfrm>
            <a:off x="12332" y="5755672"/>
            <a:ext cx="9160934" cy="830997"/>
          </a:xfrm>
          <a:prstGeom prst="rect">
            <a:avLst/>
          </a:prstGeom>
          <a:noFill/>
        </p:spPr>
        <p:txBody>
          <a:bodyPr wrap="square" rtlCol="0">
            <a:spAutoFit/>
          </a:bodyPr>
          <a:lstStyle/>
          <a:p>
            <a:pPr marL="228600" indent="-228600">
              <a:buClr>
                <a:srgbClr val="0070C0"/>
              </a:buClr>
              <a:buSzPct val="115000"/>
              <a:buFont typeface="Arial" panose="020B0604020202020204" pitchFamily="34" charset="0"/>
              <a:buChar char="•"/>
            </a:pPr>
            <a:r>
              <a:rPr lang="en-US" sz="2400" dirty="0" smtClean="0">
                <a:solidFill>
                  <a:srgbClr val="29486D"/>
                </a:solidFill>
              </a:rPr>
              <a:t>Thaw </a:t>
            </a:r>
            <a:r>
              <a:rPr lang="en-US" sz="2400" dirty="0">
                <a:solidFill>
                  <a:srgbClr val="29486D"/>
                </a:solidFill>
              </a:rPr>
              <a:t>is already occurring in interior and southern </a:t>
            </a:r>
            <a:r>
              <a:rPr lang="en-US" sz="2400" dirty="0" smtClean="0">
                <a:solidFill>
                  <a:srgbClr val="29486D"/>
                </a:solidFill>
              </a:rPr>
              <a:t>Alaska, </a:t>
            </a:r>
            <a:r>
              <a:rPr lang="en-US" sz="2400" dirty="0">
                <a:solidFill>
                  <a:srgbClr val="29486D"/>
                </a:solidFill>
              </a:rPr>
              <a:t>where permafrost temperatures are near the thaw </a:t>
            </a:r>
            <a:r>
              <a:rPr lang="en-US" sz="2400" dirty="0" smtClean="0">
                <a:solidFill>
                  <a:srgbClr val="29486D"/>
                </a:solidFill>
              </a:rPr>
              <a:t>point.</a:t>
            </a:r>
          </a:p>
        </p:txBody>
      </p:sp>
      <p:pic>
        <p:nvPicPr>
          <p:cNvPr id="33" name="Picture 3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2268" y="1365092"/>
            <a:ext cx="7932531" cy="4578508"/>
          </a:xfrm>
          <a:prstGeom prst="rect">
            <a:avLst/>
          </a:prstGeom>
        </p:spPr>
      </p:pic>
      <p:pic>
        <p:nvPicPr>
          <p:cNvPr id="32" name="Picture 31"/>
          <p:cNvPicPr>
            <a:picLocks noChangeAspect="1"/>
          </p:cNvPicPr>
          <p:nvPr/>
        </p:nvPicPr>
        <p:blipFill rotWithShape="1">
          <a:blip r:embed="rId4"/>
          <a:srcRect r="26316" b="19181"/>
          <a:stretch/>
        </p:blipFill>
        <p:spPr>
          <a:xfrm>
            <a:off x="2769336" y="1295400"/>
            <a:ext cx="2259864" cy="1874249"/>
          </a:xfrm>
          <a:prstGeom prst="rect">
            <a:avLst/>
          </a:prstGeom>
        </p:spPr>
      </p:pic>
      <p:sp>
        <p:nvSpPr>
          <p:cNvPr id="34" name="TextBox 33"/>
          <p:cNvSpPr txBox="1"/>
          <p:nvPr/>
        </p:nvSpPr>
        <p:spPr>
          <a:xfrm>
            <a:off x="6781800" y="5486400"/>
            <a:ext cx="2362200" cy="246221"/>
          </a:xfrm>
          <a:prstGeom prst="rect">
            <a:avLst/>
          </a:prstGeom>
          <a:noFill/>
        </p:spPr>
        <p:txBody>
          <a:bodyPr wrap="square" rtlCol="0">
            <a:spAutoFit/>
          </a:bodyPr>
          <a:lstStyle/>
          <a:p>
            <a:r>
              <a:rPr lang="en-US" sz="1000" b="1" dirty="0">
                <a:solidFill>
                  <a:schemeClr val="accent1">
                    <a:lumMod val="75000"/>
                  </a:schemeClr>
                </a:solidFill>
              </a:rPr>
              <a:t>Source: </a:t>
            </a:r>
            <a:r>
              <a:rPr lang="en-US" sz="1000" dirty="0">
                <a:solidFill>
                  <a:schemeClr val="accent1">
                    <a:lumMod val="75000"/>
                  </a:schemeClr>
                </a:solidFill>
              </a:rPr>
              <a:t>National Snow &amp; Ice Data Center</a:t>
            </a:r>
          </a:p>
        </p:txBody>
      </p:sp>
    </p:spTree>
    <p:extLst>
      <p:ext uri="{BB962C8B-B14F-4D97-AF65-F5344CB8AC3E}">
        <p14:creationId xmlns:p14="http://schemas.microsoft.com/office/powerpoint/2010/main" val="2811368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B4CEDE0-EA36-43E0-AF10-2C116E25D083}">
  <ds:schemaRefs>
    <ds:schemaRef ds:uri="ESRI.ArcGIS.Mapping.OfficeIntegration.PowerPointInfo"/>
  </ds:schemaRefs>
</ds:datastoreItem>
</file>

<file path=customXml/itemProps10.xml><?xml version="1.0" encoding="utf-8"?>
<ds:datastoreItem xmlns:ds="http://schemas.openxmlformats.org/officeDocument/2006/customXml" ds:itemID="{C624ECC3-4DEF-4E96-98D1-DA37019AA018}">
  <ds:schemaRefs>
    <ds:schemaRef ds:uri="ESRI.ArcGIS.Mapping.OfficeIntegration.PowerPointInfo"/>
  </ds:schemaRefs>
</ds:datastoreItem>
</file>

<file path=customXml/itemProps11.xml><?xml version="1.0" encoding="utf-8"?>
<ds:datastoreItem xmlns:ds="http://schemas.openxmlformats.org/officeDocument/2006/customXml" ds:itemID="{E9D6CD30-EA94-4DC5-B73A-0528A17123A1}">
  <ds:schemaRefs>
    <ds:schemaRef ds:uri="ESRI.ArcGIS.Mapping.OfficeIntegration.PowerPointInfo"/>
  </ds:schemaRefs>
</ds:datastoreItem>
</file>

<file path=customXml/itemProps12.xml><?xml version="1.0" encoding="utf-8"?>
<ds:datastoreItem xmlns:ds="http://schemas.openxmlformats.org/officeDocument/2006/customXml" ds:itemID="{34101982-50BE-4B3E-9B76-0151396B5A29}">
  <ds:schemaRefs>
    <ds:schemaRef ds:uri="ESRI.ArcGIS.Mapping.OfficeIntegration.PowerPointInfo"/>
  </ds:schemaRefs>
</ds:datastoreItem>
</file>

<file path=customXml/itemProps2.xml><?xml version="1.0" encoding="utf-8"?>
<ds:datastoreItem xmlns:ds="http://schemas.openxmlformats.org/officeDocument/2006/customXml" ds:itemID="{A1471FBB-D40C-42E4-B529-F448DFE8FE64}">
  <ds:schemaRefs>
    <ds:schemaRef ds:uri="ESRI.ArcGIS.Mapping.OfficeIntegration.PowerPointInfo"/>
  </ds:schemaRefs>
</ds:datastoreItem>
</file>

<file path=customXml/itemProps3.xml><?xml version="1.0" encoding="utf-8"?>
<ds:datastoreItem xmlns:ds="http://schemas.openxmlformats.org/officeDocument/2006/customXml" ds:itemID="{3F827DB8-868B-4C59-BB92-2815F5EA6CCD}">
  <ds:schemaRefs>
    <ds:schemaRef ds:uri="ESRI.ArcGIS.Mapping.OfficeIntegration.PowerPointInfo"/>
  </ds:schemaRefs>
</ds:datastoreItem>
</file>

<file path=customXml/itemProps4.xml><?xml version="1.0" encoding="utf-8"?>
<ds:datastoreItem xmlns:ds="http://schemas.openxmlformats.org/officeDocument/2006/customXml" ds:itemID="{495EA80F-77FD-4A87-B8AE-3F0AA636A883}">
  <ds:schemaRefs>
    <ds:schemaRef ds:uri="ESRI.ArcGIS.Mapping.OfficeIntegration.PowerPointInfo"/>
  </ds:schemaRefs>
</ds:datastoreItem>
</file>

<file path=customXml/itemProps5.xml><?xml version="1.0" encoding="utf-8"?>
<ds:datastoreItem xmlns:ds="http://schemas.openxmlformats.org/officeDocument/2006/customXml" ds:itemID="{CF1CDFD8-295F-489E-AA0A-8BBD0A212083}">
  <ds:schemaRefs>
    <ds:schemaRef ds:uri="ESRI.ArcGIS.Mapping.OfficeIntegration.PowerPointInfo"/>
  </ds:schemaRefs>
</ds:datastoreItem>
</file>

<file path=customXml/itemProps6.xml><?xml version="1.0" encoding="utf-8"?>
<ds:datastoreItem xmlns:ds="http://schemas.openxmlformats.org/officeDocument/2006/customXml" ds:itemID="{62923F2E-5CFD-4A8A-862B-2B2CD40790D8}">
  <ds:schemaRefs>
    <ds:schemaRef ds:uri="ESRI.ArcGIS.Mapping.OfficeIntegration.PowerPointInfo"/>
  </ds:schemaRefs>
</ds:datastoreItem>
</file>

<file path=customXml/itemProps7.xml><?xml version="1.0" encoding="utf-8"?>
<ds:datastoreItem xmlns:ds="http://schemas.openxmlformats.org/officeDocument/2006/customXml" ds:itemID="{00B92468-6DAA-4398-918B-89DB3DC2178F}">
  <ds:schemaRefs>
    <ds:schemaRef ds:uri="ESRI.ArcGIS.Mapping.OfficeIntegration.PowerPointInfo"/>
  </ds:schemaRefs>
</ds:datastoreItem>
</file>

<file path=customXml/itemProps8.xml><?xml version="1.0" encoding="utf-8"?>
<ds:datastoreItem xmlns:ds="http://schemas.openxmlformats.org/officeDocument/2006/customXml" ds:itemID="{3B0A1613-F7D8-4CBC-B371-70A1E7AA5EA4}">
  <ds:schemaRefs>
    <ds:schemaRef ds:uri="ESRI.ArcGIS.Mapping.OfficeIntegration.PowerPointInfo"/>
  </ds:schemaRefs>
</ds:datastoreItem>
</file>

<file path=customXml/itemProps9.xml><?xml version="1.0" encoding="utf-8"?>
<ds:datastoreItem xmlns:ds="http://schemas.openxmlformats.org/officeDocument/2006/customXml" ds:itemID="{3B9B5C06-67C8-47E5-833B-3C8307751C2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2856</TotalTime>
  <Words>2708</Words>
  <Application>Microsoft Office PowerPoint</Application>
  <PresentationFormat>On-screen Show (4:3)</PresentationFormat>
  <Paragraphs>475</Paragraphs>
  <Slides>55</Slides>
  <Notes>31</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55</vt:i4>
      </vt:variant>
    </vt:vector>
  </HeadingPairs>
  <TitlesOfParts>
    <vt:vector size="64" baseType="lpstr">
      <vt:lpstr>Office Theme</vt:lpstr>
      <vt:lpstr>1_Office Theme</vt:lpstr>
      <vt:lpstr>4_Custom Design</vt:lpstr>
      <vt:lpstr>Custom Design</vt:lpstr>
      <vt:lpstr>5_Custom Design</vt:lpstr>
      <vt:lpstr>2_Custom Design</vt:lpstr>
      <vt:lpstr>3_Custom Design</vt:lpstr>
      <vt:lpstr>1_Custom Design</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 of Events - Alaska</vt:lpstr>
      <vt:lpstr>PowerPoint Presentation</vt:lpstr>
      <vt:lpstr>Implemented through technical assistance and two funding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vt:lpstr>
      <vt:lpstr>Essential Components</vt:lpstr>
      <vt:lpstr>Strong Community Leadership</vt:lpstr>
      <vt:lpstr>Agency Support and Collaboration</vt:lpstr>
      <vt:lpstr>Careful, Effective Planning</vt:lpstr>
      <vt:lpstr>PowerPoint Presentation</vt:lpstr>
      <vt:lpstr>PowerPoint Presentation</vt:lpstr>
      <vt:lpstr>PowerPoint Presentation</vt:lpstr>
      <vt:lpstr>PowerPoint Presentation</vt:lpstr>
    </vt:vector>
  </TitlesOfParts>
  <Company>State of Alaska, DCCED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Russell Cox</dc:creator>
  <cp:lastModifiedBy>Sally Russell Cox</cp:lastModifiedBy>
  <cp:revision>175</cp:revision>
  <dcterms:created xsi:type="dcterms:W3CDTF">2014-01-31T21:26:55Z</dcterms:created>
  <dcterms:modified xsi:type="dcterms:W3CDTF">2016-11-10T00:30:47Z</dcterms:modified>
</cp:coreProperties>
</file>