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6"/>
    <p:sldMasterId id="2147483720" r:id="rId7"/>
    <p:sldMasterId id="2147483660" r:id="rId8"/>
    <p:sldMasterId id="2147483745" r:id="rId9"/>
    <p:sldMasterId id="2147483732" r:id="rId10"/>
    <p:sldMasterId id="2147483684" r:id="rId11"/>
    <p:sldMasterId id="2147483708" r:id="rId12"/>
    <p:sldMasterId id="2147483672" r:id="rId13"/>
  </p:sldMasterIdLst>
  <p:notesMasterIdLst>
    <p:notesMasterId r:id="rId50"/>
  </p:notesMasterIdLst>
  <p:sldIdLst>
    <p:sldId id="348" r:id="rId14"/>
    <p:sldId id="376" r:id="rId15"/>
    <p:sldId id="394" r:id="rId16"/>
    <p:sldId id="396" r:id="rId17"/>
    <p:sldId id="397" r:id="rId18"/>
    <p:sldId id="398" r:id="rId19"/>
    <p:sldId id="399" r:id="rId20"/>
    <p:sldId id="400" r:id="rId21"/>
    <p:sldId id="324" r:id="rId22"/>
    <p:sldId id="273" r:id="rId23"/>
    <p:sldId id="364" r:id="rId24"/>
    <p:sldId id="314" r:id="rId25"/>
    <p:sldId id="317" r:id="rId26"/>
    <p:sldId id="326" r:id="rId27"/>
    <p:sldId id="365" r:id="rId28"/>
    <p:sldId id="330" r:id="rId29"/>
    <p:sldId id="331" r:id="rId30"/>
    <p:sldId id="335" r:id="rId31"/>
    <p:sldId id="336" r:id="rId32"/>
    <p:sldId id="337" r:id="rId33"/>
    <p:sldId id="338" r:id="rId34"/>
    <p:sldId id="339" r:id="rId35"/>
    <p:sldId id="347" r:id="rId36"/>
    <p:sldId id="366" r:id="rId37"/>
    <p:sldId id="423" r:id="rId38"/>
    <p:sldId id="425" r:id="rId39"/>
    <p:sldId id="426" r:id="rId40"/>
    <p:sldId id="427" r:id="rId41"/>
    <p:sldId id="433" r:id="rId42"/>
    <p:sldId id="429" r:id="rId43"/>
    <p:sldId id="416" r:id="rId44"/>
    <p:sldId id="417" r:id="rId45"/>
    <p:sldId id="432" r:id="rId46"/>
    <p:sldId id="430" r:id="rId47"/>
    <p:sldId id="434" r:id="rId48"/>
    <p:sldId id="39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4C5"/>
    <a:srgbClr val="29486D"/>
    <a:srgbClr val="E6EDF6"/>
    <a:srgbClr val="FFD54F"/>
    <a:srgbClr val="FED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723" autoAdjust="0"/>
    <p:restoredTop sz="99397" autoAdjust="0"/>
  </p:normalViewPr>
  <p:slideViewPr>
    <p:cSldViewPr>
      <p:cViewPr varScale="1">
        <p:scale>
          <a:sx n="53" d="100"/>
          <a:sy n="53" d="100"/>
        </p:scale>
        <p:origin x="-102" y="-3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8" d="100"/>
          <a:sy n="98" d="100"/>
        </p:scale>
        <p:origin x="-35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10" Type="http://schemas.openxmlformats.org/officeDocument/2006/relationships/slideMaster" Target="slideMasters/slideMaster5.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3.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4D5775-A3F7-4726-BE10-45C606525BC9}" type="datetimeFigureOut">
              <a:rPr lang="en-US" smtClean="0"/>
              <a:t>9/15/2016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C5A6E-CA3E-4453-8B95-B7A15ACF1110}" type="slidenum">
              <a:rPr lang="en-US" smtClean="0"/>
              <a:t>‹#›</a:t>
            </a:fld>
            <a:endParaRPr lang="en-US"/>
          </a:p>
        </p:txBody>
      </p:sp>
    </p:spTree>
    <p:extLst>
      <p:ext uri="{BB962C8B-B14F-4D97-AF65-F5344CB8AC3E}">
        <p14:creationId xmlns:p14="http://schemas.microsoft.com/office/powerpoint/2010/main" val="213311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1</a:t>
            </a:fld>
            <a:endParaRPr lang="en-US"/>
          </a:p>
        </p:txBody>
      </p:sp>
    </p:spTree>
    <p:extLst>
      <p:ext uri="{BB962C8B-B14F-4D97-AF65-F5344CB8AC3E}">
        <p14:creationId xmlns:p14="http://schemas.microsoft.com/office/powerpoint/2010/main" val="3276711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21</a:t>
            </a:fld>
            <a:endParaRPr lang="en-US"/>
          </a:p>
        </p:txBody>
      </p:sp>
    </p:spTree>
    <p:extLst>
      <p:ext uri="{BB962C8B-B14F-4D97-AF65-F5344CB8AC3E}">
        <p14:creationId xmlns:p14="http://schemas.microsoft.com/office/powerpoint/2010/main" val="264755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DCRA acquired funding through the federal Coastal Impact Assistance Program for a Strategic Management</a:t>
            </a:r>
            <a:r>
              <a:rPr lang="en-US" baseline="0" dirty="0"/>
              <a:t> </a:t>
            </a:r>
            <a:r>
              <a:rPr lang="en-US" dirty="0"/>
              <a:t>Plan for the Newtok relocation, and in 2011, the Newtok Planning Group began working with a contractor to develop the Strategic Management Plan. </a:t>
            </a:r>
          </a:p>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22</a:t>
            </a:fld>
            <a:endParaRPr lang="en-US" dirty="0"/>
          </a:p>
        </p:txBody>
      </p:sp>
    </p:spTree>
    <p:extLst>
      <p:ext uri="{BB962C8B-B14F-4D97-AF65-F5344CB8AC3E}">
        <p14:creationId xmlns:p14="http://schemas.microsoft.com/office/powerpoint/2010/main" val="177445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DCRA acquired funding through the federal Coastal Impact Assistance Program for a Strategic Management</a:t>
            </a:r>
            <a:r>
              <a:rPr lang="en-US" baseline="0" dirty="0"/>
              <a:t> </a:t>
            </a:r>
            <a:r>
              <a:rPr lang="en-US" dirty="0"/>
              <a:t>Plan for the Newtok relocation, and in 2011, the Newtok Planning Group began working with a contractor to develop the Strategic Management Plan. </a:t>
            </a:r>
          </a:p>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23</a:t>
            </a:fld>
            <a:endParaRPr lang="en-US" dirty="0"/>
          </a:p>
        </p:txBody>
      </p:sp>
    </p:spTree>
    <p:extLst>
      <p:ext uri="{BB962C8B-B14F-4D97-AF65-F5344CB8AC3E}">
        <p14:creationId xmlns:p14="http://schemas.microsoft.com/office/powerpoint/2010/main" val="406364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24</a:t>
            </a:fld>
            <a:endParaRPr lang="en-US"/>
          </a:p>
        </p:txBody>
      </p:sp>
    </p:spTree>
    <p:extLst>
      <p:ext uri="{BB962C8B-B14F-4D97-AF65-F5344CB8AC3E}">
        <p14:creationId xmlns:p14="http://schemas.microsoft.com/office/powerpoint/2010/main" val="208069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In 2006, the village of Newtok requested assistance from the Division of Community and Regional Affairs.  The Newtok Planning Group was formed shortly thereafter. </a:t>
            </a:r>
          </a:p>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5</a:t>
            </a:fld>
            <a:endParaRPr lang="en-US" dirty="0"/>
          </a:p>
        </p:txBody>
      </p:sp>
    </p:spTree>
    <p:extLst>
      <p:ext uri="{BB962C8B-B14F-4D97-AF65-F5344CB8AC3E}">
        <p14:creationId xmlns:p14="http://schemas.microsoft.com/office/powerpoint/2010/main" val="152050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05" tIns="45704" rIns="91405" bIns="45704" anchor="b"/>
          <a:lstStyle/>
          <a:p>
            <a:pPr algn="r"/>
            <a:fld id="{E9213B7B-07D2-4D5B-A4AB-2A36D38A1C66}" type="slidenum">
              <a:rPr lang="en-US" sz="1300">
                <a:latin typeface="Calibri" pitchFamily="34" charset="0"/>
              </a:rPr>
              <a:pPr algn="r"/>
              <a:t>6</a:t>
            </a:fld>
            <a:endParaRPr lang="en-US" sz="1300" dirty="0">
              <a:latin typeface="Calibri" pitchFamily="34" charset="0"/>
            </a:endParaRPr>
          </a:p>
        </p:txBody>
      </p:sp>
      <p:sp>
        <p:nvSpPr>
          <p:cNvPr id="573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864908">
              <a:defRPr/>
            </a:pPr>
            <a:r>
              <a:rPr lang="en-US" dirty="0"/>
              <a:t>This group of representatives from State, federal and regional organizations began to meet with the goal of coordinating resources and assistance to help the Village of Newtok in its relocation efforts. </a:t>
            </a:r>
          </a:p>
          <a:p>
            <a:endParaRPr lang="en-US" dirty="0"/>
          </a:p>
          <a:p>
            <a:r>
              <a:rPr lang="en-US" dirty="0"/>
              <a:t>Today the Newtok Planning Group has representatives from the community; state and federal, and regional organizations. </a:t>
            </a:r>
          </a:p>
          <a:p>
            <a:pPr eaLnBrk="1" hangingPunct="1">
              <a:spcBef>
                <a:spcPct val="0"/>
              </a:spcBef>
            </a:pPr>
            <a:endParaRPr lang="en-US" dirty="0"/>
          </a:p>
        </p:txBody>
      </p:sp>
    </p:spTree>
    <p:extLst>
      <p:ext uri="{BB962C8B-B14F-4D97-AF65-F5344CB8AC3E}">
        <p14:creationId xmlns:p14="http://schemas.microsoft.com/office/powerpoint/2010/main" val="254724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The Newtok Planning Group has met regularly since its inception, working across agencies to secure funding and establish a framework and strategy for moving the relocation process forward. Funding has been obtained for the development of several groundwork-laying infrastructure projects at Mertarvik. The strategy has been to fund and build pioneer infrastructure to jump-start the relocation process and trigger additional investments. </a:t>
            </a:r>
          </a:p>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7</a:t>
            </a:fld>
            <a:endParaRPr lang="en-US" dirty="0"/>
          </a:p>
        </p:txBody>
      </p:sp>
    </p:spTree>
    <p:extLst>
      <p:ext uri="{BB962C8B-B14F-4D97-AF65-F5344CB8AC3E}">
        <p14:creationId xmlns:p14="http://schemas.microsoft.com/office/powerpoint/2010/main" val="351298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16</a:t>
            </a:fld>
            <a:endParaRPr lang="en-US"/>
          </a:p>
        </p:txBody>
      </p:sp>
    </p:spTree>
    <p:extLst>
      <p:ext uri="{BB962C8B-B14F-4D97-AF65-F5344CB8AC3E}">
        <p14:creationId xmlns:p14="http://schemas.microsoft.com/office/powerpoint/2010/main" val="282308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17</a:t>
            </a:fld>
            <a:endParaRPr lang="en-US"/>
          </a:p>
        </p:txBody>
      </p:sp>
    </p:spTree>
    <p:extLst>
      <p:ext uri="{BB962C8B-B14F-4D97-AF65-F5344CB8AC3E}">
        <p14:creationId xmlns:p14="http://schemas.microsoft.com/office/powerpoint/2010/main" val="378313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18</a:t>
            </a:fld>
            <a:endParaRPr lang="en-US"/>
          </a:p>
        </p:txBody>
      </p:sp>
    </p:spTree>
    <p:extLst>
      <p:ext uri="{BB962C8B-B14F-4D97-AF65-F5344CB8AC3E}">
        <p14:creationId xmlns:p14="http://schemas.microsoft.com/office/powerpoint/2010/main" val="131903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19</a:t>
            </a:fld>
            <a:endParaRPr lang="en-US"/>
          </a:p>
        </p:txBody>
      </p:sp>
    </p:spTree>
    <p:extLst>
      <p:ext uri="{BB962C8B-B14F-4D97-AF65-F5344CB8AC3E}">
        <p14:creationId xmlns:p14="http://schemas.microsoft.com/office/powerpoint/2010/main" val="1205370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20</a:t>
            </a:fld>
            <a:endParaRPr lang="en-US"/>
          </a:p>
        </p:txBody>
      </p:sp>
    </p:spTree>
    <p:extLst>
      <p:ext uri="{BB962C8B-B14F-4D97-AF65-F5344CB8AC3E}">
        <p14:creationId xmlns:p14="http://schemas.microsoft.com/office/powerpoint/2010/main" val="289331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1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156530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093604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CB947B-C99E-4C3D-8B72-0F159245FB8B}" type="datetimeFigureOut">
              <a:rPr lang="en-US" smtClean="0"/>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3140328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B947B-C99E-4C3D-8B72-0F159245FB8B}" type="datetimeFigureOut">
              <a:rPr lang="en-US" smtClean="0"/>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541480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CB947B-C99E-4C3D-8B72-0F159245FB8B}" type="datetimeFigureOut">
              <a:rPr lang="en-US" smtClean="0"/>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309818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CB947B-C99E-4C3D-8B72-0F159245FB8B}" type="datetimeFigureOut">
              <a:rPr lang="en-US" smtClean="0"/>
              <a:t>9/15/2016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671687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CB947B-C99E-4C3D-8B72-0F159245FB8B}" type="datetimeFigureOut">
              <a:rPr lang="en-US" smtClean="0"/>
              <a:t>9/15/2016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494587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CB947B-C99E-4C3D-8B72-0F159245FB8B}" type="datetimeFigureOut">
              <a:rPr lang="en-US" smtClean="0"/>
              <a:t>9/15/2016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2562896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B947B-C99E-4C3D-8B72-0F159245FB8B}" type="datetimeFigureOut">
              <a:rPr lang="en-US" smtClean="0"/>
              <a:t>9/15/2016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119769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CB947B-C99E-4C3D-8B72-0F159245FB8B}" type="datetimeFigureOut">
              <a:rPr lang="en-US" smtClean="0"/>
              <a:t>9/15/2016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3932935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232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CB947B-C99E-4C3D-8B72-0F159245FB8B}" type="datetimeFigureOut">
              <a:rPr lang="en-US" smtClean="0"/>
              <a:t>9/15/2016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64715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B947B-C99E-4C3D-8B72-0F159245FB8B}" type="datetimeFigureOut">
              <a:rPr lang="en-US" smtClean="0"/>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2367290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B947B-C99E-4C3D-8B72-0F159245FB8B}" type="datetimeFigureOut">
              <a:rPr lang="en-US" smtClean="0"/>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961567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829449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2425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276233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937639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671392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008601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9354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292460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966753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748283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064436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821741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860206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78797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807444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812905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5773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833366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351369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588804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98074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22649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769600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897857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02569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466484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23138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149218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84823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452372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56989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746144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81898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684851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46215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852153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594037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638903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104447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20274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1790549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744440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99536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168194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36018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86674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61879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74233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07594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93428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72579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992249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711346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023576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407159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0107458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5348709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217973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650580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546204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105384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95106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528292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682102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585764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642488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207821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829014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280250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424416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811615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9/15/2016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2917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9/15/2016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92302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Box 4"/>
          <p:cNvSpPr txBox="1"/>
          <p:nvPr userDrawn="1"/>
        </p:nvSpPr>
        <p:spPr>
          <a:xfrm>
            <a:off x="-22564" y="0"/>
            <a:ext cx="9166564"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Box 12"/>
          <p:cNvSpPr txBox="1"/>
          <p:nvPr userDrawn="1"/>
        </p:nvSpPr>
        <p:spPr>
          <a:xfrm>
            <a:off x="-3629" y="5715000"/>
            <a:ext cx="9144000" cy="1200329"/>
          </a:xfrm>
          <a:prstGeom prst="rect">
            <a:avLst/>
          </a:prstGeom>
          <a:solidFill>
            <a:srgbClr val="29486D"/>
          </a:solidFill>
        </p:spPr>
        <p:txBody>
          <a:bodyPr wrap="square" rtlCol="0" anchor="ctr" anchorCtr="0">
            <a:spAutoFit/>
          </a:bodyPr>
          <a:lstStyle/>
          <a:p>
            <a:pPr algn="ctr"/>
            <a:endParaRPr lang="en-US" sz="3600" dirty="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sp>
        <p:nvSpPr>
          <p:cNvPr id="9" name="TextBox 8"/>
          <p:cNvSpPr txBox="1"/>
          <p:nvPr userDrawn="1"/>
        </p:nvSpPr>
        <p:spPr>
          <a:xfrm>
            <a:off x="0" y="0"/>
            <a:ext cx="9144000" cy="2031325"/>
          </a:xfrm>
          <a:prstGeom prst="rect">
            <a:avLst/>
          </a:prstGeom>
          <a:solidFill>
            <a:srgbClr val="29486D"/>
          </a:solidFill>
        </p:spPr>
        <p:txBody>
          <a:bodyPr wrap="square" rtlCol="0" anchor="ctr" anchorCtr="0">
            <a:spAutoFit/>
          </a:bodyPr>
          <a:lstStyle/>
          <a:p>
            <a:endParaRPr lang="en-US" dirty="0"/>
          </a:p>
          <a:p>
            <a:pPr algn="ctr"/>
            <a:endParaRPr lang="en-US" sz="6000" dirty="0">
              <a:solidFill>
                <a:schemeClr val="bg1"/>
              </a:solidFill>
              <a:latin typeface="Perpetua" panose="02020502060401020303" pitchFamily="18" charset="0"/>
            </a:endParaRPr>
          </a:p>
          <a:p>
            <a:pPr algn="ctr"/>
            <a:endParaRPr lang="en-US" sz="1200" dirty="0">
              <a:solidFill>
                <a:schemeClr val="bg1"/>
              </a:solidFill>
              <a:latin typeface="Perpetua" panose="02020502060401020303" pitchFamily="18" charset="0"/>
            </a:endParaRPr>
          </a:p>
          <a:p>
            <a:pPr algn="ctr"/>
            <a:endParaRPr lang="en-US" sz="1200" dirty="0">
              <a:solidFill>
                <a:schemeClr val="bg1"/>
              </a:solidFill>
              <a:latin typeface="Perpetua" panose="02020502060401020303" pitchFamily="18" charset="0"/>
            </a:endParaRPr>
          </a:p>
          <a:p>
            <a:pPr algn="ctr"/>
            <a:endParaRPr lang="en-US" sz="1200" dirty="0">
              <a:solidFill>
                <a:schemeClr val="bg1"/>
              </a:solidFill>
              <a:latin typeface="Perpetua" panose="02020502060401020303" pitchFamily="18" charset="0"/>
            </a:endParaRPr>
          </a:p>
          <a:p>
            <a:pPr algn="ctr"/>
            <a:endParaRPr lang="en-US" sz="1200" dirty="0">
              <a:solidFill>
                <a:schemeClr val="bg1"/>
              </a:solidFill>
              <a:latin typeface="Perpetua" panose="02020502060401020303" pitchFamily="18" charset="0"/>
            </a:endParaRPr>
          </a:p>
        </p:txBody>
      </p:sp>
      <p:pic>
        <p:nvPicPr>
          <p:cNvPr id="1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91200"/>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4963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B947B-C99E-4C3D-8B72-0F159245FB8B}" type="datetimeFigureOut">
              <a:rPr lang="en-US" smtClean="0"/>
              <a:t>9/15/2016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F8B4C-1FD0-48CD-9537-B9CEE4D49789}" type="slidenum">
              <a:rPr lang="en-US" smtClean="0"/>
              <a:t>‹#›</a:t>
            </a:fld>
            <a:endParaRPr lang="en-US"/>
          </a:p>
        </p:txBody>
      </p:sp>
    </p:spTree>
    <p:extLst>
      <p:ext uri="{BB962C8B-B14F-4D97-AF65-F5344CB8AC3E}">
        <p14:creationId xmlns:p14="http://schemas.microsoft.com/office/powerpoint/2010/main" val="26573773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p:cNvSpPr txBox="1"/>
          <p:nvPr userDrawn="1"/>
        </p:nvSpPr>
        <p:spPr>
          <a:xfrm>
            <a:off x="0" y="0"/>
            <a:ext cx="9144000" cy="1200329"/>
          </a:xfrm>
          <a:prstGeom prst="rect">
            <a:avLst/>
          </a:prstGeom>
          <a:solidFill>
            <a:srgbClr val="29486D"/>
          </a:solidFill>
        </p:spPr>
        <p:txBody>
          <a:bodyPr wrap="square" rtlCol="0" anchor="ctr" anchorCtr="0">
            <a:spAutoFit/>
          </a:bodyPr>
          <a:lstStyle/>
          <a:p>
            <a:endParaRPr lang="en-US" dirty="0"/>
          </a:p>
          <a:p>
            <a:endParaRPr lang="en-US" dirty="0"/>
          </a:p>
          <a:p>
            <a:endParaRPr lang="en-US" dirty="0"/>
          </a:p>
          <a:p>
            <a:endParaRPr lang="en-US" dirty="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186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0" y="0"/>
            <a:ext cx="9144000" cy="1200329"/>
          </a:xfrm>
          <a:prstGeom prst="rect">
            <a:avLst/>
          </a:prstGeom>
          <a:solidFill>
            <a:srgbClr val="29486D"/>
          </a:solidFill>
        </p:spPr>
        <p:txBody>
          <a:bodyPr wrap="square" rtlCol="0" anchor="ctr" anchorCtr="0">
            <a:spAutoFit/>
          </a:bodyPr>
          <a:lstStyle/>
          <a:p>
            <a:endParaRPr lang="en-US" dirty="0"/>
          </a:p>
          <a:p>
            <a:endParaRPr lang="en-US" dirty="0"/>
          </a:p>
          <a:p>
            <a:endParaRPr lang="en-US" dirty="0"/>
          </a:p>
          <a:p>
            <a:endParaRPr lang="en-US" dirty="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4014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rotWithShape="1">
          <a:blip r:embed="rId14" cstate="print">
            <a:extLst>
              <a:ext uri="{28A0092B-C50C-407E-A947-70E740481C1C}">
                <a14:useLocalDpi xmlns:a14="http://schemas.microsoft.com/office/drawing/2010/main" val="0"/>
              </a:ext>
            </a:extLst>
          </a:blip>
          <a:srcRect b="22141"/>
          <a:stretch/>
        </p:blipFill>
        <p:spPr>
          <a:xfrm>
            <a:off x="-23655" y="0"/>
            <a:ext cx="9189720" cy="1744043"/>
          </a:xfrm>
          <a:prstGeom prst="rect">
            <a:avLst/>
          </a:prstGeom>
        </p:spPr>
      </p:pic>
    </p:spTree>
    <p:extLst>
      <p:ext uri="{BB962C8B-B14F-4D97-AF65-F5344CB8AC3E}">
        <p14:creationId xmlns:p14="http://schemas.microsoft.com/office/powerpoint/2010/main" val="210316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a:spLocks/>
          </p:cNvSpPr>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p:cNvSpPr txBox="1"/>
          <p:nvPr userDrawn="1"/>
        </p:nvSpPr>
        <p:spPr>
          <a:xfrm>
            <a:off x="0" y="0"/>
            <a:ext cx="9144000" cy="1200329"/>
          </a:xfrm>
          <a:prstGeom prst="rect">
            <a:avLst/>
          </a:prstGeom>
          <a:solidFill>
            <a:srgbClr val="29486D"/>
          </a:solidFill>
        </p:spPr>
        <p:txBody>
          <a:bodyPr wrap="square" rtlCol="0" anchor="ctr" anchorCtr="0">
            <a:spAutoFit/>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389538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800552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645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vmlDrawing" Target="../drawings/vmlDrawing3.vml"/><Relationship Id="rId5" Type="http://schemas.openxmlformats.org/officeDocument/2006/relationships/image" Target="../media/image34.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3.xml"/><Relationship Id="rId5" Type="http://schemas.openxmlformats.org/officeDocument/2006/relationships/image" Target="../media/image40.png"/><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2.xml"/><Relationship Id="rId1" Type="http://schemas.openxmlformats.org/officeDocument/2006/relationships/vmlDrawing" Target="../drawings/vmlDrawing4.v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3.xml"/><Relationship Id="rId5" Type="http://schemas.openxmlformats.org/officeDocument/2006/relationships/hyperlink" Target="https://www.commerce.alaska.gov/web/dcra/PlanningLandManagement/AlaskaCommunityCoastalProtectionProject.aspx" TargetMode="Externa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hyperlink" Target="http://commerce.state.ak.us/dnn/dcra/PlanningLandManagement/ACCIMP.aspx" TargetMode="External"/><Relationship Id="rId2" Type="http://schemas.openxmlformats.org/officeDocument/2006/relationships/hyperlink" Target="mailto:sally.cox@alaska.gov" TargetMode="External"/><Relationship Id="rId1" Type="http://schemas.openxmlformats.org/officeDocument/2006/relationships/slideLayout" Target="../slideLayouts/slideLayout51.xml"/><Relationship Id="rId5" Type="http://schemas.openxmlformats.org/officeDocument/2006/relationships/hyperlink" Target="http://commerce.state.ak.us/dnn/dcra/PlanningLandManagement/NewtokPlanningGroup/MertarvikStrategicManagementPlan.aspx" TargetMode="External"/><Relationship Id="rId4" Type="http://schemas.openxmlformats.org/officeDocument/2006/relationships/hyperlink" Target="http://commerce.state.ak.us/dnn/dcra/PlanningLandManagement/AlaskaCommunityCoastalProtectionProject.asp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9.jpe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59211"/>
            <a:ext cx="9144000" cy="2769989"/>
          </a:xfrm>
          <a:prstGeom prst="rect">
            <a:avLst/>
          </a:prstGeom>
          <a:noFill/>
        </p:spPr>
        <p:txBody>
          <a:bodyPr wrap="square" rtlCol="0">
            <a:spAutoFit/>
          </a:bodyPr>
          <a:lstStyle/>
          <a:p>
            <a:pPr algn="ctr"/>
            <a:r>
              <a:rPr lang="en-US" sz="5800" dirty="0">
                <a:solidFill>
                  <a:srgbClr val="29486D"/>
                </a:solidFill>
                <a:effectLst>
                  <a:outerShdw blurRad="38100" dist="38100" dir="2700000" algn="tl">
                    <a:srgbClr val="000000">
                      <a:alpha val="43137"/>
                    </a:srgbClr>
                  </a:outerShdw>
                </a:effectLst>
                <a:latin typeface="Perpetua" panose="02020502060401020303" pitchFamily="18" charset="0"/>
              </a:rPr>
              <a:t>Strengthening Local Resilience through Community-Based Adaptation Efforts</a:t>
            </a:r>
          </a:p>
        </p:txBody>
      </p:sp>
      <p:sp>
        <p:nvSpPr>
          <p:cNvPr id="3" name="TextBox 2"/>
          <p:cNvSpPr txBox="1"/>
          <p:nvPr/>
        </p:nvSpPr>
        <p:spPr>
          <a:xfrm>
            <a:off x="0" y="5410200"/>
            <a:ext cx="9144000" cy="261610"/>
          </a:xfrm>
          <a:prstGeom prst="rect">
            <a:avLst/>
          </a:prstGeom>
          <a:noFill/>
        </p:spPr>
        <p:txBody>
          <a:bodyPr wrap="square" rtlCol="0">
            <a:spAutoFit/>
          </a:bodyPr>
          <a:lstStyle/>
          <a:p>
            <a:pPr algn="ctr"/>
            <a:r>
              <a:rPr lang="en-US" sz="1100" dirty="0">
                <a:solidFill>
                  <a:schemeClr val="tx2">
                    <a:lumMod val="75000"/>
                  </a:schemeClr>
                </a:solidFill>
              </a:rPr>
              <a:t>Sally Russell Cox, Alaska Division of Community and Regional Affairs </a:t>
            </a:r>
            <a:r>
              <a:rPr lang="en-US" sz="1100" dirty="0">
                <a:solidFill>
                  <a:srgbClr val="FFC000"/>
                </a:solidFill>
                <a:effectLst>
                  <a:outerShdw blurRad="38100" dist="38100" dir="2700000" algn="tl">
                    <a:srgbClr val="000000">
                      <a:alpha val="43137"/>
                    </a:srgbClr>
                  </a:outerShdw>
                </a:effectLst>
                <a:sym typeface="Wingdings 2"/>
              </a:rPr>
              <a:t></a:t>
            </a:r>
            <a:r>
              <a:rPr lang="en-US" sz="1100" dirty="0">
                <a:solidFill>
                  <a:schemeClr val="tx2">
                    <a:lumMod val="75000"/>
                  </a:schemeClr>
                </a:solidFill>
                <a:sym typeface="Wingdings 2"/>
              </a:rPr>
              <a:t> </a:t>
            </a:r>
            <a:r>
              <a:rPr lang="en-US" sz="1100" dirty="0">
                <a:solidFill>
                  <a:schemeClr val="tx2">
                    <a:lumMod val="75000"/>
                  </a:schemeClr>
                </a:solidFill>
              </a:rPr>
              <a:t>Rights, Resilience and Community-based Adaptation workshop</a:t>
            </a:r>
            <a:r>
              <a:rPr lang="en-US" sz="1100" dirty="0">
                <a:solidFill>
                  <a:srgbClr val="FFC000"/>
                </a:solidFill>
                <a:effectLst>
                  <a:outerShdw blurRad="38100" dist="38100" dir="2700000" algn="tl">
                    <a:srgbClr val="000000">
                      <a:alpha val="43137"/>
                    </a:srgbClr>
                  </a:outerShdw>
                </a:effectLst>
                <a:sym typeface="Wingdings 2"/>
              </a:rPr>
              <a:t></a:t>
            </a:r>
            <a:r>
              <a:rPr lang="en-US" sz="1100" dirty="0">
                <a:solidFill>
                  <a:schemeClr val="tx2">
                    <a:lumMod val="75000"/>
                  </a:schemeClr>
                </a:solidFill>
                <a:sym typeface="Wingdings 2"/>
              </a:rPr>
              <a:t> September 20, 2016</a:t>
            </a:r>
            <a:endParaRPr lang="en-US" sz="1100" dirty="0">
              <a:solidFill>
                <a:schemeClr val="tx2">
                  <a:lumMod val="75000"/>
                </a:schemeClr>
              </a:solidFill>
            </a:endParaRPr>
          </a:p>
        </p:txBody>
      </p:sp>
    </p:spTree>
    <p:extLst>
      <p:ext uri="{BB962C8B-B14F-4D97-AF65-F5344CB8AC3E}">
        <p14:creationId xmlns:p14="http://schemas.microsoft.com/office/powerpoint/2010/main" val="1386529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76200"/>
            <a:ext cx="8382000" cy="1015663"/>
          </a:xfrm>
          <a:prstGeom prst="rect">
            <a:avLst/>
          </a:prstGeom>
          <a:noFill/>
        </p:spPr>
        <p:txBody>
          <a:bodyPr>
            <a:spAutoFit/>
          </a:bodyPr>
          <a:lstStyle/>
          <a:p>
            <a:pPr algn="ctr">
              <a:defRPr/>
            </a:pPr>
            <a:r>
              <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Hazard Impact Assessments</a:t>
            </a:r>
          </a:p>
        </p:txBody>
      </p:sp>
      <p:sp>
        <p:nvSpPr>
          <p:cNvPr id="3" name="TextBox 5"/>
          <p:cNvSpPr txBox="1">
            <a:spLocks noChangeArrowheads="1"/>
          </p:cNvSpPr>
          <p:nvPr/>
        </p:nvSpPr>
        <p:spPr bwMode="auto">
          <a:xfrm>
            <a:off x="152400" y="1488281"/>
            <a:ext cx="8839200" cy="3693319"/>
          </a:xfrm>
          <a:prstGeom prst="rect">
            <a:avLst/>
          </a:prstGeom>
          <a:noFill/>
          <a:ln w="9525">
            <a:noFill/>
            <a:miter lim="800000"/>
            <a:headEnd/>
            <a:tailEnd/>
          </a:ln>
        </p:spPr>
        <p:txBody>
          <a:bodyPr wrap="square">
            <a:spAutoFit/>
          </a:bodyPr>
          <a:lstStyle/>
          <a:p>
            <a:pPr marL="400050" indent="-400050">
              <a:buClr>
                <a:srgbClr val="FFC000"/>
              </a:buClr>
              <a:buSzPct val="125000"/>
              <a:buFont typeface="Wingdings" pitchFamily="2" charset="2"/>
              <a:buChar char="§"/>
            </a:pPr>
            <a:r>
              <a:rPr lang="en-US" sz="3000" dirty="0">
                <a:solidFill>
                  <a:srgbClr val="29486D"/>
                </a:solidFill>
                <a:latin typeface="Calibri" pitchFamily="34" charset="0"/>
              </a:rPr>
              <a:t>Identify and document climate change-related hazards</a:t>
            </a:r>
          </a:p>
          <a:p>
            <a:pPr marL="400050" indent="-400050">
              <a:buClr>
                <a:srgbClr val="FFC000"/>
              </a:buClr>
              <a:buSzPct val="125000"/>
            </a:pPr>
            <a:endParaRPr lang="en-US" sz="800" dirty="0">
              <a:solidFill>
                <a:srgbClr val="29486D"/>
              </a:solidFill>
              <a:latin typeface="Calibri" pitchFamily="34" charset="0"/>
            </a:endParaRPr>
          </a:p>
          <a:p>
            <a:pPr marL="400050" indent="-400050">
              <a:buClr>
                <a:srgbClr val="FFC000"/>
              </a:buClr>
              <a:buSzPct val="125000"/>
              <a:buFont typeface="Wingdings" pitchFamily="2" charset="2"/>
              <a:buChar char="§"/>
            </a:pPr>
            <a:r>
              <a:rPr lang="en-US" sz="3000" dirty="0">
                <a:solidFill>
                  <a:srgbClr val="29486D"/>
                </a:solidFill>
                <a:latin typeface="Calibri" pitchFamily="34" charset="0"/>
              </a:rPr>
              <a:t>Analyze hazard trends and future impacts to community</a:t>
            </a:r>
          </a:p>
          <a:p>
            <a:pPr marL="400050" indent="-400050">
              <a:buClr>
                <a:srgbClr val="FFC000"/>
              </a:buClr>
              <a:buSzPct val="125000"/>
            </a:pPr>
            <a:endParaRPr lang="en-US" sz="800" dirty="0">
              <a:solidFill>
                <a:srgbClr val="29486D"/>
              </a:solidFill>
              <a:latin typeface="Calibri" pitchFamily="34" charset="0"/>
            </a:endParaRPr>
          </a:p>
          <a:p>
            <a:pPr marL="400050" indent="-400050">
              <a:buClr>
                <a:srgbClr val="FFC000"/>
              </a:buClr>
              <a:buSzPct val="125000"/>
              <a:buFont typeface="Wingdings" pitchFamily="2" charset="2"/>
              <a:buChar char="§"/>
            </a:pPr>
            <a:r>
              <a:rPr lang="en-US" sz="3000" dirty="0">
                <a:solidFill>
                  <a:srgbClr val="29486D"/>
                </a:solidFill>
                <a:latin typeface="Calibri" pitchFamily="34" charset="0"/>
              </a:rPr>
              <a:t>Recommend solutions to mitigate impacts of local natural hazards, taking into account financial considerations</a:t>
            </a:r>
          </a:p>
          <a:p>
            <a:pPr marL="400050" indent="-400050">
              <a:buClr>
                <a:srgbClr val="FFC000"/>
              </a:buClr>
              <a:buSzPct val="125000"/>
            </a:pPr>
            <a:r>
              <a:rPr lang="en-US" sz="800" b="1" dirty="0">
                <a:solidFill>
                  <a:schemeClr val="bg1"/>
                </a:solidFill>
                <a:effectLst>
                  <a:outerShdw blurRad="38100" dist="38100" dir="2700000" algn="tl">
                    <a:srgbClr val="000000">
                      <a:alpha val="43137"/>
                    </a:srgbClr>
                  </a:outerShdw>
                </a:effectLst>
                <a:latin typeface="Calibri" pitchFamily="34" charset="0"/>
              </a:rPr>
              <a:t> </a:t>
            </a:r>
          </a:p>
        </p:txBody>
      </p:sp>
    </p:spTree>
    <p:extLst>
      <p:ext uri="{BB962C8B-B14F-4D97-AF65-F5344CB8AC3E}">
        <p14:creationId xmlns:p14="http://schemas.microsoft.com/office/powerpoint/2010/main" val="239389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73403539"/>
              </p:ext>
            </p:extLst>
          </p:nvPr>
        </p:nvGraphicFramePr>
        <p:xfrm>
          <a:off x="838200" y="1277726"/>
          <a:ext cx="7265253" cy="5580273"/>
        </p:xfrm>
        <a:graphic>
          <a:graphicData uri="http://schemas.openxmlformats.org/presentationml/2006/ole">
            <mc:AlternateContent xmlns:mc="http://schemas.openxmlformats.org/markup-compatibility/2006">
              <mc:Choice xmlns:v="urn:schemas-microsoft-com:vml" Requires="v">
                <p:oleObj spid="_x0000_s2147" name="Visio" r:id="rId3" imgW="9506518" imgH="7249809" progId="Visio.Drawing.11">
                  <p:embed/>
                </p:oleObj>
              </mc:Choice>
              <mc:Fallback>
                <p:oleObj name="Visio" r:id="rId3" imgW="9506518" imgH="7249809" progId="Visio.Drawing.11">
                  <p:embed/>
                  <p:pic>
                    <p:nvPicPr>
                      <p:cNvPr id="0" name=""/>
                      <p:cNvPicPr/>
                      <p:nvPr/>
                    </p:nvPicPr>
                    <p:blipFill>
                      <a:blip r:embed="rId4"/>
                      <a:stretch>
                        <a:fillRect/>
                      </a:stretch>
                    </p:blipFill>
                    <p:spPr>
                      <a:xfrm>
                        <a:off x="838200" y="1277726"/>
                        <a:ext cx="7265253" cy="5580273"/>
                      </a:xfrm>
                      <a:prstGeom prst="rect">
                        <a:avLst/>
                      </a:prstGeom>
                    </p:spPr>
                  </p:pic>
                </p:oleObj>
              </mc:Fallback>
            </mc:AlternateContent>
          </a:graphicData>
        </a:graphic>
      </p:graphicFrame>
      <p:sp>
        <p:nvSpPr>
          <p:cNvPr id="4"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Community Decision-Making Process: Phase 1</a:t>
            </a:r>
          </a:p>
        </p:txBody>
      </p:sp>
    </p:spTree>
    <p:extLst>
      <p:ext uri="{BB962C8B-B14F-4D97-AF65-F5344CB8AC3E}">
        <p14:creationId xmlns:p14="http://schemas.microsoft.com/office/powerpoint/2010/main" val="294947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6" y="-3639"/>
            <a:ext cx="9144000" cy="1264449"/>
          </a:xfrm>
          <a:prstGeom prst="rect">
            <a:avLst/>
          </a:prstGeom>
          <a:noFill/>
        </p:spPr>
        <p:txBody>
          <a:bodyPr wrap="square">
            <a:spAutoFit/>
          </a:bodyPr>
          <a:lstStyle/>
          <a:p>
            <a:pPr algn="ctr">
              <a:lnSpc>
                <a:spcPts val="4400"/>
              </a:lnSpc>
              <a:defRPr/>
            </a:pPr>
            <a:r>
              <a:rPr lang="en-US" sz="48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Communities receiving </a:t>
            </a:r>
          </a:p>
          <a:p>
            <a:pPr algn="ctr">
              <a:lnSpc>
                <a:spcPts val="4400"/>
              </a:lnSpc>
              <a:defRPr/>
            </a:pPr>
            <a:r>
              <a:rPr lang="en-US" sz="48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Hazard Impact Assessment Grants</a:t>
            </a:r>
          </a:p>
        </p:txBody>
      </p:sp>
      <p:pic>
        <p:nvPicPr>
          <p:cNvPr id="4" name="Picture 2" descr="http://commerce.state.ak.us/dnn/portals/4/Images/ACCIMP_Hazard_Impact_Assessment_Communities_Map.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91" y="1533754"/>
            <a:ext cx="8824770" cy="477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0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0"/>
            <a:ext cx="9144000" cy="815608"/>
          </a:xfrm>
          <a:prstGeom prst="rect">
            <a:avLst/>
          </a:prstGeom>
          <a:noFill/>
          <a:ln w="9525">
            <a:noFill/>
            <a:miter lim="800000"/>
            <a:headEnd/>
            <a:tailEnd/>
          </a:ln>
          <a:effectLst/>
        </p:spPr>
        <p:txBody>
          <a:bodyPr>
            <a:spAutoFit/>
          </a:bodyPr>
          <a:lstStyle/>
          <a:p>
            <a:pPr algn="ctr">
              <a:defRPr/>
            </a:pPr>
            <a:r>
              <a:rPr lang="en-US" sz="46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Kipnuk Hazard Impact Assessment</a:t>
            </a:r>
          </a:p>
        </p:txBody>
      </p:sp>
      <p:sp>
        <p:nvSpPr>
          <p:cNvPr id="5" name="TextBox 4"/>
          <p:cNvSpPr txBox="1"/>
          <p:nvPr/>
        </p:nvSpPr>
        <p:spPr>
          <a:xfrm>
            <a:off x="0" y="762000"/>
            <a:ext cx="9144000" cy="2185214"/>
          </a:xfrm>
          <a:prstGeom prst="rect">
            <a:avLst/>
          </a:prstGeom>
          <a:noFill/>
        </p:spPr>
        <p:txBody>
          <a:bodyPr wrap="square" rtlCol="0">
            <a:spAutoFit/>
          </a:bodyPr>
          <a:lstStyle/>
          <a:p>
            <a:pPr marL="342900" indent="-342900" algn="ctr">
              <a:buClr>
                <a:srgbClr val="FFC000"/>
              </a:buClr>
              <a:buSzPct val="150000"/>
            </a:pPr>
            <a:r>
              <a:rPr lang="en-US" sz="2400" i="1" dirty="0">
                <a:solidFill>
                  <a:schemeClr val="bg1"/>
                </a:solidFill>
                <a:effectLst>
                  <a:outerShdw blurRad="38100" dist="38100" dir="2700000" algn="tl">
                    <a:srgbClr val="000000">
                      <a:alpha val="43137"/>
                    </a:srgbClr>
                  </a:outerShdw>
                </a:effectLst>
                <a:latin typeface="+mj-lt"/>
              </a:rPr>
              <a:t>Recommendations</a:t>
            </a:r>
            <a:r>
              <a:rPr lang="en-US" sz="2400" i="1" dirty="0">
                <a:solidFill>
                  <a:schemeClr val="bg1"/>
                </a:solidFill>
                <a:effectLst>
                  <a:outerShdw blurRad="38100" dist="38100" dir="2700000" algn="tl">
                    <a:srgbClr val="000000">
                      <a:alpha val="43137"/>
                    </a:srgbClr>
                  </a:outerShdw>
                </a:effectLst>
              </a:rPr>
              <a:t> will provide basis for Community Planning Grant</a:t>
            </a:r>
          </a:p>
          <a:p>
            <a:pPr marL="342900" indent="-342900" algn="ctr">
              <a:buClr>
                <a:srgbClr val="FFC000"/>
              </a:buClr>
              <a:buSzPct val="150000"/>
            </a:pPr>
            <a:endParaRPr lang="en-US" sz="1200" i="1" dirty="0">
              <a:solidFill>
                <a:schemeClr val="bg1"/>
              </a:solidFill>
              <a:effectLst>
                <a:outerShdw blurRad="38100" dist="38100" dir="2700000" algn="tl">
                  <a:srgbClr val="000000">
                    <a:alpha val="43137"/>
                  </a:srgbClr>
                </a:outerShdw>
              </a:effectLst>
              <a:latin typeface="+mj-lt"/>
            </a:endParaRPr>
          </a:p>
          <a:p>
            <a:pPr marL="342900" indent="-342900">
              <a:buClr>
                <a:srgbClr val="FFC000"/>
              </a:buClr>
              <a:buSzPct val="150000"/>
              <a:buFont typeface="Wingdings" pitchFamily="2" charset="2"/>
              <a:buChar char="§"/>
            </a:pPr>
            <a:r>
              <a:rPr lang="en-US" sz="2300" dirty="0">
                <a:solidFill>
                  <a:srgbClr val="29486D"/>
                </a:solidFill>
                <a:latin typeface="+mj-lt"/>
              </a:rPr>
              <a:t>Shoreline protection to reduce rate of riverbank erosion, such as sheet piles, rip-rap, seawall, and river course modification</a:t>
            </a:r>
          </a:p>
          <a:p>
            <a:pPr marL="342900" indent="-342900">
              <a:buClr>
                <a:srgbClr val="FFC000"/>
              </a:buClr>
              <a:buSzPct val="150000"/>
            </a:pPr>
            <a:endParaRPr lang="en-US" sz="800" dirty="0">
              <a:solidFill>
                <a:srgbClr val="29486D"/>
              </a:solidFill>
              <a:latin typeface="+mj-lt"/>
            </a:endParaRPr>
          </a:p>
          <a:p>
            <a:pPr marL="342900" indent="-342900">
              <a:buClr>
                <a:srgbClr val="FFC000"/>
              </a:buClr>
              <a:buSzPct val="150000"/>
              <a:buFont typeface="Wingdings" pitchFamily="2" charset="2"/>
              <a:buChar char="§"/>
            </a:pPr>
            <a:r>
              <a:rPr lang="en-US" sz="2300" dirty="0">
                <a:solidFill>
                  <a:srgbClr val="29486D"/>
                </a:solidFill>
                <a:latin typeface="+mj-lt"/>
              </a:rPr>
              <a:t>Elevate structures above flood levels. Use of appropriate foundations such as pile or triodetic foundations to address permafrost degradation</a:t>
            </a:r>
          </a:p>
        </p:txBody>
      </p:sp>
      <p:sp>
        <p:nvSpPr>
          <p:cNvPr id="7" name="TextBox 6"/>
          <p:cNvSpPr txBox="1"/>
          <p:nvPr/>
        </p:nvSpPr>
        <p:spPr>
          <a:xfrm>
            <a:off x="0" y="2970580"/>
            <a:ext cx="6096000" cy="3647152"/>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300" dirty="0">
                <a:solidFill>
                  <a:srgbClr val="29486D"/>
                </a:solidFill>
                <a:latin typeface="+mj-lt"/>
              </a:rPr>
              <a:t>Adopt building code setting minimum floor height for new structures</a:t>
            </a:r>
          </a:p>
          <a:p>
            <a:pPr marL="342900" indent="-342900">
              <a:buClr>
                <a:srgbClr val="FFC000"/>
              </a:buClr>
              <a:buSzPct val="150000"/>
            </a:pPr>
            <a:endParaRPr lang="en-US" sz="800" dirty="0">
              <a:solidFill>
                <a:schemeClr val="bg1"/>
              </a:solidFill>
              <a:latin typeface="+mj-lt"/>
            </a:endParaRPr>
          </a:p>
          <a:p>
            <a:pPr marL="342900" indent="-342900">
              <a:buClr>
                <a:srgbClr val="FFC000"/>
              </a:buClr>
              <a:buSzPct val="150000"/>
              <a:buFont typeface="Wingdings" pitchFamily="2" charset="2"/>
              <a:buChar char="§"/>
            </a:pPr>
            <a:r>
              <a:rPr lang="en-US" sz="2300" dirty="0">
                <a:solidFill>
                  <a:srgbClr val="29486D"/>
                </a:solidFill>
                <a:latin typeface="+mj-lt"/>
              </a:rPr>
              <a:t>Install flood warning system including monitoring component to collect data for forecasting severity of storm surges</a:t>
            </a:r>
          </a:p>
          <a:p>
            <a:pPr marL="342900" indent="-342900">
              <a:buClr>
                <a:srgbClr val="FFC000"/>
              </a:buClr>
              <a:buSzPct val="150000"/>
            </a:pPr>
            <a:endParaRPr lang="en-US" sz="800" dirty="0">
              <a:solidFill>
                <a:schemeClr val="bg1"/>
              </a:solidFill>
              <a:latin typeface="+mj-lt"/>
            </a:endParaRPr>
          </a:p>
          <a:p>
            <a:pPr marL="342900" indent="-342900">
              <a:buClr>
                <a:srgbClr val="FFC000"/>
              </a:buClr>
              <a:buSzPct val="150000"/>
              <a:buFont typeface="Wingdings" pitchFamily="2" charset="2"/>
              <a:buChar char="§"/>
            </a:pPr>
            <a:r>
              <a:rPr lang="en-US" sz="2300" dirty="0">
                <a:solidFill>
                  <a:srgbClr val="29486D"/>
                </a:solidFill>
                <a:latin typeface="+mj-lt"/>
              </a:rPr>
              <a:t>Construct levee system to protect village from flooding</a:t>
            </a:r>
          </a:p>
          <a:p>
            <a:pPr marL="342900" indent="-342900">
              <a:buClr>
                <a:srgbClr val="FFC000"/>
              </a:buClr>
              <a:buSzPct val="150000"/>
            </a:pPr>
            <a:endParaRPr lang="en-US" sz="800" dirty="0">
              <a:solidFill>
                <a:schemeClr val="bg1"/>
              </a:solidFill>
              <a:latin typeface="+mj-lt"/>
            </a:endParaRPr>
          </a:p>
          <a:p>
            <a:pPr marL="342900" indent="-342900">
              <a:buClr>
                <a:srgbClr val="FFC000"/>
              </a:buClr>
              <a:buSzPct val="150000"/>
              <a:buFont typeface="Wingdings" pitchFamily="2" charset="2"/>
              <a:buChar char="§"/>
            </a:pPr>
            <a:r>
              <a:rPr lang="en-US" sz="2300" dirty="0">
                <a:solidFill>
                  <a:srgbClr val="29486D"/>
                </a:solidFill>
                <a:latin typeface="+mj-lt"/>
              </a:rPr>
              <a:t>Insulated pads to elevate the relative ground surface</a:t>
            </a:r>
          </a:p>
        </p:txBody>
      </p:sp>
      <p:pic>
        <p:nvPicPr>
          <p:cNvPr id="2050" name="Picture 2"/>
          <p:cNvPicPr>
            <a:picLocks noChangeAspect="1" noChangeArrowheads="1"/>
          </p:cNvPicPr>
          <p:nvPr/>
        </p:nvPicPr>
        <p:blipFill>
          <a:blip r:embed="rId2" cstate="print">
            <a:lum bright="-10000" contrast="20000"/>
          </a:blip>
          <a:srcRect/>
          <a:stretch>
            <a:fillRect/>
          </a:stretch>
        </p:blipFill>
        <p:spPr bwMode="auto">
          <a:xfrm>
            <a:off x="6096000" y="2949020"/>
            <a:ext cx="2722862" cy="3536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2963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6" y="-3639"/>
            <a:ext cx="9144000" cy="1264449"/>
          </a:xfrm>
          <a:prstGeom prst="rect">
            <a:avLst/>
          </a:prstGeom>
          <a:noFill/>
        </p:spPr>
        <p:txBody>
          <a:bodyPr wrap="square">
            <a:spAutoFit/>
          </a:bodyPr>
          <a:lstStyle/>
          <a:p>
            <a:pPr algn="ctr">
              <a:lnSpc>
                <a:spcPts val="4400"/>
              </a:lnSpc>
              <a:defRPr/>
            </a:pPr>
            <a:r>
              <a:rPr lang="en-US" sz="4800" dirty="0">
                <a:solidFill>
                  <a:srgbClr val="E6EDF6"/>
                </a:solidFill>
                <a:effectLst>
                  <a:outerShdw blurRad="38100" dist="38100" dir="2700000" algn="tl">
                    <a:srgbClr val="000000">
                      <a:alpha val="43137"/>
                    </a:srgbClr>
                  </a:outerShdw>
                </a:effectLst>
                <a:latin typeface="Perpetua" pitchFamily="18" charset="0"/>
              </a:rPr>
              <a:t>Communities receiving </a:t>
            </a:r>
          </a:p>
          <a:p>
            <a:pPr algn="ctr">
              <a:lnSpc>
                <a:spcPts val="4400"/>
              </a:lnSpc>
              <a:defRPr/>
            </a:pPr>
            <a:r>
              <a:rPr lang="en-US" sz="4800" dirty="0">
                <a:solidFill>
                  <a:srgbClr val="E6EDF6"/>
                </a:solidFill>
                <a:effectLst>
                  <a:outerShdw blurRad="38100" dist="38100" dir="2700000" algn="tl">
                    <a:srgbClr val="000000">
                      <a:alpha val="43137"/>
                    </a:srgbClr>
                  </a:outerShdw>
                </a:effectLst>
                <a:latin typeface="Perpetua" pitchFamily="18" charset="0"/>
              </a:rPr>
              <a:t>Adaptation Planning Grants</a:t>
            </a:r>
          </a:p>
        </p:txBody>
      </p:sp>
      <p:pic>
        <p:nvPicPr>
          <p:cNvPr id="5" name="Picture 2" descr="http://commerce.state.ak.us/dnn/portals/4/Images/ACCIMP_CommunitiesMap.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21396"/>
            <a:ext cx="9122054" cy="493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66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Community Decision-Making Process: Phase 2</a:t>
            </a:r>
          </a:p>
        </p:txBody>
      </p:sp>
      <p:graphicFrame>
        <p:nvGraphicFramePr>
          <p:cNvPr id="3" name="Object 2"/>
          <p:cNvGraphicFramePr>
            <a:graphicFrameLocks noChangeAspect="1"/>
          </p:cNvGraphicFramePr>
          <p:nvPr>
            <p:extLst>
              <p:ext uri="{D42A27DB-BD31-4B8C-83A1-F6EECF244321}">
                <p14:modId xmlns:p14="http://schemas.microsoft.com/office/powerpoint/2010/main" val="1080397764"/>
              </p:ext>
            </p:extLst>
          </p:nvPr>
        </p:nvGraphicFramePr>
        <p:xfrm>
          <a:off x="1066800" y="1291838"/>
          <a:ext cx="7162800" cy="5531452"/>
        </p:xfrm>
        <a:graphic>
          <a:graphicData uri="http://schemas.openxmlformats.org/presentationml/2006/ole">
            <mc:AlternateContent xmlns:mc="http://schemas.openxmlformats.org/markup-compatibility/2006">
              <mc:Choice xmlns:v="urn:schemas-microsoft-com:vml" Requires="v">
                <p:oleObj spid="_x0000_s3168" name="Visio" r:id="rId3" imgW="9366049" imgH="7232515" progId="Visio.Drawing.11">
                  <p:embed/>
                </p:oleObj>
              </mc:Choice>
              <mc:Fallback>
                <p:oleObj name="Visio" r:id="rId3" imgW="9366049" imgH="7232515" progId="Visio.Drawing.11">
                  <p:embed/>
                  <p:pic>
                    <p:nvPicPr>
                      <p:cNvPr id="0" name=""/>
                      <p:cNvPicPr/>
                      <p:nvPr/>
                    </p:nvPicPr>
                    <p:blipFill>
                      <a:blip r:embed="rId4"/>
                      <a:stretch>
                        <a:fillRect/>
                      </a:stretch>
                    </p:blipFill>
                    <p:spPr>
                      <a:xfrm>
                        <a:off x="1066800" y="1291838"/>
                        <a:ext cx="7162800" cy="5531452"/>
                      </a:xfrm>
                      <a:prstGeom prst="rect">
                        <a:avLst/>
                      </a:prstGeom>
                    </p:spPr>
                  </p:pic>
                </p:oleObj>
              </mc:Fallback>
            </mc:AlternateContent>
          </a:graphicData>
        </a:graphic>
      </p:graphicFrame>
    </p:spTree>
    <p:extLst>
      <p:ext uri="{BB962C8B-B14F-4D97-AF65-F5344CB8AC3E}">
        <p14:creationId xmlns:p14="http://schemas.microsoft.com/office/powerpoint/2010/main" val="301559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5"/>
          <p:cNvSpPr txBox="1">
            <a:spLocks noChangeArrowheads="1"/>
          </p:cNvSpPr>
          <p:nvPr/>
        </p:nvSpPr>
        <p:spPr bwMode="auto">
          <a:xfrm>
            <a:off x="0" y="127337"/>
            <a:ext cx="9144000" cy="1015663"/>
          </a:xfrm>
          <a:prstGeom prst="rect">
            <a:avLst/>
          </a:prstGeom>
          <a:noFill/>
          <a:ln w="9525">
            <a:noFill/>
            <a:miter lim="800000"/>
            <a:headEnd/>
            <a:tailEnd/>
          </a:ln>
        </p:spPr>
        <p:txBody>
          <a:bodyPr wrap="square">
            <a:spAutoFit/>
          </a:bodyPr>
          <a:lstStyle/>
          <a:p>
            <a:pPr algn="ctr"/>
            <a:r>
              <a:rPr lang="en-US" sz="6000" dirty="0">
                <a:solidFill>
                  <a:schemeClr val="tx2">
                    <a:lumMod val="20000"/>
                    <a:lumOff val="80000"/>
                  </a:schemeClr>
                </a:solidFill>
                <a:effectLst>
                  <a:outerShdw blurRad="38100" dist="38100" dir="2700000" algn="tl">
                    <a:srgbClr val="000000">
                      <a:alpha val="43137"/>
                    </a:srgbClr>
                  </a:outerShdw>
                </a:effectLst>
                <a:latin typeface="Perpetua" pitchFamily="18" charset="0"/>
              </a:rPr>
              <a:t>Shishmaref</a:t>
            </a:r>
          </a:p>
        </p:txBody>
      </p:sp>
      <p:sp>
        <p:nvSpPr>
          <p:cNvPr id="7" name="TextBox 6"/>
          <p:cNvSpPr txBox="1"/>
          <p:nvPr/>
        </p:nvSpPr>
        <p:spPr>
          <a:xfrm>
            <a:off x="228600" y="1524000"/>
            <a:ext cx="8839200" cy="1384995"/>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800" dirty="0">
                <a:solidFill>
                  <a:srgbClr val="29486D"/>
                </a:solidFill>
                <a:latin typeface="+mj-lt"/>
              </a:rPr>
              <a:t>Seawall has been built to protect community as a temporary measure</a:t>
            </a:r>
          </a:p>
          <a:p>
            <a:pPr marL="342900" indent="-342900">
              <a:buClr>
                <a:srgbClr val="FFC000"/>
              </a:buClr>
              <a:buSzPct val="150000"/>
              <a:buFont typeface="Wingdings" pitchFamily="2" charset="2"/>
              <a:buChar char="§"/>
            </a:pPr>
            <a:r>
              <a:rPr lang="en-US" sz="2800" dirty="0">
                <a:solidFill>
                  <a:srgbClr val="29486D"/>
                </a:solidFill>
                <a:latin typeface="+mj-lt"/>
              </a:rPr>
              <a:t>Community looking at relocation as long-term solution</a:t>
            </a:r>
          </a:p>
        </p:txBody>
      </p:sp>
      <p:pic>
        <p:nvPicPr>
          <p:cNvPr id="8" name="Picture 6" descr="shish-before-3col-SHISH_ST1"/>
          <p:cNvPicPr>
            <a:picLocks noChangeAspect="1" noChangeArrowheads="1"/>
          </p:cNvPicPr>
          <p:nvPr/>
        </p:nvPicPr>
        <p:blipFill>
          <a:blip r:embed="rId3" cstate="print"/>
          <a:srcRect/>
          <a:stretch>
            <a:fillRect/>
          </a:stretch>
        </p:blipFill>
        <p:spPr bwMode="auto">
          <a:xfrm>
            <a:off x="2057400" y="3151347"/>
            <a:ext cx="5181600" cy="355425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800600" y="6324600"/>
            <a:ext cx="2057400" cy="230832"/>
          </a:xfrm>
          <a:prstGeom prst="rect">
            <a:avLst/>
          </a:prstGeom>
          <a:noFill/>
        </p:spPr>
        <p:txBody>
          <a:bodyPr wrap="square" rtlCol="0">
            <a:spAutoFit/>
          </a:bodyPr>
          <a:lstStyle/>
          <a:p>
            <a:r>
              <a:rPr lang="en-US" sz="900" dirty="0">
                <a:solidFill>
                  <a:schemeClr val="bg1"/>
                </a:solidFill>
                <a:latin typeface="+mj-lt"/>
              </a:rPr>
              <a:t>Photo: Shishmaref Relocation Coalition</a:t>
            </a:r>
          </a:p>
        </p:txBody>
      </p:sp>
    </p:spTree>
    <p:extLst>
      <p:ext uri="{BB962C8B-B14F-4D97-AF65-F5344CB8AC3E}">
        <p14:creationId xmlns:p14="http://schemas.microsoft.com/office/powerpoint/2010/main" val="762355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2"/>
          <p:cNvSpPr txBox="1">
            <a:spLocks noChangeArrowheads="1"/>
          </p:cNvSpPr>
          <p:nvPr/>
        </p:nvSpPr>
        <p:spPr bwMode="auto">
          <a:xfrm>
            <a:off x="0" y="0"/>
            <a:ext cx="9144000" cy="1371600"/>
          </a:xfrm>
          <a:prstGeom prst="rect">
            <a:avLst/>
          </a:prstGeom>
          <a:noFill/>
          <a:ln w="9525">
            <a:noFill/>
            <a:miter lim="800000"/>
            <a:headEnd/>
            <a:tailEnd/>
          </a:ln>
        </p:spPr>
        <p:txBody>
          <a:bodyPr/>
          <a:lstStyle/>
          <a:p>
            <a:pPr algn="ctr"/>
            <a:r>
              <a:rPr lang="en-US" sz="4000" dirty="0">
                <a:solidFill>
                  <a:schemeClr val="accent1">
                    <a:lumMod val="20000"/>
                    <a:lumOff val="80000"/>
                  </a:schemeClr>
                </a:solidFill>
                <a:effectLst>
                  <a:outerShdw blurRad="50800" dist="76200" dir="4200000" algn="tl" rotWithShape="0">
                    <a:srgbClr val="000099">
                      <a:alpha val="50000"/>
                    </a:srgbClr>
                  </a:outerShdw>
                </a:effectLst>
                <a:latin typeface="Perpetua" pitchFamily="18" charset="0"/>
              </a:rPr>
              <a:t>Shishmaref Community Relocation Site Selection Feasibility Study </a:t>
            </a:r>
          </a:p>
        </p:txBody>
      </p:sp>
      <p:sp>
        <p:nvSpPr>
          <p:cNvPr id="6" name="TextBox 5"/>
          <p:cNvSpPr txBox="1"/>
          <p:nvPr/>
        </p:nvSpPr>
        <p:spPr>
          <a:xfrm>
            <a:off x="0" y="3657600"/>
            <a:ext cx="4419600" cy="2585323"/>
          </a:xfrm>
          <a:prstGeom prst="rect">
            <a:avLst/>
          </a:prstGeom>
          <a:noFill/>
        </p:spPr>
        <p:txBody>
          <a:bodyPr wrap="square" rtlCol="0">
            <a:spAutoFit/>
          </a:bodyPr>
          <a:lstStyle/>
          <a:p>
            <a:pPr marL="800100" lvl="1" indent="-342900">
              <a:buClr>
                <a:srgbClr val="FFC000"/>
              </a:buClr>
              <a:buSzPct val="150000"/>
              <a:buFont typeface="Arial" pitchFamily="34" charset="0"/>
              <a:buChar char="•"/>
            </a:pPr>
            <a:r>
              <a:rPr lang="en-US" sz="2400" dirty="0">
                <a:solidFill>
                  <a:srgbClr val="29486D"/>
                </a:solidFill>
                <a:latin typeface="+mn-lt"/>
              </a:rPr>
              <a:t>identify at least one relocation site with broad community support and reasonable constructability</a:t>
            </a:r>
          </a:p>
          <a:p>
            <a:pPr marL="800100" lvl="1" indent="-342900">
              <a:buClr>
                <a:srgbClr val="FFC000"/>
              </a:buClr>
              <a:buSzPct val="150000"/>
              <a:buFont typeface="Arial" pitchFamily="34" charset="0"/>
              <a:buChar char="•"/>
            </a:pPr>
            <a:r>
              <a:rPr lang="en-US" sz="2400" dirty="0">
                <a:solidFill>
                  <a:srgbClr val="29486D"/>
                </a:solidFill>
                <a:latin typeface="+mn-lt"/>
              </a:rPr>
              <a:t>identify initial next steps for pioneer development. </a:t>
            </a:r>
          </a:p>
          <a:p>
            <a:endParaRPr lang="en-US" dirty="0"/>
          </a:p>
        </p:txBody>
      </p:sp>
      <p:sp>
        <p:nvSpPr>
          <p:cNvPr id="5" name="TextBox 4"/>
          <p:cNvSpPr txBox="1"/>
          <p:nvPr/>
        </p:nvSpPr>
        <p:spPr>
          <a:xfrm>
            <a:off x="0" y="1337370"/>
            <a:ext cx="9144000" cy="3539430"/>
          </a:xfrm>
          <a:prstGeom prst="rect">
            <a:avLst/>
          </a:prstGeom>
          <a:noFill/>
        </p:spPr>
        <p:txBody>
          <a:bodyPr wrap="square" rtlCol="0">
            <a:spAutoFit/>
          </a:bodyPr>
          <a:lstStyle/>
          <a:p>
            <a:pPr marL="342900" indent="-342900">
              <a:buClr>
                <a:srgbClr val="FFC000"/>
              </a:buClr>
              <a:buSzPct val="150000"/>
            </a:pPr>
            <a:endParaRPr lang="en-US" sz="800" dirty="0">
              <a:solidFill>
                <a:schemeClr val="bg1"/>
              </a:solidFill>
              <a:effectLst>
                <a:outerShdw blurRad="38100" dist="38100" dir="2700000" algn="tl">
                  <a:srgbClr val="000000">
                    <a:alpha val="43137"/>
                  </a:srgbClr>
                </a:outerShdw>
              </a:effectLst>
              <a:latin typeface="+mn-lt"/>
            </a:endParaRPr>
          </a:p>
          <a:p>
            <a:pPr marL="342900" indent="-342900">
              <a:buClr>
                <a:srgbClr val="FFC000"/>
              </a:buClr>
              <a:buSzPct val="150000"/>
              <a:buFont typeface="Wingdings" pitchFamily="2" charset="2"/>
              <a:buChar char="§"/>
            </a:pPr>
            <a:r>
              <a:rPr lang="en-US" sz="2400" dirty="0">
                <a:solidFill>
                  <a:srgbClr val="29486D"/>
                </a:solidFill>
                <a:effectLst>
                  <a:outerShdw blurRad="38100" dist="38100" dir="2700000" algn="tl">
                    <a:srgbClr val="000000">
                      <a:alpha val="43137"/>
                    </a:srgbClr>
                  </a:outerShdw>
                </a:effectLst>
                <a:latin typeface="+mn-lt"/>
              </a:rPr>
              <a:t>Community </a:t>
            </a:r>
            <a:r>
              <a:rPr lang="en-US" sz="2400" dirty="0" smtClean="0">
                <a:solidFill>
                  <a:srgbClr val="29486D"/>
                </a:solidFill>
                <a:effectLst>
                  <a:outerShdw blurRad="38100" dist="38100" dir="2700000" algn="tl">
                    <a:srgbClr val="000000">
                      <a:alpha val="43137"/>
                    </a:srgbClr>
                  </a:outerShdw>
                </a:effectLst>
                <a:latin typeface="+mn-lt"/>
              </a:rPr>
              <a:t>hired </a:t>
            </a:r>
            <a:r>
              <a:rPr lang="en-US" sz="2400" dirty="0">
                <a:solidFill>
                  <a:srgbClr val="29486D"/>
                </a:solidFill>
                <a:effectLst>
                  <a:outerShdw blurRad="38100" dist="38100" dir="2700000" algn="tl">
                    <a:srgbClr val="000000">
                      <a:alpha val="43137"/>
                    </a:srgbClr>
                  </a:outerShdw>
                </a:effectLst>
                <a:latin typeface="+mn-lt"/>
              </a:rPr>
              <a:t>consulting firm (URS Corporation) to:</a:t>
            </a:r>
          </a:p>
          <a:p>
            <a:pPr marL="800100" lvl="1" indent="-342900">
              <a:buClr>
                <a:srgbClr val="FFC000"/>
              </a:buClr>
              <a:buSzPct val="150000"/>
              <a:buFont typeface="Arial" pitchFamily="34" charset="0"/>
              <a:buChar char="•"/>
            </a:pPr>
            <a:r>
              <a:rPr lang="en-US" sz="2400" dirty="0">
                <a:solidFill>
                  <a:srgbClr val="29486D"/>
                </a:solidFill>
                <a:latin typeface="+mj-lt"/>
              </a:rPr>
              <a:t>work with community to organize and review prior relocation studies</a:t>
            </a:r>
          </a:p>
          <a:p>
            <a:pPr marL="800100" lvl="1" indent="-342900">
              <a:buClr>
                <a:srgbClr val="FFC000"/>
              </a:buClr>
              <a:buSzPct val="150000"/>
              <a:buFont typeface="Arial" pitchFamily="34" charset="0"/>
              <a:buChar char="•"/>
            </a:pPr>
            <a:r>
              <a:rPr lang="en-US" sz="2400" dirty="0">
                <a:solidFill>
                  <a:srgbClr val="29486D"/>
                </a:solidFill>
                <a:latin typeface="+mj-lt"/>
              </a:rPr>
              <a:t>reconfirm community values and technical considerations for site selection criteria</a:t>
            </a:r>
          </a:p>
          <a:p>
            <a:pPr marL="800100" lvl="1" indent="-342900">
              <a:buClr>
                <a:srgbClr val="FFC000"/>
              </a:buClr>
              <a:buSzPct val="150000"/>
              <a:buFont typeface="Arial" pitchFamily="34" charset="0"/>
              <a:buChar char="•"/>
            </a:pPr>
            <a:r>
              <a:rPr lang="en-US" sz="2400" dirty="0">
                <a:solidFill>
                  <a:srgbClr val="29486D"/>
                </a:solidFill>
                <a:latin typeface="+mn-lt"/>
              </a:rPr>
              <a:t>evaluate remaining candidate sites and need for any new sites</a:t>
            </a:r>
          </a:p>
          <a:p>
            <a:pPr marL="800100" lvl="1" indent="-342900">
              <a:buClr>
                <a:srgbClr val="FFC000"/>
              </a:buClr>
              <a:buSzPct val="150000"/>
              <a:buFont typeface="Arial" pitchFamily="34" charset="0"/>
              <a:buChar char="•"/>
            </a:pPr>
            <a:endParaRPr lang="en-US" sz="2400" dirty="0">
              <a:solidFill>
                <a:schemeClr val="bg1"/>
              </a:solidFill>
              <a:latin typeface="+mj-lt"/>
            </a:endParaRPr>
          </a:p>
          <a:p>
            <a:pPr marL="800100" lvl="1" indent="-342900">
              <a:buClr>
                <a:srgbClr val="FFC000"/>
              </a:buClr>
              <a:buSzPct val="150000"/>
              <a:buFont typeface="Arial" pitchFamily="34" charset="0"/>
              <a:buChar char="•"/>
            </a:pPr>
            <a:endParaRPr lang="en-US" sz="2400" dirty="0">
              <a:solidFill>
                <a:schemeClr val="bg1"/>
              </a:solidFill>
              <a:latin typeface="+mn-lt"/>
            </a:endParaRPr>
          </a:p>
          <a:p>
            <a:endParaRPr lang="en-US" sz="2400" dirty="0"/>
          </a:p>
        </p:txBody>
      </p:sp>
      <p:pic>
        <p:nvPicPr>
          <p:cNvPr id="1026" name="Picture 2"/>
          <p:cNvPicPr>
            <a:picLocks noChangeAspect="1" noChangeArrowheads="1"/>
          </p:cNvPicPr>
          <p:nvPr/>
        </p:nvPicPr>
        <p:blipFill>
          <a:blip r:embed="rId3" cstate="print">
            <a:lum bright="-10000" contrast="20000"/>
          </a:blip>
          <a:srcRect l="3156" t="2439" r="2162" b="2439"/>
          <a:stretch>
            <a:fillRect/>
          </a:stretch>
        </p:blipFill>
        <p:spPr bwMode="auto">
          <a:xfrm>
            <a:off x="4419600" y="3733800"/>
            <a:ext cx="4572000" cy="2971800"/>
          </a:xfrm>
          <a:prstGeom prst="rect">
            <a:avLst/>
          </a:prstGeom>
          <a:noFill/>
          <a:ln w="9525">
            <a:noFill/>
            <a:miter lim="800000"/>
            <a:headEnd/>
            <a:tailEnd/>
          </a:ln>
          <a:effectLst/>
        </p:spPr>
      </p:pic>
    </p:spTree>
    <p:extLst>
      <p:ext uri="{BB962C8B-B14F-4D97-AF65-F5344CB8AC3E}">
        <p14:creationId xmlns:p14="http://schemas.microsoft.com/office/powerpoint/2010/main" val="2660198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dced.state.ak.us/dca/images/Shaktoolik.jpg"/>
          <p:cNvPicPr>
            <a:picLocks noChangeAspect="1" noChangeArrowheads="1"/>
          </p:cNvPicPr>
          <p:nvPr/>
        </p:nvPicPr>
        <p:blipFill>
          <a:blip r:embed="rId3" cstate="print"/>
          <a:srcRect t="6100" r="1515"/>
          <a:stretch>
            <a:fillRect/>
          </a:stretch>
        </p:blipFill>
        <p:spPr bwMode="auto">
          <a:xfrm>
            <a:off x="2574358" y="3581400"/>
            <a:ext cx="4359842" cy="3097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083" name="TextBox 6"/>
          <p:cNvSpPr txBox="1">
            <a:spLocks noChangeArrowheads="1"/>
          </p:cNvSpPr>
          <p:nvPr/>
        </p:nvSpPr>
        <p:spPr bwMode="auto">
          <a:xfrm>
            <a:off x="0" y="127337"/>
            <a:ext cx="9144000" cy="1015663"/>
          </a:xfrm>
          <a:prstGeom prst="rect">
            <a:avLst/>
          </a:prstGeom>
          <a:noFill/>
          <a:ln w="9525">
            <a:noFill/>
            <a:miter lim="800000"/>
            <a:headEnd/>
            <a:tailEnd/>
          </a:ln>
        </p:spPr>
        <p:txBody>
          <a:bodyPr wrap="square">
            <a:spAutoFit/>
          </a:bodyPr>
          <a:lstStyle/>
          <a:p>
            <a:pPr algn="ctr"/>
            <a:r>
              <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Shaktoolik</a:t>
            </a:r>
          </a:p>
        </p:txBody>
      </p:sp>
      <p:sp>
        <p:nvSpPr>
          <p:cNvPr id="6" name="TextBox 5"/>
          <p:cNvSpPr txBox="1"/>
          <p:nvPr/>
        </p:nvSpPr>
        <p:spPr>
          <a:xfrm>
            <a:off x="228600" y="1295400"/>
            <a:ext cx="8686800" cy="2369880"/>
          </a:xfrm>
          <a:prstGeom prst="rect">
            <a:avLst/>
          </a:prstGeom>
          <a:noFill/>
          <a:effectLst>
            <a:outerShdw blurRad="50800" dist="38100" dir="5400000" algn="t" rotWithShape="0">
              <a:prstClr val="black">
                <a:alpha val="40000"/>
              </a:prstClr>
            </a:outerShdw>
          </a:effectLst>
        </p:spPr>
        <p:txBody>
          <a:bodyPr wrap="square" rtlCol="0">
            <a:spAutoFit/>
          </a:bodyPr>
          <a:lstStyle/>
          <a:p>
            <a:pPr marL="342900" indent="-342900">
              <a:buClr>
                <a:srgbClr val="FFC000"/>
              </a:buClr>
              <a:buSzPct val="150000"/>
              <a:buFont typeface="Wingdings" pitchFamily="2" charset="2"/>
              <a:buChar char="§"/>
            </a:pPr>
            <a:r>
              <a:rPr lang="en-US" sz="2800" dirty="0">
                <a:solidFill>
                  <a:srgbClr val="29486D"/>
                </a:solidFill>
              </a:rPr>
              <a:t>Berm between village and the beach is composed largely of naturally deposited driftwood logs</a:t>
            </a:r>
          </a:p>
          <a:p>
            <a:pPr marL="342900" indent="-342900">
              <a:buClr>
                <a:srgbClr val="FFC000"/>
              </a:buClr>
              <a:buSzPct val="150000"/>
            </a:pPr>
            <a:endParaRPr lang="en-US" sz="800" dirty="0">
              <a:solidFill>
                <a:srgbClr val="29486D"/>
              </a:solidFill>
            </a:endParaRPr>
          </a:p>
          <a:p>
            <a:pPr marL="342900" indent="-342900">
              <a:buClr>
                <a:srgbClr val="FFC000"/>
              </a:buClr>
              <a:buSzPct val="150000"/>
              <a:buFont typeface="Wingdings" pitchFamily="2" charset="2"/>
              <a:buChar char="§"/>
            </a:pPr>
            <a:r>
              <a:rPr lang="en-US" sz="2800" dirty="0">
                <a:solidFill>
                  <a:srgbClr val="29486D"/>
                </a:solidFill>
              </a:rPr>
              <a:t>Village becomes an island during storm surges, and then it is additionally threatened by ocean waves throwing these logs into town</a:t>
            </a:r>
          </a:p>
        </p:txBody>
      </p:sp>
      <p:sp>
        <p:nvSpPr>
          <p:cNvPr id="5" name="TextBox 4"/>
          <p:cNvSpPr txBox="1"/>
          <p:nvPr/>
        </p:nvSpPr>
        <p:spPr>
          <a:xfrm>
            <a:off x="5181600" y="6246168"/>
            <a:ext cx="1828800" cy="230832"/>
          </a:xfrm>
          <a:prstGeom prst="rect">
            <a:avLst/>
          </a:prstGeom>
          <a:noFill/>
        </p:spPr>
        <p:txBody>
          <a:bodyPr wrap="square" rtlCol="0">
            <a:spAutoFit/>
          </a:bodyPr>
          <a:lstStyle/>
          <a:p>
            <a:pPr algn="r"/>
            <a:r>
              <a:rPr lang="en-US" sz="900" dirty="0">
                <a:solidFill>
                  <a:schemeClr val="bg1"/>
                </a:solidFill>
                <a:latin typeface="+mj-lt"/>
              </a:rPr>
              <a:t>Photo: Steve Ivanoff</a:t>
            </a:r>
          </a:p>
        </p:txBody>
      </p:sp>
    </p:spTree>
    <p:extLst>
      <p:ext uri="{BB962C8B-B14F-4D97-AF65-F5344CB8AC3E}">
        <p14:creationId xmlns:p14="http://schemas.microsoft.com/office/powerpoint/2010/main" val="411547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2"/>
          <p:cNvSpPr txBox="1">
            <a:spLocks noChangeArrowheads="1"/>
          </p:cNvSpPr>
          <p:nvPr/>
        </p:nvSpPr>
        <p:spPr bwMode="auto">
          <a:xfrm>
            <a:off x="0" y="152400"/>
            <a:ext cx="9144000" cy="1007269"/>
          </a:xfrm>
          <a:prstGeom prst="rect">
            <a:avLst/>
          </a:prstGeom>
          <a:noFill/>
          <a:ln w="9525">
            <a:noFill/>
            <a:miter lim="800000"/>
            <a:headEnd/>
            <a:tailEnd/>
          </a:ln>
        </p:spPr>
        <p:txBody>
          <a:bodyPr anchor="ctr" anchorCtr="0"/>
          <a:lstStyle/>
          <a:p>
            <a:pPr algn="ctr"/>
            <a:r>
              <a:rPr lang="en-US" sz="3600" dirty="0">
                <a:solidFill>
                  <a:schemeClr val="accent1">
                    <a:lumMod val="20000"/>
                    <a:lumOff val="80000"/>
                  </a:schemeClr>
                </a:solidFill>
                <a:latin typeface="Perpetua" pitchFamily="18" charset="0"/>
              </a:rPr>
              <a:t>Shaktoolik Evacuation Shelter Design Analysis Report</a:t>
            </a:r>
          </a:p>
        </p:txBody>
      </p:sp>
      <p:sp>
        <p:nvSpPr>
          <p:cNvPr id="5" name="TextBox 4"/>
          <p:cNvSpPr txBox="1"/>
          <p:nvPr/>
        </p:nvSpPr>
        <p:spPr>
          <a:xfrm>
            <a:off x="228600" y="1219200"/>
            <a:ext cx="8686800" cy="2092881"/>
          </a:xfrm>
          <a:prstGeom prst="rect">
            <a:avLst/>
          </a:prstGeom>
          <a:noFill/>
        </p:spPr>
        <p:txBody>
          <a:bodyPr wrap="square" rtlCol="0">
            <a:spAutoFit/>
          </a:bodyPr>
          <a:lstStyle/>
          <a:p>
            <a:pPr>
              <a:buClr>
                <a:srgbClr val="FFC000"/>
              </a:buClr>
              <a:buSzPct val="150000"/>
            </a:pPr>
            <a:r>
              <a:rPr lang="en-US" sz="2600" dirty="0">
                <a:solidFill>
                  <a:srgbClr val="29486D"/>
                </a:solidFill>
              </a:rPr>
              <a:t>Shaktoolik hired a contractor to develop a concept-level design for an elevated structure which will provide shelter for the community during emergencies, principally during storm surges, but also in other extreme weather events and serve other non‐emergency functions.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3054" r="1106" b="2939"/>
          <a:stretch/>
        </p:blipFill>
        <p:spPr bwMode="auto">
          <a:xfrm>
            <a:off x="690616" y="3429000"/>
            <a:ext cx="7793480" cy="3147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52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0200" y="289947"/>
            <a:ext cx="3622482" cy="6263253"/>
          </a:xfrm>
          <a:prstGeom prst="rect">
            <a:avLst/>
          </a:prstGeom>
          <a:noFill/>
        </p:spPr>
        <p:txBody>
          <a:bodyPr wrap="square" lIns="0" tIns="0" rIns="0" bIns="0" rtlCol="0">
            <a:spAutoFit/>
          </a:bodyPr>
          <a:lstStyle/>
          <a:p>
            <a:pPr algn="ctr"/>
            <a:r>
              <a:rPr lang="en-US" sz="2300" i="1" dirty="0">
                <a:solidFill>
                  <a:srgbClr val="29486D"/>
                </a:solidFill>
              </a:rPr>
              <a:t>“Not that long ago the water was far from our village and could not be easily seen from our homes. Today the weather is changing and is slowly taking away our village. Our boardwalks are warped, some of our buildings tilt, the land is sinking and falling away, and the water is close to our homes. The infrastructure that supports our village is compromised and affecting the health and well-being of our community members, especially our children.” </a:t>
            </a:r>
          </a:p>
          <a:p>
            <a:pPr algn="ctr"/>
            <a:endParaRPr lang="en-US" sz="1100" i="1" dirty="0">
              <a:solidFill>
                <a:srgbClr val="29486D"/>
              </a:solidFill>
            </a:endParaRPr>
          </a:p>
          <a:p>
            <a:pPr algn="ctr"/>
            <a:r>
              <a:rPr lang="en-US" sz="1400" b="1" i="1" dirty="0">
                <a:solidFill>
                  <a:srgbClr val="29486D"/>
                </a:solidFill>
              </a:rPr>
              <a:t>Newtok Resident, from Mertarvik Strategic Management Plan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54170" cy="6858000"/>
          </a:xfrm>
          <a:prstGeom prst="rect">
            <a:avLst/>
          </a:prstGeom>
        </p:spPr>
      </p:pic>
      <p:cxnSp>
        <p:nvCxnSpPr>
          <p:cNvPr id="6" name="Straight Arrow Connector 5"/>
          <p:cNvCxnSpPr/>
          <p:nvPr/>
        </p:nvCxnSpPr>
        <p:spPr>
          <a:xfrm>
            <a:off x="3276600" y="2362200"/>
            <a:ext cx="76200" cy="304800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561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Box 4"/>
          <p:cNvSpPr txBox="1">
            <a:spLocks noChangeArrowheads="1"/>
          </p:cNvSpPr>
          <p:nvPr/>
        </p:nvSpPr>
        <p:spPr bwMode="auto">
          <a:xfrm>
            <a:off x="0" y="127337"/>
            <a:ext cx="9144000" cy="1015663"/>
          </a:xfrm>
          <a:prstGeom prst="rect">
            <a:avLst/>
          </a:prstGeom>
          <a:noFill/>
          <a:ln w="9525">
            <a:noFill/>
            <a:miter lim="800000"/>
            <a:headEnd/>
            <a:tailEnd/>
          </a:ln>
        </p:spPr>
        <p:txBody>
          <a:bodyPr wrap="square">
            <a:spAutoFit/>
          </a:bodyPr>
          <a:lstStyle/>
          <a:p>
            <a:pPr algn="ctr"/>
            <a:r>
              <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Unalakleet</a:t>
            </a:r>
          </a:p>
        </p:txBody>
      </p:sp>
      <p:pic>
        <p:nvPicPr>
          <p:cNvPr id="6" name="Picture 5" descr="Unalakleet.bmp"/>
          <p:cNvPicPr>
            <a:picLocks noChangeAspect="1"/>
          </p:cNvPicPr>
          <p:nvPr/>
        </p:nvPicPr>
        <p:blipFill>
          <a:blip r:embed="rId3" cstate="print"/>
          <a:srcRect/>
          <a:stretch>
            <a:fillRect/>
          </a:stretch>
        </p:blipFill>
        <p:spPr>
          <a:xfrm>
            <a:off x="2133600" y="2876550"/>
            <a:ext cx="5003800" cy="3752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28600" y="1295400"/>
            <a:ext cx="8763000" cy="1384995"/>
          </a:xfrm>
          <a:prstGeom prst="rect">
            <a:avLst/>
          </a:prstGeom>
          <a:noFill/>
        </p:spPr>
        <p:txBody>
          <a:bodyPr wrap="square" rtlCol="0">
            <a:spAutoFit/>
          </a:bodyPr>
          <a:lstStyle/>
          <a:p>
            <a:pPr>
              <a:buClr>
                <a:srgbClr val="FFC000"/>
              </a:buClr>
              <a:buSzPct val="150000"/>
            </a:pPr>
            <a:r>
              <a:rPr lang="en-US" sz="2800" dirty="0">
                <a:solidFill>
                  <a:srgbClr val="29486D"/>
                </a:solidFill>
                <a:latin typeface="+mj-lt"/>
              </a:rPr>
              <a:t>Community has developable land nearby and can resolve issues by moving infrastructure/facilities away from source of impact</a:t>
            </a:r>
          </a:p>
        </p:txBody>
      </p:sp>
      <p:sp>
        <p:nvSpPr>
          <p:cNvPr id="5" name="TextBox 4"/>
          <p:cNvSpPr txBox="1"/>
          <p:nvPr/>
        </p:nvSpPr>
        <p:spPr>
          <a:xfrm>
            <a:off x="2438400" y="6324600"/>
            <a:ext cx="1828800" cy="230832"/>
          </a:xfrm>
          <a:prstGeom prst="rect">
            <a:avLst/>
          </a:prstGeom>
          <a:noFill/>
        </p:spPr>
        <p:txBody>
          <a:bodyPr wrap="square" rtlCol="0">
            <a:spAutoFit/>
          </a:bodyPr>
          <a:lstStyle/>
          <a:p>
            <a:r>
              <a:rPr lang="en-US" sz="900" dirty="0">
                <a:solidFill>
                  <a:schemeClr val="bg1"/>
                </a:solidFill>
                <a:latin typeface="+mj-lt"/>
              </a:rPr>
              <a:t>Photo: Steve Ivanoff</a:t>
            </a:r>
          </a:p>
        </p:txBody>
      </p:sp>
    </p:spTree>
    <p:extLst>
      <p:ext uri="{BB962C8B-B14F-4D97-AF65-F5344CB8AC3E}">
        <p14:creationId xmlns:p14="http://schemas.microsoft.com/office/powerpoint/2010/main" val="2996515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2"/>
          <p:cNvSpPr txBox="1">
            <a:spLocks noChangeArrowheads="1"/>
          </p:cNvSpPr>
          <p:nvPr/>
        </p:nvSpPr>
        <p:spPr bwMode="auto">
          <a:xfrm>
            <a:off x="0" y="228600"/>
            <a:ext cx="9144000" cy="762000"/>
          </a:xfrm>
          <a:prstGeom prst="rect">
            <a:avLst/>
          </a:prstGeom>
          <a:noFill/>
          <a:ln w="9525">
            <a:noFill/>
            <a:miter lim="800000"/>
            <a:headEnd/>
            <a:tailEnd/>
          </a:ln>
        </p:spPr>
        <p:txBody>
          <a:bodyPr/>
          <a:lstStyle/>
          <a:p>
            <a:pPr algn="ctr"/>
            <a:r>
              <a:rPr lang="en-US" sz="37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Foothills Master Plan and Subdivision Design Project</a:t>
            </a:r>
          </a:p>
          <a:p>
            <a:endParaRPr lang="en-US" sz="3600" dirty="0">
              <a:latin typeface="Gill Sans MT" pitchFamily="34" charset="0"/>
            </a:endParaRPr>
          </a:p>
        </p:txBody>
      </p:sp>
      <p:sp>
        <p:nvSpPr>
          <p:cNvPr id="5" name="TextBox 2"/>
          <p:cNvSpPr txBox="1">
            <a:spLocks noChangeArrowheads="1"/>
          </p:cNvSpPr>
          <p:nvPr/>
        </p:nvSpPr>
        <p:spPr bwMode="auto">
          <a:xfrm>
            <a:off x="228600" y="1256184"/>
            <a:ext cx="4191000" cy="1791816"/>
          </a:xfrm>
          <a:prstGeom prst="rect">
            <a:avLst/>
          </a:prstGeom>
          <a:noFill/>
          <a:ln w="9525">
            <a:noFill/>
            <a:miter lim="800000"/>
            <a:headEnd/>
            <a:tailEnd/>
          </a:ln>
        </p:spPr>
        <p:txBody>
          <a:bodyPr/>
          <a:lstStyle/>
          <a:p>
            <a:pPr>
              <a:buClr>
                <a:srgbClr val="FFC000"/>
              </a:buClr>
              <a:buSzPct val="150000"/>
            </a:pPr>
            <a:r>
              <a:rPr lang="en-US" sz="2600" dirty="0">
                <a:solidFill>
                  <a:srgbClr val="29486D"/>
                </a:solidFill>
                <a:latin typeface="+mj-lt"/>
              </a:rPr>
              <a:t>Directs new development to higher ground, away from impacts of erosion, flooding, and storm surge.</a:t>
            </a:r>
          </a:p>
        </p:txBody>
      </p:sp>
      <p:pic>
        <p:nvPicPr>
          <p:cNvPr id="53251" name="Picture 3" descr="P1000916"/>
          <p:cNvPicPr>
            <a:picLocks noChangeAspect="1" noChangeArrowheads="1"/>
          </p:cNvPicPr>
          <p:nvPr/>
        </p:nvPicPr>
        <p:blipFill>
          <a:blip r:embed="rId3" cstate="print"/>
          <a:srcRect/>
          <a:stretch>
            <a:fillRect/>
          </a:stretch>
        </p:blipFill>
        <p:spPr bwMode="auto">
          <a:xfrm>
            <a:off x="4572000" y="1327907"/>
            <a:ext cx="4422458" cy="2253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162800" y="3350568"/>
            <a:ext cx="1828800" cy="215444"/>
          </a:xfrm>
          <a:prstGeom prst="rect">
            <a:avLst/>
          </a:prstGeom>
          <a:noFill/>
        </p:spPr>
        <p:txBody>
          <a:bodyPr wrap="square" rtlCol="0">
            <a:spAutoFit/>
          </a:bodyPr>
          <a:lstStyle/>
          <a:p>
            <a:pPr algn="r"/>
            <a:r>
              <a:rPr lang="en-US" sz="800" dirty="0">
                <a:solidFill>
                  <a:schemeClr val="bg1"/>
                </a:solidFill>
                <a:latin typeface="+mj-lt"/>
              </a:rPr>
              <a:t>Photo: Sally Russell Cox</a:t>
            </a:r>
          </a:p>
        </p:txBody>
      </p:sp>
      <p:pic>
        <p:nvPicPr>
          <p:cNvPr id="7" name="Picture 6" descr="Foothills_Sub.bmp"/>
          <p:cNvPicPr>
            <a:picLocks noChangeAspect="1"/>
          </p:cNvPicPr>
          <p:nvPr/>
        </p:nvPicPr>
        <p:blipFill>
          <a:blip r:embed="rId4" cstate="print"/>
          <a:stretch>
            <a:fillRect/>
          </a:stretch>
        </p:blipFill>
        <p:spPr>
          <a:xfrm>
            <a:off x="381000" y="3133146"/>
            <a:ext cx="5231309" cy="3538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Foothills_Cover.bmp"/>
          <p:cNvPicPr>
            <a:picLocks noChangeAspect="1"/>
          </p:cNvPicPr>
          <p:nvPr/>
        </p:nvPicPr>
        <p:blipFill>
          <a:blip r:embed="rId5" cstate="print"/>
          <a:stretch>
            <a:fillRect/>
          </a:stretch>
        </p:blipFill>
        <p:spPr>
          <a:xfrm>
            <a:off x="5612309" y="3283915"/>
            <a:ext cx="2181316"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261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868362"/>
          </a:xfrm>
          <a:prstGeom prst="rect">
            <a:avLst/>
          </a:prstGeom>
        </p:spPr>
        <p:txBody>
          <a:bodyPr>
            <a:no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lang="en-US" sz="47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Mertarvik Strategic Management Plan</a:t>
            </a:r>
          </a:p>
        </p:txBody>
      </p:sp>
      <p:pic>
        <p:nvPicPr>
          <p:cNvPr id="1026" name="Picture 2"/>
          <p:cNvPicPr>
            <a:picLocks noChangeAspect="1" noChangeArrowheads="1"/>
          </p:cNvPicPr>
          <p:nvPr/>
        </p:nvPicPr>
        <p:blipFill>
          <a:blip r:embed="rId3" cstate="print"/>
          <a:srcRect/>
          <a:stretch>
            <a:fillRect/>
          </a:stretch>
        </p:blipFill>
        <p:spPr bwMode="auto">
          <a:xfrm>
            <a:off x="1752600" y="2186317"/>
            <a:ext cx="3176353" cy="4110776"/>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752600"/>
            <a:ext cx="3733800" cy="4825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1219200"/>
            <a:ext cx="8991600" cy="954107"/>
          </a:xfrm>
          <a:prstGeom prst="rect">
            <a:avLst/>
          </a:prstGeom>
          <a:noFill/>
        </p:spPr>
        <p:txBody>
          <a:bodyPr wrap="square" rtlCol="0">
            <a:spAutoFit/>
          </a:bodyPr>
          <a:lstStyle/>
          <a:p>
            <a:r>
              <a:rPr lang="en-US" sz="2800" dirty="0">
                <a:solidFill>
                  <a:srgbClr val="29486D"/>
                </a:solidFill>
              </a:rPr>
              <a:t>Sets a common vision for relocating the village of Newtok to relocation site on Nelson Island.</a:t>
            </a:r>
          </a:p>
        </p:txBody>
      </p:sp>
    </p:spTree>
    <p:extLst>
      <p:ext uri="{BB962C8B-B14F-4D97-AF65-F5344CB8AC3E}">
        <p14:creationId xmlns:p14="http://schemas.microsoft.com/office/powerpoint/2010/main" val="427658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ocation_Plan.bmp"/>
          <p:cNvPicPr>
            <a:picLocks noChangeAspect="1"/>
          </p:cNvPicPr>
          <p:nvPr/>
        </p:nvPicPr>
        <p:blipFill>
          <a:blip r:embed="rId3" cstate="print"/>
          <a:stretch>
            <a:fillRect/>
          </a:stretch>
        </p:blipFill>
        <p:spPr>
          <a:xfrm>
            <a:off x="243348" y="76200"/>
            <a:ext cx="4191000" cy="6475532"/>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348" y="838200"/>
            <a:ext cx="4557252" cy="4651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398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217116344"/>
              </p:ext>
            </p:extLst>
          </p:nvPr>
        </p:nvGraphicFramePr>
        <p:xfrm>
          <a:off x="1447800" y="1253049"/>
          <a:ext cx="6092619" cy="5528752"/>
        </p:xfrm>
        <a:graphic>
          <a:graphicData uri="http://schemas.openxmlformats.org/presentationml/2006/ole">
            <mc:AlternateContent xmlns:mc="http://schemas.openxmlformats.org/markup-compatibility/2006">
              <mc:Choice xmlns:v="urn:schemas-microsoft-com:vml" Requires="v">
                <p:oleObj spid="_x0000_s4191" name="Visio" r:id="rId4" imgW="6775204" imgH="6148962" progId="Visio.Drawing.11">
                  <p:embed/>
                </p:oleObj>
              </mc:Choice>
              <mc:Fallback>
                <p:oleObj name="Visio" r:id="rId4" imgW="6775204" imgH="6148962" progId="Visio.Drawing.11">
                  <p:embed/>
                  <p:pic>
                    <p:nvPicPr>
                      <p:cNvPr id="0" name=""/>
                      <p:cNvPicPr/>
                      <p:nvPr/>
                    </p:nvPicPr>
                    <p:blipFill>
                      <a:blip r:embed="rId5"/>
                      <a:stretch>
                        <a:fillRect/>
                      </a:stretch>
                    </p:blipFill>
                    <p:spPr>
                      <a:xfrm>
                        <a:off x="1447800" y="1253049"/>
                        <a:ext cx="6092619" cy="5528752"/>
                      </a:xfrm>
                      <a:prstGeom prst="rect">
                        <a:avLst/>
                      </a:prstGeom>
                    </p:spPr>
                  </p:pic>
                </p:oleObj>
              </mc:Fallback>
            </mc:AlternateContent>
          </a:graphicData>
        </a:graphic>
      </p:graphicFrame>
      <p:sp>
        <p:nvSpPr>
          <p:cNvPr id="3"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Community Decision-Making Process: Phase 3</a:t>
            </a:r>
          </a:p>
        </p:txBody>
      </p:sp>
    </p:spTree>
    <p:extLst>
      <p:ext uri="{BB962C8B-B14F-4D97-AF65-F5344CB8AC3E}">
        <p14:creationId xmlns:p14="http://schemas.microsoft.com/office/powerpoint/2010/main" val="416083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98" y="76200"/>
            <a:ext cx="9144000" cy="1309974"/>
          </a:xfrm>
          <a:prstGeom prst="rect">
            <a:avLst/>
          </a:prstGeom>
          <a:noFill/>
        </p:spPr>
        <p:txBody>
          <a:bodyPr wrap="square" rtlCol="0">
            <a:spAutoFit/>
          </a:bodyPr>
          <a:lstStyle/>
          <a:p>
            <a:pPr algn="ctr">
              <a:lnSpc>
                <a:spcPts val="4500"/>
              </a:lnSpc>
            </a:pPr>
            <a:r>
              <a:rPr lang="en-US" sz="5400" dirty="0">
                <a:solidFill>
                  <a:schemeClr val="bg1"/>
                </a:solidFill>
                <a:latin typeface="Perpetua" panose="02020502060401020303" pitchFamily="18" charset="0"/>
              </a:rPr>
              <a:t>Alaska Community</a:t>
            </a:r>
          </a:p>
          <a:p>
            <a:pPr algn="ctr">
              <a:lnSpc>
                <a:spcPts val="4500"/>
              </a:lnSpc>
            </a:pPr>
            <a:r>
              <a:rPr lang="en-US" sz="5400" dirty="0">
                <a:solidFill>
                  <a:schemeClr val="bg1"/>
                </a:solidFill>
                <a:latin typeface="Perpetua" panose="02020502060401020303" pitchFamily="18" charset="0"/>
              </a:rPr>
              <a:t>Coastal Protection Project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99" y="1219200"/>
            <a:ext cx="8430006" cy="443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868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76200"/>
            <a:ext cx="8686800" cy="141577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Perpetua" panose="02020502060401020303" pitchFamily="18" charset="0"/>
              </a:rPr>
              <a:t>Objective:</a:t>
            </a:r>
          </a:p>
          <a:p>
            <a:pPr>
              <a:buClr>
                <a:srgbClr val="29486D"/>
              </a:buClr>
              <a:buSzPct val="125000"/>
            </a:pPr>
            <a:r>
              <a:rPr lang="en-US" sz="2800" dirty="0">
                <a:solidFill>
                  <a:schemeClr val="bg1"/>
                </a:solidFill>
                <a:latin typeface="Perpetua" panose="02020502060401020303" pitchFamily="18" charset="0"/>
              </a:rPr>
              <a:t>To increase community resilience to the impacts of natural </a:t>
            </a:r>
            <a:r>
              <a:rPr lang="en-US" sz="2800" dirty="0" smtClean="0">
                <a:solidFill>
                  <a:schemeClr val="bg1"/>
                </a:solidFill>
                <a:latin typeface="Perpetua" panose="02020502060401020303" pitchFamily="18" charset="0"/>
              </a:rPr>
              <a:t>hazards</a:t>
            </a:r>
            <a:endParaRPr lang="en-US" sz="2800" dirty="0">
              <a:solidFill>
                <a:schemeClr val="bg1"/>
              </a:solidFill>
              <a:latin typeface="Perpetua" panose="02020502060401020303" pitchFamily="18" charset="0"/>
            </a:endParaRPr>
          </a:p>
          <a:p>
            <a:endParaRPr lang="en-US" dirty="0"/>
          </a:p>
        </p:txBody>
      </p:sp>
      <p:sp>
        <p:nvSpPr>
          <p:cNvPr id="4" name="TextBox 3"/>
          <p:cNvSpPr txBox="1"/>
          <p:nvPr/>
        </p:nvSpPr>
        <p:spPr>
          <a:xfrm>
            <a:off x="152400" y="1264384"/>
            <a:ext cx="8839200" cy="1692771"/>
          </a:xfrm>
          <a:prstGeom prst="rect">
            <a:avLst/>
          </a:prstGeom>
          <a:noFill/>
        </p:spPr>
        <p:txBody>
          <a:bodyPr wrap="square" rtlCol="0">
            <a:spAutoFit/>
          </a:bodyPr>
          <a:lstStyle/>
          <a:p>
            <a:r>
              <a:rPr lang="en-US" sz="3200" dirty="0">
                <a:solidFill>
                  <a:schemeClr val="tx2">
                    <a:lumMod val="75000"/>
                  </a:schemeClr>
                </a:solidFill>
                <a:effectLst>
                  <a:outerShdw blurRad="38100" dist="38100" dir="2700000" algn="tl">
                    <a:srgbClr val="000000">
                      <a:alpha val="43137"/>
                    </a:srgbClr>
                  </a:outerShdw>
                </a:effectLst>
              </a:rPr>
              <a:t>Essential Components:</a:t>
            </a:r>
          </a:p>
          <a:p>
            <a:pPr marL="230188" indent="-230188">
              <a:buClr>
                <a:srgbClr val="29486D"/>
              </a:buClr>
              <a:buSzPct val="125000"/>
              <a:buFont typeface="Arial" panose="020B0604020202020204" pitchFamily="34" charset="0"/>
              <a:buChar char="•"/>
            </a:pPr>
            <a:r>
              <a:rPr lang="en-US" sz="2400" dirty="0">
                <a:solidFill>
                  <a:srgbClr val="29486D"/>
                </a:solidFill>
              </a:rPr>
              <a:t>Strong community leadership</a:t>
            </a:r>
          </a:p>
          <a:p>
            <a:pPr marL="230188" indent="-230188">
              <a:buClr>
                <a:srgbClr val="29486D"/>
              </a:buClr>
              <a:buSzPct val="125000"/>
              <a:buFont typeface="Arial" panose="020B0604020202020204" pitchFamily="34" charset="0"/>
              <a:buChar char="•"/>
            </a:pPr>
            <a:r>
              <a:rPr lang="en-US" sz="2400" dirty="0">
                <a:solidFill>
                  <a:srgbClr val="29486D"/>
                </a:solidFill>
              </a:rPr>
              <a:t>Agency support and collaboration</a:t>
            </a:r>
          </a:p>
          <a:p>
            <a:pPr marL="230188" indent="-230188">
              <a:buClr>
                <a:srgbClr val="29486D"/>
              </a:buClr>
              <a:buSzPct val="125000"/>
              <a:buFont typeface="Arial" panose="020B0604020202020204" pitchFamily="34" charset="0"/>
              <a:buChar char="•"/>
            </a:pPr>
            <a:r>
              <a:rPr lang="en-US" sz="2400" dirty="0">
                <a:solidFill>
                  <a:srgbClr val="29486D"/>
                </a:solidFill>
              </a:rPr>
              <a:t>Careful, effective planning</a:t>
            </a:r>
          </a:p>
        </p:txBody>
      </p:sp>
      <p:sp>
        <p:nvSpPr>
          <p:cNvPr id="5" name="TextBox 4"/>
          <p:cNvSpPr txBox="1"/>
          <p:nvPr/>
        </p:nvSpPr>
        <p:spPr>
          <a:xfrm>
            <a:off x="228600" y="3192720"/>
            <a:ext cx="8686800" cy="2431435"/>
          </a:xfrm>
          <a:prstGeom prst="rect">
            <a:avLst/>
          </a:prstGeom>
          <a:noFill/>
        </p:spPr>
        <p:txBody>
          <a:bodyPr wrap="square" rtlCol="0">
            <a:spAutoFit/>
          </a:bodyPr>
          <a:lstStyle/>
          <a:p>
            <a:r>
              <a:rPr lang="en-US" sz="3200" dirty="0">
                <a:solidFill>
                  <a:schemeClr val="tx2">
                    <a:lumMod val="75000"/>
                  </a:schemeClr>
                </a:solidFill>
                <a:effectLst>
                  <a:outerShdw blurRad="38100" dist="38100" dir="2700000" algn="tl">
                    <a:srgbClr val="000000">
                      <a:alpha val="43137"/>
                    </a:srgbClr>
                  </a:outerShdw>
                </a:effectLst>
              </a:rPr>
              <a:t>Final Product:</a:t>
            </a:r>
          </a:p>
          <a:p>
            <a:pPr>
              <a:buClr>
                <a:srgbClr val="29486D"/>
              </a:buClr>
              <a:buSzPct val="125000"/>
            </a:pPr>
            <a:r>
              <a:rPr lang="en-US" sz="2400" dirty="0">
                <a:solidFill>
                  <a:srgbClr val="29486D"/>
                </a:solidFill>
              </a:rPr>
              <a:t>A Strategic Management Plan that provides a “blueprint” for how the community and agencies will work together to increase community resilience and implement adaptation actions over the short-term (0-5 years), mid-term (6-10 years) and long-term (11+ years).</a:t>
            </a:r>
          </a:p>
        </p:txBody>
      </p:sp>
    </p:spTree>
    <p:extLst>
      <p:ext uri="{BB962C8B-B14F-4D97-AF65-F5344CB8AC3E}">
        <p14:creationId xmlns:p14="http://schemas.microsoft.com/office/powerpoint/2010/main" val="1762321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lstStyle/>
          <a:p>
            <a:r>
              <a:rPr lang="en-US" dirty="0"/>
              <a:t>Strong Community Leadership</a:t>
            </a:r>
          </a:p>
        </p:txBody>
      </p:sp>
      <p:sp>
        <p:nvSpPr>
          <p:cNvPr id="3" name="Content Placeholder 2"/>
          <p:cNvSpPr>
            <a:spLocks noGrp="1"/>
          </p:cNvSpPr>
          <p:nvPr>
            <p:ph idx="1"/>
          </p:nvPr>
        </p:nvSpPr>
        <p:spPr>
          <a:xfrm>
            <a:off x="0" y="1219200"/>
            <a:ext cx="9144000" cy="4419600"/>
          </a:xfrm>
        </p:spPr>
        <p:txBody>
          <a:bodyPr/>
          <a:lstStyle/>
          <a:p>
            <a:pPr marL="0" indent="0">
              <a:buNone/>
            </a:pPr>
            <a:r>
              <a:rPr lang="en-US" sz="2800" b="1" dirty="0">
                <a:solidFill>
                  <a:schemeClr val="accent1">
                    <a:lumMod val="75000"/>
                  </a:schemeClr>
                </a:solidFill>
              </a:rPr>
              <a:t>Community grant for full-time Community Coordinator (2 years) to: </a:t>
            </a:r>
          </a:p>
          <a:p>
            <a:pPr lvl="1">
              <a:buFont typeface="Wingdings" panose="05000000000000000000" pitchFamily="2" charset="2"/>
              <a:buChar char="§"/>
            </a:pPr>
            <a:r>
              <a:rPr lang="en-US" sz="2400" dirty="0"/>
              <a:t>Represents community at interagency working group meetings</a:t>
            </a:r>
          </a:p>
          <a:p>
            <a:pPr lvl="1">
              <a:buFont typeface="Wingdings" panose="05000000000000000000" pitchFamily="2" charset="2"/>
              <a:buChar char="§"/>
            </a:pPr>
            <a:r>
              <a:rPr lang="en-US" sz="2400" dirty="0"/>
              <a:t>Works with project staff, inter-agency group, and planning contractor on resiliency plan</a:t>
            </a:r>
          </a:p>
          <a:p>
            <a:pPr lvl="1">
              <a:buFont typeface="Wingdings" panose="05000000000000000000" pitchFamily="2" charset="2"/>
              <a:buChar char="§"/>
            </a:pPr>
            <a:r>
              <a:rPr lang="en-US" sz="2400" dirty="0"/>
              <a:t>Advocates for funding to carry out resiliency plan</a:t>
            </a:r>
          </a:p>
          <a:p>
            <a:pPr marL="57150" indent="0">
              <a:buNone/>
            </a:pPr>
            <a:r>
              <a:rPr lang="en-US" sz="2400" dirty="0"/>
              <a:t>*Funding for other community leaders to attend inter-agency meetings</a:t>
            </a:r>
          </a:p>
          <a:p>
            <a:pPr marL="57150" indent="0">
              <a:buNone/>
            </a:pPr>
            <a:endParaRPr lang="en-US" sz="1000" dirty="0"/>
          </a:p>
          <a:p>
            <a:pPr marL="0" indent="0">
              <a:buNone/>
            </a:pPr>
            <a:r>
              <a:rPr lang="en-US" sz="2800" b="1" dirty="0">
                <a:solidFill>
                  <a:schemeClr val="accent1">
                    <a:lumMod val="75000"/>
                  </a:schemeClr>
                </a:solidFill>
              </a:rPr>
              <a:t>DCRA provides training, technical assistance and other support to Community Coordinator</a:t>
            </a:r>
          </a:p>
        </p:txBody>
      </p:sp>
    </p:spTree>
    <p:extLst>
      <p:ext uri="{BB962C8B-B14F-4D97-AF65-F5344CB8AC3E}">
        <p14:creationId xmlns:p14="http://schemas.microsoft.com/office/powerpoint/2010/main" val="3939828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839200" cy="3306763"/>
          </a:xfrm>
        </p:spPr>
        <p:txBody>
          <a:bodyPr/>
          <a:lstStyle/>
          <a:p>
            <a:pPr marL="0" indent="0">
              <a:buNone/>
            </a:pPr>
            <a:r>
              <a:rPr lang="en-US" sz="2800" b="1" dirty="0">
                <a:solidFill>
                  <a:schemeClr val="accent1">
                    <a:lumMod val="75000"/>
                  </a:schemeClr>
                </a:solidFill>
              </a:rPr>
              <a:t>Organization of interagency working group (state/federal agencies and regional organizations):</a:t>
            </a:r>
          </a:p>
          <a:p>
            <a:pPr marL="0" indent="0">
              <a:buNone/>
            </a:pPr>
            <a:r>
              <a:rPr lang="en-US" sz="2700" dirty="0"/>
              <a:t>Coordinated assistance to community to identify and achieve resilience actions, based on conventional funding channels of agencies</a:t>
            </a:r>
          </a:p>
          <a:p>
            <a:pPr marL="0" indent="0">
              <a:buClr>
                <a:schemeClr val="tx2">
                  <a:lumMod val="60000"/>
                  <a:lumOff val="40000"/>
                </a:schemeClr>
              </a:buClr>
              <a:buSzPct val="125000"/>
              <a:buNone/>
            </a:pPr>
            <a:r>
              <a:rPr lang="en-US" sz="2400" dirty="0"/>
              <a:t>Benefits include:</a:t>
            </a:r>
          </a:p>
          <a:p>
            <a:pPr>
              <a:buClr>
                <a:schemeClr val="tx2">
                  <a:lumMod val="60000"/>
                  <a:lumOff val="40000"/>
                </a:schemeClr>
              </a:buClr>
              <a:buSzPct val="125000"/>
              <a:buFont typeface="Wingdings" panose="05000000000000000000" pitchFamily="2" charset="2"/>
              <a:buChar char="§"/>
            </a:pPr>
            <a:r>
              <a:rPr lang="en-US" sz="2400" dirty="0"/>
              <a:t>leveraging of resources</a:t>
            </a:r>
          </a:p>
          <a:p>
            <a:pPr>
              <a:buClr>
                <a:schemeClr val="tx2">
                  <a:lumMod val="60000"/>
                  <a:lumOff val="40000"/>
                </a:schemeClr>
              </a:buClr>
              <a:buSzPct val="125000"/>
              <a:buFont typeface="Wingdings" panose="05000000000000000000" pitchFamily="2" charset="2"/>
              <a:buChar char="§"/>
            </a:pPr>
            <a:r>
              <a:rPr lang="en-US" sz="2400" dirty="0"/>
              <a:t>better coordination of work</a:t>
            </a:r>
          </a:p>
          <a:p>
            <a:pPr>
              <a:buClr>
                <a:schemeClr val="tx2">
                  <a:lumMod val="60000"/>
                  <a:lumOff val="40000"/>
                </a:schemeClr>
              </a:buClr>
              <a:buSzPct val="125000"/>
              <a:buFont typeface="Wingdings" panose="05000000000000000000" pitchFamily="2" charset="2"/>
              <a:buChar char="§"/>
            </a:pPr>
            <a:r>
              <a:rPr lang="en-US" sz="2400" dirty="0"/>
              <a:t>reduced conflicts in project timelines and construction windows</a:t>
            </a:r>
          </a:p>
          <a:p>
            <a:endParaRPr lang="en-US" dirty="0"/>
          </a:p>
        </p:txBody>
      </p:sp>
      <p:sp>
        <p:nvSpPr>
          <p:cNvPr id="4" name="Title 1"/>
          <p:cNvSpPr>
            <a:spLocks noGrp="1"/>
          </p:cNvSpPr>
          <p:nvPr>
            <p:ph type="title"/>
          </p:nvPr>
        </p:nvSpPr>
        <p:spPr>
          <a:xfrm>
            <a:off x="0" y="76200"/>
            <a:ext cx="9144000" cy="990600"/>
          </a:xfrm>
        </p:spPr>
        <p:txBody>
          <a:bodyPr/>
          <a:lstStyle/>
          <a:p>
            <a:r>
              <a:rPr lang="en-US" sz="5600" dirty="0"/>
              <a:t>Agency Support and Collaboration</a:t>
            </a:r>
          </a:p>
        </p:txBody>
      </p:sp>
    </p:spTree>
    <p:extLst>
      <p:ext uri="{BB962C8B-B14F-4D97-AF65-F5344CB8AC3E}">
        <p14:creationId xmlns:p14="http://schemas.microsoft.com/office/powerpoint/2010/main" val="2000653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219200"/>
            <a:ext cx="9144000" cy="5638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solidFill>
                  <a:srgbClr val="3F6EA7"/>
                </a:solidFill>
                <a:effectLst>
                  <a:outerShdw blurRad="38100" dist="38100" dir="2700000" algn="tl">
                    <a:srgbClr val="000000">
                      <a:alpha val="43137"/>
                    </a:srgbClr>
                  </a:outerShdw>
                </a:effectLst>
              </a:rPr>
              <a:t>Comprehensive Strategic Management Plan: </a:t>
            </a:r>
          </a:p>
          <a:p>
            <a:pPr>
              <a:buClr>
                <a:srgbClr val="29486D"/>
              </a:buClr>
              <a:buSzPct val="125000"/>
            </a:pPr>
            <a:r>
              <a:rPr lang="en-US" sz="2400" b="1" i="1" dirty="0">
                <a:solidFill>
                  <a:srgbClr val="29486D"/>
                </a:solidFill>
              </a:rPr>
              <a:t>Projected timelines and costs </a:t>
            </a:r>
            <a:r>
              <a:rPr lang="en-US" sz="2400" dirty="0">
                <a:solidFill>
                  <a:srgbClr val="29486D"/>
                </a:solidFill>
              </a:rPr>
              <a:t>associated with projected tasks or </a:t>
            </a:r>
            <a:r>
              <a:rPr lang="en-US" sz="2400" dirty="0" smtClean="0">
                <a:solidFill>
                  <a:srgbClr val="29486D"/>
                </a:solidFill>
              </a:rPr>
              <a:t>activities</a:t>
            </a:r>
            <a:endParaRPr lang="en-US" sz="800" dirty="0">
              <a:solidFill>
                <a:srgbClr val="29486D"/>
              </a:solidFill>
            </a:endParaRPr>
          </a:p>
          <a:p>
            <a:pPr>
              <a:buClr>
                <a:srgbClr val="29486D"/>
              </a:buClr>
              <a:buSzPct val="125000"/>
            </a:pPr>
            <a:r>
              <a:rPr lang="en-US" sz="2400" b="1" i="1" dirty="0">
                <a:solidFill>
                  <a:srgbClr val="29486D"/>
                </a:solidFill>
              </a:rPr>
              <a:t>The sequence of tasks and subtasks </a:t>
            </a:r>
            <a:r>
              <a:rPr lang="en-US" sz="2400" dirty="0">
                <a:solidFill>
                  <a:srgbClr val="29486D"/>
                </a:solidFill>
              </a:rPr>
              <a:t>that must take place</a:t>
            </a:r>
          </a:p>
          <a:p>
            <a:pPr marL="0" indent="0">
              <a:buClr>
                <a:srgbClr val="29486D"/>
              </a:buClr>
              <a:buSzPct val="125000"/>
              <a:buNone/>
            </a:pPr>
            <a:endParaRPr lang="en-US" sz="800" dirty="0">
              <a:solidFill>
                <a:srgbClr val="29486D"/>
              </a:solidFill>
            </a:endParaRPr>
          </a:p>
          <a:p>
            <a:pPr>
              <a:buClr>
                <a:srgbClr val="29486D"/>
              </a:buClr>
              <a:buSzPct val="125000"/>
            </a:pPr>
            <a:r>
              <a:rPr lang="en-US" sz="2400" b="1" i="1" dirty="0">
                <a:solidFill>
                  <a:srgbClr val="29486D"/>
                </a:solidFill>
              </a:rPr>
              <a:t>The entities responsible for specific tasks or activities</a:t>
            </a:r>
            <a:r>
              <a:rPr lang="en-US" sz="2400" dirty="0"/>
              <a:t>. </a:t>
            </a:r>
            <a:endParaRPr lang="en-US" sz="2400" dirty="0" smtClean="0"/>
          </a:p>
          <a:p>
            <a:pPr marL="0" indent="0">
              <a:buClr>
                <a:srgbClr val="29486D"/>
              </a:buClr>
              <a:buSzPct val="125000"/>
              <a:buNone/>
            </a:pPr>
            <a:endParaRPr lang="en-US" sz="800" dirty="0">
              <a:solidFill>
                <a:srgbClr val="29486D"/>
              </a:solidFill>
            </a:endParaRPr>
          </a:p>
          <a:p>
            <a:pPr>
              <a:buClr>
                <a:srgbClr val="29486D"/>
              </a:buClr>
              <a:buSzPct val="125000"/>
            </a:pPr>
            <a:r>
              <a:rPr lang="en-US" sz="2400" b="1" i="1" dirty="0">
                <a:solidFill>
                  <a:srgbClr val="29486D"/>
                </a:solidFill>
              </a:rPr>
              <a:t>The best construction windows</a:t>
            </a:r>
            <a:r>
              <a:rPr lang="en-US" sz="2400" b="1" i="1" dirty="0"/>
              <a:t> </a:t>
            </a:r>
            <a:r>
              <a:rPr lang="en-US" sz="2400" dirty="0">
                <a:solidFill>
                  <a:srgbClr val="29486D"/>
                </a:solidFill>
              </a:rPr>
              <a:t>to reduce environmental impacts</a:t>
            </a:r>
          </a:p>
          <a:p>
            <a:pPr marL="0" indent="0">
              <a:buClr>
                <a:srgbClr val="29486D"/>
              </a:buClr>
              <a:buSzPct val="125000"/>
              <a:buNone/>
            </a:pPr>
            <a:endParaRPr lang="en-US" sz="800" dirty="0">
              <a:solidFill>
                <a:srgbClr val="29486D"/>
              </a:solidFill>
            </a:endParaRPr>
          </a:p>
          <a:p>
            <a:pPr>
              <a:buClr>
                <a:srgbClr val="29486D"/>
              </a:buClr>
              <a:buSzPct val="125000"/>
            </a:pPr>
            <a:r>
              <a:rPr lang="en-US" sz="2400" b="1" i="1" dirty="0">
                <a:solidFill>
                  <a:srgbClr val="29486D"/>
                </a:solidFill>
              </a:rPr>
              <a:t>The resources required</a:t>
            </a:r>
          </a:p>
          <a:p>
            <a:pPr marL="0" indent="0">
              <a:buClr>
                <a:srgbClr val="29486D"/>
              </a:buClr>
              <a:buSzPct val="125000"/>
              <a:buNone/>
            </a:pPr>
            <a:endParaRPr lang="en-US" sz="800" b="1" i="1" dirty="0">
              <a:solidFill>
                <a:srgbClr val="29486D"/>
              </a:solidFill>
            </a:endParaRPr>
          </a:p>
          <a:p>
            <a:pPr>
              <a:buClr>
                <a:srgbClr val="29486D"/>
              </a:buClr>
              <a:buSzPct val="125000"/>
            </a:pPr>
            <a:r>
              <a:rPr lang="en-US" sz="2400" b="1" i="1" dirty="0">
                <a:solidFill>
                  <a:srgbClr val="29486D"/>
                </a:solidFill>
              </a:rPr>
              <a:t>The schedule of activities. </a:t>
            </a:r>
            <a:r>
              <a:rPr lang="en-US" sz="2400" dirty="0">
                <a:solidFill>
                  <a:srgbClr val="29486D"/>
                </a:solidFill>
              </a:rPr>
              <a:t>Development of a strategic management schedule for activities will be an important product.</a:t>
            </a:r>
          </a:p>
        </p:txBody>
      </p:sp>
      <p:sp>
        <p:nvSpPr>
          <p:cNvPr id="3" name="Title 1"/>
          <p:cNvSpPr txBox="1">
            <a:spLocks/>
          </p:cNvSpPr>
          <p:nvPr/>
        </p:nvSpPr>
        <p:spPr>
          <a:xfrm>
            <a:off x="0" y="228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600" dirty="0">
                <a:solidFill>
                  <a:schemeClr val="bg1"/>
                </a:solidFill>
                <a:latin typeface="Perpetua" panose="02020502060401020303" pitchFamily="18" charset="0"/>
              </a:rPr>
              <a:t>Careful, Effective Planning</a:t>
            </a:r>
          </a:p>
        </p:txBody>
      </p:sp>
    </p:spTree>
    <p:extLst>
      <p:ext uri="{BB962C8B-B14F-4D97-AF65-F5344CB8AC3E}">
        <p14:creationId xmlns:p14="http://schemas.microsoft.com/office/powerpoint/2010/main" val="2112932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47800"/>
            <a:ext cx="9144000" cy="281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21159"/>
            <a:ext cx="9144000" cy="769441"/>
          </a:xfrm>
          <a:prstGeom prst="rect">
            <a:avLst/>
          </a:prstGeom>
          <a:noFill/>
        </p:spPr>
        <p:txBody>
          <a:bodyPr wrap="square" rtlCol="0" anchor="ctr">
            <a:spAutoFit/>
          </a:bodyPr>
          <a:lstStyle/>
          <a:p>
            <a:pPr algn="ctr"/>
            <a:r>
              <a:rPr lang="en-US" sz="4400" dirty="0">
                <a:solidFill>
                  <a:srgbClr val="E6EDF6"/>
                </a:solidFill>
                <a:effectLst>
                  <a:outerShdw blurRad="38100" dist="38100" dir="2700000" algn="tl">
                    <a:srgbClr val="000000">
                      <a:alpha val="43137"/>
                    </a:srgbClr>
                  </a:outerShdw>
                </a:effectLst>
                <a:latin typeface="Perpetua" panose="02020502060401020303" pitchFamily="18" charset="0"/>
              </a:rPr>
              <a:t>Newtok Shoreline Retreat, 2006 to 2014</a:t>
            </a:r>
          </a:p>
        </p:txBody>
      </p:sp>
      <p:sp>
        <p:nvSpPr>
          <p:cNvPr id="4" name="TextBox 3"/>
          <p:cNvSpPr txBox="1"/>
          <p:nvPr/>
        </p:nvSpPr>
        <p:spPr>
          <a:xfrm>
            <a:off x="152400" y="4495800"/>
            <a:ext cx="8915400" cy="2077492"/>
          </a:xfrm>
          <a:prstGeom prst="rect">
            <a:avLst/>
          </a:prstGeom>
          <a:noFill/>
        </p:spPr>
        <p:txBody>
          <a:bodyPr wrap="square" rtlCol="0">
            <a:spAutoFit/>
          </a:bodyPr>
          <a:lstStyle/>
          <a:p>
            <a:r>
              <a:rPr lang="en-US" sz="2100" i="1" dirty="0">
                <a:solidFill>
                  <a:srgbClr val="29486D"/>
                </a:solidFill>
              </a:rPr>
              <a:t>“The Ninglick River is eroding toward Newtok at an average rate of 72 feet per year. The maximum yearly observed rate of erosion is 300 feet per year. At that rate, the Ninglick River would reach the community school by about 2017. The school is the largest and most important structure in the community. Its loss would severely impact the function and continued existence of the community.”</a:t>
            </a:r>
          </a:p>
          <a:p>
            <a:endParaRPr lang="en-US" sz="1200" dirty="0">
              <a:solidFill>
                <a:srgbClr val="29486D"/>
              </a:solidFill>
            </a:endParaRPr>
          </a:p>
          <a:p>
            <a:r>
              <a:rPr lang="en-US" sz="1200" b="1" dirty="0">
                <a:solidFill>
                  <a:srgbClr val="29486D"/>
                </a:solidFill>
              </a:rPr>
              <a:t>U.S. Army Corps of Engineers, Revised Environmental Assessment, Newtok Evacuation Center, Mertarvik, Nelson Island, Alaska</a:t>
            </a:r>
          </a:p>
        </p:txBody>
      </p:sp>
    </p:spTree>
    <p:extLst>
      <p:ext uri="{BB962C8B-B14F-4D97-AF65-F5344CB8AC3E}">
        <p14:creationId xmlns:p14="http://schemas.microsoft.com/office/powerpoint/2010/main" val="671368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295399" y="381000"/>
            <a:ext cx="6553201" cy="6172200"/>
          </a:xfrm>
          <a:prstGeom prst="rect">
            <a:avLst/>
          </a:prstGeom>
          <a:noFill/>
        </p:spPr>
      </p:pic>
    </p:spTree>
    <p:extLst>
      <p:ext uri="{BB962C8B-B14F-4D97-AF65-F5344CB8AC3E}">
        <p14:creationId xmlns:p14="http://schemas.microsoft.com/office/powerpoint/2010/main" val="1423655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contrast="20000"/>
          </a:blip>
          <a:stretch>
            <a:fillRect/>
          </a:stretch>
        </p:blipFill>
        <p:spPr>
          <a:xfrm>
            <a:off x="2133600" y="3832668"/>
            <a:ext cx="2286000" cy="292031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lum contrast="20000"/>
          </a:blip>
          <a:srcRect r="3562"/>
          <a:stretch/>
        </p:blipFill>
        <p:spPr>
          <a:xfrm>
            <a:off x="1066800" y="3399224"/>
            <a:ext cx="2286000" cy="30484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lum contrast="20000"/>
          </a:blip>
          <a:stretch>
            <a:fillRect/>
          </a:stretch>
        </p:blipFill>
        <p:spPr>
          <a:xfrm>
            <a:off x="114300" y="3241915"/>
            <a:ext cx="2286000" cy="29037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52400" y="0"/>
            <a:ext cx="1447800" cy="523220"/>
          </a:xfrm>
          <a:prstGeom prst="rect">
            <a:avLst/>
          </a:prstGeom>
          <a:noFill/>
        </p:spPr>
        <p:txBody>
          <a:bodyPr wrap="square" rtlCol="0">
            <a:spAutoFit/>
          </a:bodyPr>
          <a:lstStyle/>
          <a:p>
            <a:r>
              <a:rPr lang="en-US" sz="2800" b="1" dirty="0">
                <a:solidFill>
                  <a:schemeClr val="accent1">
                    <a:lumMod val="75000"/>
                  </a:schemeClr>
                </a:solidFill>
              </a:rPr>
              <a:t>Phase 1</a:t>
            </a:r>
          </a:p>
        </p:txBody>
      </p:sp>
      <p:sp>
        <p:nvSpPr>
          <p:cNvPr id="6" name="TextBox 5"/>
          <p:cNvSpPr txBox="1"/>
          <p:nvPr/>
        </p:nvSpPr>
        <p:spPr>
          <a:xfrm>
            <a:off x="4723482" y="2971800"/>
            <a:ext cx="4419600" cy="3693319"/>
          </a:xfrm>
          <a:prstGeom prst="rect">
            <a:avLst/>
          </a:prstGeom>
          <a:noFill/>
        </p:spPr>
        <p:txBody>
          <a:bodyPr wrap="square" rtlCol="0">
            <a:spAutoFit/>
          </a:bodyPr>
          <a:lstStyle/>
          <a:p>
            <a:pPr marL="233363" lvl="0" indent="-233363">
              <a:buClr>
                <a:srgbClr val="3F6EA7"/>
              </a:buClr>
              <a:buSzPct val="125000"/>
              <a:buFont typeface="Arial" panose="020B0604020202020204" pitchFamily="34" charset="0"/>
              <a:buChar char="•"/>
            </a:pPr>
            <a:r>
              <a:rPr lang="en-US" sz="2400" dirty="0">
                <a:solidFill>
                  <a:srgbClr val="29486D"/>
                </a:solidFill>
              </a:rPr>
              <a:t>Contains results </a:t>
            </a:r>
            <a:r>
              <a:rPr lang="en-US" sz="2400" dirty="0" smtClean="0">
                <a:solidFill>
                  <a:srgbClr val="29486D"/>
                </a:solidFill>
              </a:rPr>
              <a:t>of</a:t>
            </a:r>
          </a:p>
          <a:p>
            <a:pPr marL="690563" lvl="1" indent="-233363">
              <a:buClr>
                <a:srgbClr val="C00000"/>
              </a:buClr>
              <a:buSzPct val="125000"/>
              <a:buFont typeface="Arial" panose="020B0604020202020204" pitchFamily="34" charset="0"/>
              <a:buChar char="•"/>
            </a:pPr>
            <a:r>
              <a:rPr lang="en-US" sz="2400" dirty="0" smtClean="0">
                <a:solidFill>
                  <a:srgbClr val="29486D"/>
                </a:solidFill>
              </a:rPr>
              <a:t>Interviews and surveys</a:t>
            </a:r>
          </a:p>
          <a:p>
            <a:pPr marL="690563" lvl="1" indent="-233363">
              <a:buClr>
                <a:srgbClr val="C00000"/>
              </a:buClr>
              <a:buSzPct val="125000"/>
              <a:buFont typeface="Arial" panose="020B0604020202020204" pitchFamily="34" charset="0"/>
              <a:buChar char="•"/>
            </a:pPr>
            <a:r>
              <a:rPr lang="en-US" sz="2400" dirty="0" smtClean="0">
                <a:solidFill>
                  <a:srgbClr val="29486D"/>
                </a:solidFill>
              </a:rPr>
              <a:t>Literature review</a:t>
            </a:r>
          </a:p>
          <a:p>
            <a:pPr marL="690563" lvl="1" indent="-233363">
              <a:buClr>
                <a:srgbClr val="C00000"/>
              </a:buClr>
              <a:buSzPct val="125000"/>
              <a:buFont typeface="Arial" panose="020B0604020202020204" pitchFamily="34" charset="0"/>
              <a:buChar char="•"/>
            </a:pPr>
            <a:r>
              <a:rPr lang="en-US" sz="2400" dirty="0" smtClean="0">
                <a:solidFill>
                  <a:srgbClr val="29486D"/>
                </a:solidFill>
              </a:rPr>
              <a:t>Vision statement</a:t>
            </a:r>
          </a:p>
          <a:p>
            <a:pPr marL="690563" lvl="1" indent="-233363">
              <a:buClr>
                <a:srgbClr val="C00000"/>
              </a:buClr>
              <a:buSzPct val="125000"/>
              <a:buFont typeface="Arial" panose="020B0604020202020204" pitchFamily="34" charset="0"/>
              <a:buChar char="•"/>
            </a:pPr>
            <a:r>
              <a:rPr lang="en-US" sz="2400" dirty="0">
                <a:solidFill>
                  <a:srgbClr val="29486D"/>
                </a:solidFill>
              </a:rPr>
              <a:t>G</a:t>
            </a:r>
            <a:r>
              <a:rPr lang="en-US" sz="2400" dirty="0" smtClean="0">
                <a:solidFill>
                  <a:srgbClr val="29486D"/>
                </a:solidFill>
              </a:rPr>
              <a:t>uiding principles</a:t>
            </a:r>
          </a:p>
          <a:p>
            <a:pPr marL="690563" lvl="1" indent="-233363">
              <a:buClr>
                <a:srgbClr val="C00000"/>
              </a:buClr>
              <a:buSzPct val="125000"/>
              <a:buFont typeface="Arial" panose="020B0604020202020204" pitchFamily="34" charset="0"/>
              <a:buChar char="•"/>
            </a:pPr>
            <a:r>
              <a:rPr lang="en-US" sz="2400" dirty="0">
                <a:solidFill>
                  <a:srgbClr val="29486D"/>
                </a:solidFill>
              </a:rPr>
              <a:t>R</a:t>
            </a:r>
            <a:r>
              <a:rPr lang="en-US" sz="2400" dirty="0" smtClean="0">
                <a:solidFill>
                  <a:srgbClr val="29486D"/>
                </a:solidFill>
              </a:rPr>
              <a:t>esilience-related </a:t>
            </a:r>
            <a:r>
              <a:rPr lang="en-US" sz="2400" dirty="0">
                <a:solidFill>
                  <a:srgbClr val="29486D"/>
                </a:solidFill>
              </a:rPr>
              <a:t>issues</a:t>
            </a:r>
          </a:p>
          <a:p>
            <a:pPr marL="233363" lvl="0" indent="-233363">
              <a:buClr>
                <a:srgbClr val="3F6EA7"/>
              </a:buClr>
              <a:buSzPct val="125000"/>
              <a:buFont typeface="Arial" panose="020B0604020202020204" pitchFamily="34" charset="0"/>
              <a:buChar char="•"/>
            </a:pPr>
            <a:r>
              <a:rPr lang="en-US" sz="2400" dirty="0">
                <a:solidFill>
                  <a:srgbClr val="29486D"/>
                </a:solidFill>
              </a:rPr>
              <a:t>A living document </a:t>
            </a:r>
            <a:endParaRPr lang="en-US" sz="2400" dirty="0" smtClean="0">
              <a:solidFill>
                <a:srgbClr val="29486D"/>
              </a:solidFill>
            </a:endParaRPr>
          </a:p>
          <a:p>
            <a:pPr marL="233363" lvl="0" indent="-233363">
              <a:buClr>
                <a:srgbClr val="3F6EA7"/>
              </a:buClr>
              <a:buSzPct val="125000"/>
              <a:buFont typeface="Arial" panose="020B0604020202020204" pitchFamily="34" charset="0"/>
              <a:buChar char="•"/>
            </a:pPr>
            <a:r>
              <a:rPr lang="en-US" sz="2400" dirty="0" smtClean="0">
                <a:solidFill>
                  <a:srgbClr val="29486D"/>
                </a:solidFill>
              </a:rPr>
              <a:t>Provides </a:t>
            </a:r>
            <a:r>
              <a:rPr lang="en-US" sz="2400" dirty="0">
                <a:solidFill>
                  <a:srgbClr val="29486D"/>
                </a:solidFill>
              </a:rPr>
              <a:t>the foundation for the Strategic Management Plan </a:t>
            </a:r>
          </a:p>
          <a:p>
            <a:endParaRPr lang="en-US" dirty="0"/>
          </a:p>
        </p:txBody>
      </p:sp>
      <p:pic>
        <p:nvPicPr>
          <p:cNvPr id="7" name="Picture 6"/>
          <p:cNvPicPr>
            <a:picLocks noChangeAspect="1"/>
          </p:cNvPicPr>
          <p:nvPr/>
        </p:nvPicPr>
        <p:blipFill>
          <a:blip r:embed="rId5"/>
          <a:stretch>
            <a:fillRect/>
          </a:stretch>
        </p:blipFill>
        <p:spPr>
          <a:xfrm>
            <a:off x="914400" y="122792"/>
            <a:ext cx="7010400" cy="3021283"/>
          </a:xfrm>
          <a:prstGeom prst="rect">
            <a:avLst/>
          </a:prstGeom>
        </p:spPr>
      </p:pic>
    </p:spTree>
    <p:extLst>
      <p:ext uri="{BB962C8B-B14F-4D97-AF65-F5344CB8AC3E}">
        <p14:creationId xmlns:p14="http://schemas.microsoft.com/office/powerpoint/2010/main" val="289875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1447800" cy="523220"/>
          </a:xfrm>
          <a:prstGeom prst="rect">
            <a:avLst/>
          </a:prstGeom>
          <a:noFill/>
        </p:spPr>
        <p:txBody>
          <a:bodyPr wrap="square" rtlCol="0">
            <a:spAutoFit/>
          </a:bodyPr>
          <a:lstStyle/>
          <a:p>
            <a:r>
              <a:rPr lang="en-US" sz="2800" b="1" dirty="0">
                <a:solidFill>
                  <a:schemeClr val="accent1">
                    <a:lumMod val="75000"/>
                  </a:schemeClr>
                </a:solidFill>
              </a:rPr>
              <a:t>Phase 2</a:t>
            </a:r>
          </a:p>
        </p:txBody>
      </p:sp>
      <p:sp>
        <p:nvSpPr>
          <p:cNvPr id="3" name="TextBox 2"/>
          <p:cNvSpPr txBox="1"/>
          <p:nvPr/>
        </p:nvSpPr>
        <p:spPr>
          <a:xfrm>
            <a:off x="152400" y="2796838"/>
            <a:ext cx="8915400" cy="3908762"/>
          </a:xfrm>
          <a:prstGeom prst="rect">
            <a:avLst/>
          </a:prstGeom>
          <a:noFill/>
        </p:spPr>
        <p:txBody>
          <a:bodyPr wrap="square" rtlCol="0">
            <a:spAutoFit/>
          </a:bodyPr>
          <a:lstStyle/>
          <a:p>
            <a:r>
              <a:rPr lang="en-US" sz="2800" dirty="0">
                <a:solidFill>
                  <a:srgbClr val="3F6EA7"/>
                </a:solidFill>
                <a:effectLst>
                  <a:outerShdw blurRad="38100" dist="38100" dir="2700000" algn="tl">
                    <a:srgbClr val="000000">
                      <a:alpha val="43137"/>
                    </a:srgbClr>
                  </a:outerShdw>
                </a:effectLst>
              </a:rPr>
              <a:t>Community Inter-Agency Planning Groups</a:t>
            </a:r>
          </a:p>
          <a:p>
            <a:pPr marL="285750" indent="-285750">
              <a:buFont typeface="Arial" panose="020B0604020202020204" pitchFamily="34" charset="0"/>
              <a:buChar char="•"/>
            </a:pPr>
            <a:r>
              <a:rPr lang="en-US" sz="2200" dirty="0">
                <a:solidFill>
                  <a:schemeClr val="tx2">
                    <a:lumMod val="75000"/>
                  </a:schemeClr>
                </a:solidFill>
              </a:rPr>
              <a:t>Planning Team</a:t>
            </a:r>
          </a:p>
          <a:p>
            <a:pPr marL="285750" indent="-285750">
              <a:buFont typeface="Arial" panose="020B0604020202020204" pitchFamily="34" charset="0"/>
              <a:buChar char="•"/>
            </a:pPr>
            <a:r>
              <a:rPr lang="en-US" sz="2200" dirty="0">
                <a:solidFill>
                  <a:schemeClr val="tx2">
                    <a:lumMod val="75000"/>
                  </a:schemeClr>
                </a:solidFill>
              </a:rPr>
              <a:t>Community Coordinator</a:t>
            </a:r>
          </a:p>
          <a:p>
            <a:pPr marL="285750" indent="-285750">
              <a:buFont typeface="Arial" panose="020B0604020202020204" pitchFamily="34" charset="0"/>
              <a:buChar char="•"/>
            </a:pPr>
            <a:r>
              <a:rPr lang="en-US" sz="2200" dirty="0">
                <a:solidFill>
                  <a:schemeClr val="tx2">
                    <a:lumMod val="75000"/>
                  </a:schemeClr>
                </a:solidFill>
              </a:rPr>
              <a:t>Local leadership from Tribe, City, ANCSA Village Corporation</a:t>
            </a:r>
          </a:p>
          <a:p>
            <a:pPr marL="285750" indent="-285750">
              <a:buFont typeface="Arial" panose="020B0604020202020204" pitchFamily="34" charset="0"/>
              <a:buChar char="•"/>
            </a:pPr>
            <a:r>
              <a:rPr lang="en-US" sz="2200" dirty="0">
                <a:solidFill>
                  <a:schemeClr val="tx2">
                    <a:lumMod val="75000"/>
                  </a:schemeClr>
                </a:solidFill>
              </a:rPr>
              <a:t>Regional Organizations</a:t>
            </a:r>
          </a:p>
          <a:p>
            <a:pPr marL="742950" lvl="1" indent="-285750">
              <a:buFont typeface="Arial" panose="020B0604020202020204" pitchFamily="34" charset="0"/>
              <a:buChar char="•"/>
            </a:pPr>
            <a:r>
              <a:rPr lang="en-US" sz="2200" dirty="0">
                <a:solidFill>
                  <a:schemeClr val="tx2">
                    <a:lumMod val="75000"/>
                  </a:schemeClr>
                </a:solidFill>
              </a:rPr>
              <a:t>ANCSA Regional Corporation, Native Non-Profit Regional Organization, Regional Health Organization, Regional Housing Authority …</a:t>
            </a:r>
          </a:p>
          <a:p>
            <a:pPr marL="285750" indent="-285750">
              <a:buFont typeface="Arial" panose="020B0604020202020204" pitchFamily="34" charset="0"/>
              <a:buChar char="•"/>
            </a:pPr>
            <a:r>
              <a:rPr lang="en-US" sz="2200" dirty="0">
                <a:solidFill>
                  <a:schemeClr val="tx2">
                    <a:lumMod val="75000"/>
                  </a:schemeClr>
                </a:solidFill>
              </a:rPr>
              <a:t>State Agencies</a:t>
            </a:r>
          </a:p>
          <a:p>
            <a:pPr marL="742950" lvl="1" indent="-285750">
              <a:buFont typeface="Arial" panose="020B0604020202020204" pitchFamily="34" charset="0"/>
              <a:buChar char="•"/>
            </a:pPr>
            <a:r>
              <a:rPr lang="en-US" sz="2200" dirty="0">
                <a:solidFill>
                  <a:schemeClr val="tx2">
                    <a:lumMod val="75000"/>
                  </a:schemeClr>
                </a:solidFill>
              </a:rPr>
              <a:t>DCRA, Village Safe Water, DOT/PF, DHS&amp;EM, Alaska Energy Authority…</a:t>
            </a:r>
          </a:p>
          <a:p>
            <a:pPr marL="285750" indent="-285750">
              <a:buFont typeface="Arial" panose="020B0604020202020204" pitchFamily="34" charset="0"/>
              <a:buChar char="•"/>
            </a:pPr>
            <a:r>
              <a:rPr lang="en-US" sz="2200" dirty="0">
                <a:solidFill>
                  <a:schemeClr val="tx2">
                    <a:lumMod val="75000"/>
                  </a:schemeClr>
                </a:solidFill>
              </a:rPr>
              <a:t>Federal Agencies</a:t>
            </a:r>
          </a:p>
          <a:p>
            <a:pPr marL="742950" lvl="1" indent="-285750">
              <a:buFont typeface="Arial" panose="020B0604020202020204" pitchFamily="34" charset="0"/>
              <a:buChar char="•"/>
            </a:pPr>
            <a:r>
              <a:rPr lang="en-US" sz="2200" dirty="0">
                <a:solidFill>
                  <a:schemeClr val="tx2">
                    <a:lumMod val="75000"/>
                  </a:schemeClr>
                </a:solidFill>
              </a:rPr>
              <a:t>Corps of Engineers, FEMA, FAA, HUD, EDA, USAD RD …</a:t>
            </a:r>
          </a:p>
        </p:txBody>
      </p:sp>
      <p:pic>
        <p:nvPicPr>
          <p:cNvPr id="4" name="Picture 3"/>
          <p:cNvPicPr>
            <a:picLocks noChangeAspect="1"/>
          </p:cNvPicPr>
          <p:nvPr/>
        </p:nvPicPr>
        <p:blipFill>
          <a:blip r:embed="rId2"/>
          <a:stretch>
            <a:fillRect/>
          </a:stretch>
        </p:blipFill>
        <p:spPr>
          <a:xfrm>
            <a:off x="1115384" y="89450"/>
            <a:ext cx="6989432" cy="2684384"/>
          </a:xfrm>
          <a:prstGeom prst="rect">
            <a:avLst/>
          </a:prstGeom>
        </p:spPr>
      </p:pic>
    </p:spTree>
    <p:extLst>
      <p:ext uri="{BB962C8B-B14F-4D97-AF65-F5344CB8AC3E}">
        <p14:creationId xmlns:p14="http://schemas.microsoft.com/office/powerpoint/2010/main" val="1920472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40330222"/>
              </p:ext>
            </p:extLst>
          </p:nvPr>
        </p:nvGraphicFramePr>
        <p:xfrm>
          <a:off x="1447800" y="1447800"/>
          <a:ext cx="6338888" cy="5105400"/>
        </p:xfrm>
        <a:graphic>
          <a:graphicData uri="http://schemas.openxmlformats.org/presentationml/2006/ole">
            <mc:AlternateContent xmlns:mc="http://schemas.openxmlformats.org/markup-compatibility/2006">
              <mc:Choice xmlns:v="urn:schemas-microsoft-com:vml" Requires="v">
                <p:oleObj spid="_x0000_s6158" name="Visio" r:id="rId3" imgW="6435377" imgH="5178087" progId="Visio.Drawing.11">
                  <p:embed/>
                </p:oleObj>
              </mc:Choice>
              <mc:Fallback>
                <p:oleObj name="Visio" r:id="rId3" imgW="6435377" imgH="5178087"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47800"/>
                        <a:ext cx="63388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1"/>
          <p:cNvSpPr txBox="1">
            <a:spLocks/>
          </p:cNvSpPr>
          <p:nvPr/>
        </p:nvSpPr>
        <p:spPr>
          <a:xfrm>
            <a:off x="0" y="3048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Perpetua" panose="02020502060401020303" pitchFamily="18" charset="0"/>
              </a:rPr>
              <a:t>Development of Strategic Management Plan</a:t>
            </a:r>
            <a:endParaRPr lang="en-US" dirty="0">
              <a:solidFill>
                <a:schemeClr val="bg1"/>
              </a:solidFill>
              <a:latin typeface="Perpetua" panose="02020502060401020303" pitchFamily="18" charset="0"/>
            </a:endParaRPr>
          </a:p>
        </p:txBody>
      </p:sp>
    </p:spTree>
    <p:extLst>
      <p:ext uri="{BB962C8B-B14F-4D97-AF65-F5344CB8AC3E}">
        <p14:creationId xmlns:p14="http://schemas.microsoft.com/office/powerpoint/2010/main" val="3253533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99" b="13825"/>
          <a:stretch/>
        </p:blipFill>
        <p:spPr bwMode="auto">
          <a:xfrm>
            <a:off x="1144950" y="0"/>
            <a:ext cx="6703650" cy="6790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4781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4264">
            <a:off x="475797" y="1404047"/>
            <a:ext cx="3058652" cy="394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0110">
            <a:off x="5487067" y="1645685"/>
            <a:ext cx="3020903" cy="394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02" y="685800"/>
            <a:ext cx="3009996" cy="3919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6096000"/>
            <a:ext cx="9143999" cy="615553"/>
          </a:xfrm>
          <a:prstGeom prst="rect">
            <a:avLst/>
          </a:prstGeom>
          <a:noFill/>
        </p:spPr>
        <p:txBody>
          <a:bodyPr wrap="square" rtlCol="0">
            <a:spAutoFit/>
          </a:bodyPr>
          <a:lstStyle/>
          <a:p>
            <a:pPr algn="ctr"/>
            <a:r>
              <a:rPr lang="en-US" sz="2000" dirty="0" smtClean="0">
                <a:solidFill>
                  <a:schemeClr val="accent1">
                    <a:lumMod val="75000"/>
                  </a:schemeClr>
                </a:solidFill>
              </a:rPr>
              <a:t>Online at:</a:t>
            </a:r>
          </a:p>
          <a:p>
            <a:pPr algn="ctr"/>
            <a:r>
              <a:rPr lang="en-US" sz="1300" dirty="0" smtClean="0">
                <a:solidFill>
                  <a:schemeClr val="accent1">
                    <a:lumMod val="75000"/>
                  </a:schemeClr>
                </a:solidFill>
                <a:hlinkClick r:id="rId5"/>
              </a:rPr>
              <a:t>https</a:t>
            </a:r>
            <a:r>
              <a:rPr lang="en-US" sz="1300" dirty="0">
                <a:solidFill>
                  <a:schemeClr val="accent1">
                    <a:lumMod val="75000"/>
                  </a:schemeClr>
                </a:solidFill>
                <a:hlinkClick r:id="rId5"/>
              </a:rPr>
              <a:t>://</a:t>
            </a:r>
            <a:r>
              <a:rPr lang="en-US" sz="1300" dirty="0" smtClean="0">
                <a:solidFill>
                  <a:schemeClr val="accent1">
                    <a:lumMod val="75000"/>
                  </a:schemeClr>
                </a:solidFill>
                <a:hlinkClick r:id="rId5"/>
              </a:rPr>
              <a:t>www.commerce.alaska.gov/web/dcra/PlanningLandManagement/AlaskaCommunityCoastalProtectionProject.asp</a:t>
            </a:r>
            <a:r>
              <a:rPr lang="en-US" sz="1400" dirty="0" smtClean="0">
                <a:solidFill>
                  <a:schemeClr val="accent1">
                    <a:lumMod val="75000"/>
                  </a:schemeClr>
                </a:solidFill>
                <a:hlinkClick r:id="rId5"/>
              </a:rPr>
              <a:t>x</a:t>
            </a:r>
            <a:r>
              <a:rPr lang="en-US" sz="1400" dirty="0" smtClean="0">
                <a:solidFill>
                  <a:schemeClr val="accent1">
                    <a:lumMod val="75000"/>
                  </a:schemeClr>
                </a:solidFill>
              </a:rPr>
              <a:t> </a:t>
            </a:r>
            <a:endParaRPr lang="en-US" sz="1400" dirty="0">
              <a:solidFill>
                <a:schemeClr val="accent1">
                  <a:lumMod val="75000"/>
                </a:schemeClr>
              </a:solidFill>
            </a:endParaRPr>
          </a:p>
        </p:txBody>
      </p:sp>
    </p:spTree>
    <p:extLst>
      <p:ext uri="{BB962C8B-B14F-4D97-AF65-F5344CB8AC3E}">
        <p14:creationId xmlns:p14="http://schemas.microsoft.com/office/powerpoint/2010/main" val="1578178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026" y="2040791"/>
            <a:ext cx="8839200" cy="3293209"/>
          </a:xfrm>
          <a:prstGeom prst="rect">
            <a:avLst/>
          </a:prstGeom>
          <a:noFill/>
        </p:spPr>
        <p:txBody>
          <a:bodyPr wrap="square" rtlCol="0">
            <a:spAutoFit/>
          </a:bodyPr>
          <a:lstStyle/>
          <a:p>
            <a:pPr algn="ctr"/>
            <a:r>
              <a:rPr lang="en-US" sz="2400" dirty="0">
                <a:solidFill>
                  <a:srgbClr val="29486D"/>
                </a:solidFill>
                <a:latin typeface="Cambria" panose="02040503050406030204" pitchFamily="18" charset="0"/>
              </a:rPr>
              <a:t>Sally Russell Cox</a:t>
            </a:r>
          </a:p>
          <a:p>
            <a:pPr algn="ctr"/>
            <a:r>
              <a:rPr lang="en-US" sz="2400" dirty="0">
                <a:solidFill>
                  <a:srgbClr val="29486D"/>
                </a:solidFill>
                <a:latin typeface="Cambria" panose="02040503050406030204" pitchFamily="18" charset="0"/>
              </a:rPr>
              <a:t>State of Alaska</a:t>
            </a:r>
          </a:p>
          <a:p>
            <a:pPr algn="ctr"/>
            <a:r>
              <a:rPr lang="en-US" sz="2200" dirty="0">
                <a:solidFill>
                  <a:srgbClr val="29486D"/>
                </a:solidFill>
                <a:latin typeface="Cambria" panose="02040503050406030204" pitchFamily="18" charset="0"/>
              </a:rPr>
              <a:t>Department of Commerce, Community, and Economic Development</a:t>
            </a:r>
          </a:p>
          <a:p>
            <a:pPr algn="ctr"/>
            <a:r>
              <a:rPr lang="en-US" sz="2200" dirty="0">
                <a:solidFill>
                  <a:srgbClr val="29486D"/>
                </a:solidFill>
                <a:latin typeface="Cambria" panose="02040503050406030204" pitchFamily="18" charset="0"/>
              </a:rPr>
              <a:t>Division of Community and Regional Affairs</a:t>
            </a:r>
          </a:p>
          <a:p>
            <a:pPr algn="ctr"/>
            <a:r>
              <a:rPr lang="en-US" sz="2000" dirty="0">
                <a:solidFill>
                  <a:srgbClr val="29486D"/>
                </a:solidFill>
                <a:latin typeface="Cambria" panose="02040503050406030204" pitchFamily="18" charset="0"/>
              </a:rPr>
              <a:t>Email: </a:t>
            </a:r>
            <a:r>
              <a:rPr lang="en-US" sz="2000" dirty="0">
                <a:latin typeface="Cambria" panose="02040503050406030204" pitchFamily="18" charset="0"/>
                <a:hlinkClick r:id="rId2"/>
              </a:rPr>
              <a:t>sally.cox@alaska.gov</a:t>
            </a:r>
            <a:endParaRPr lang="en-US" sz="2000" dirty="0">
              <a:latin typeface="Cambria" panose="02040503050406030204" pitchFamily="18" charset="0"/>
            </a:endParaRPr>
          </a:p>
          <a:p>
            <a:pPr algn="ctr"/>
            <a:r>
              <a:rPr lang="en-US" sz="2000" dirty="0">
                <a:solidFill>
                  <a:srgbClr val="29486D"/>
                </a:solidFill>
                <a:latin typeface="Cambria" panose="02040503050406030204" pitchFamily="18" charset="0"/>
              </a:rPr>
              <a:t>Phone: 907.269.4588</a:t>
            </a:r>
          </a:p>
          <a:p>
            <a:r>
              <a:rPr lang="en-US" sz="2000" dirty="0">
                <a:solidFill>
                  <a:srgbClr val="29486D"/>
                </a:solidFill>
                <a:latin typeface="Cambria" panose="02040503050406030204" pitchFamily="18" charset="0"/>
              </a:rPr>
              <a:t>Web: </a:t>
            </a:r>
            <a:r>
              <a:rPr lang="en-US" dirty="0"/>
              <a:t>	</a:t>
            </a:r>
            <a:r>
              <a:rPr lang="en-US" sz="1200" dirty="0">
                <a:hlinkClick r:id="rId3"/>
              </a:rPr>
              <a:t>http://commerce.state.ak.us/dnn/dcra/PlanningLandManagement/ACCIMP.aspx</a:t>
            </a:r>
            <a:endParaRPr lang="en-US" sz="1200" dirty="0"/>
          </a:p>
          <a:p>
            <a:r>
              <a:rPr lang="en-US" sz="1200" dirty="0"/>
              <a:t>	</a:t>
            </a:r>
            <a:r>
              <a:rPr lang="en-US" sz="1200" dirty="0">
                <a:hlinkClick r:id="rId4"/>
              </a:rPr>
              <a:t>http://commerce.state.ak.us/dnn/dcra/PlanningLandManagement/AlaskaCommunityCoastalProtectionProject.aspx</a:t>
            </a:r>
            <a:endParaRPr lang="en-US" sz="1200" dirty="0"/>
          </a:p>
          <a:p>
            <a:pPr marL="914400" indent="-914400"/>
            <a:r>
              <a:rPr lang="en-US" sz="1200" dirty="0"/>
              <a:t>	</a:t>
            </a:r>
            <a:r>
              <a:rPr lang="en-US" sz="1200" dirty="0">
                <a:hlinkClick r:id="rId5"/>
              </a:rPr>
              <a:t>http://commerce.state.ak.us/dnn/dcra/PlanningLandManagement/NewtokPlanningGroup/MertarvikStrategicManagementPlan.aspx</a:t>
            </a:r>
            <a:r>
              <a:rPr lang="en-US" sz="1200" dirty="0"/>
              <a:t> </a:t>
            </a:r>
          </a:p>
          <a:p>
            <a:endParaRPr lang="en-US" dirty="0"/>
          </a:p>
        </p:txBody>
      </p:sp>
    </p:spTree>
    <p:extLst>
      <p:ext uri="{BB962C8B-B14F-4D97-AF65-F5344CB8AC3E}">
        <p14:creationId xmlns:p14="http://schemas.microsoft.com/office/powerpoint/2010/main" val="327148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03" r="4543"/>
          <a:stretch/>
        </p:blipFill>
        <p:spPr>
          <a:xfrm>
            <a:off x="0" y="1219200"/>
            <a:ext cx="9144000" cy="5638800"/>
          </a:xfrm>
          <a:prstGeom prst="rect">
            <a:avLst/>
          </a:prstGeom>
        </p:spPr>
      </p:pic>
      <p:sp>
        <p:nvSpPr>
          <p:cNvPr id="5" name="TextBox 4"/>
          <p:cNvSpPr txBox="1"/>
          <p:nvPr/>
        </p:nvSpPr>
        <p:spPr>
          <a:xfrm>
            <a:off x="0" y="221159"/>
            <a:ext cx="9144000" cy="769441"/>
          </a:xfrm>
          <a:prstGeom prst="rect">
            <a:avLst/>
          </a:prstGeom>
          <a:noFill/>
        </p:spPr>
        <p:txBody>
          <a:bodyPr wrap="square" rtlCol="0" anchor="ctr">
            <a:spAutoFit/>
          </a:bodyPr>
          <a:lstStyle/>
          <a:p>
            <a:pPr algn="ctr"/>
            <a:r>
              <a:rPr lang="en-US" sz="4400" dirty="0">
                <a:solidFill>
                  <a:srgbClr val="E6EDF6"/>
                </a:solidFill>
                <a:effectLst>
                  <a:outerShdw blurRad="38100" dist="38100" dir="2700000" algn="tl">
                    <a:srgbClr val="000000">
                      <a:alpha val="43137"/>
                    </a:srgbClr>
                  </a:outerShdw>
                </a:effectLst>
                <a:latin typeface="Perpetua" panose="02020502060401020303" pitchFamily="18" charset="0"/>
              </a:rPr>
              <a:t>Newtok Shoreline, July 16, 2016</a:t>
            </a:r>
          </a:p>
        </p:txBody>
      </p:sp>
      <p:sp>
        <p:nvSpPr>
          <p:cNvPr id="2" name="Oval 1"/>
          <p:cNvSpPr/>
          <p:nvPr/>
        </p:nvSpPr>
        <p:spPr>
          <a:xfrm rot="21088965">
            <a:off x="4911458" y="4223038"/>
            <a:ext cx="1676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880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up_plane_6-30-09.jpg"/>
          <p:cNvPicPr>
            <a:picLocks noChangeAspect="1"/>
          </p:cNvPicPr>
          <p:nvPr/>
        </p:nvPicPr>
        <p:blipFill>
          <a:blip r:embed="rId3" cstate="print"/>
          <a:stretch>
            <a:fillRect/>
          </a:stretch>
        </p:blipFill>
        <p:spPr>
          <a:xfrm>
            <a:off x="2336800" y="1295400"/>
            <a:ext cx="4470400" cy="3352800"/>
          </a:xfrm>
          <a:prstGeom prst="rect">
            <a:avLst/>
          </a:prstGeom>
          <a:ln>
            <a:noFill/>
          </a:ln>
          <a:effectLst>
            <a:outerShdw blurRad="190500" algn="tl" rotWithShape="0">
              <a:srgbClr val="000000">
                <a:alpha val="70000"/>
              </a:srgbClr>
            </a:outerShdw>
          </a:effectLst>
        </p:spPr>
      </p:pic>
      <p:pic>
        <p:nvPicPr>
          <p:cNvPr id="11" name="Picture 10" descr="Community Meeting.JPG"/>
          <p:cNvPicPr>
            <a:picLocks noChangeAspect="1"/>
          </p:cNvPicPr>
          <p:nvPr/>
        </p:nvPicPr>
        <p:blipFill>
          <a:blip r:embed="rId4" cstate="print"/>
          <a:srcRect/>
          <a:stretch>
            <a:fillRect/>
          </a:stretch>
        </p:blipFill>
        <p:spPr>
          <a:xfrm flipH="1">
            <a:off x="264106" y="4021788"/>
            <a:ext cx="3446674" cy="225733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7427" t="19229" r="18304" b="14086"/>
          <a:stretch/>
        </p:blipFill>
        <p:spPr bwMode="auto">
          <a:xfrm>
            <a:off x="6318235" y="4368509"/>
            <a:ext cx="2670303" cy="18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11"/>
          <p:cNvPicPr>
            <a:picLocks noChangeAspect="1" noChangeArrowheads="1"/>
          </p:cNvPicPr>
          <p:nvPr/>
        </p:nvPicPr>
        <p:blipFill rotWithShape="1">
          <a:blip r:embed="rId6" cstate="print"/>
          <a:srcRect l="12094" r="12195"/>
          <a:stretch/>
        </p:blipFill>
        <p:spPr bwMode="auto">
          <a:xfrm>
            <a:off x="4305303" y="4225448"/>
            <a:ext cx="2365375" cy="2053671"/>
          </a:xfrm>
          <a:prstGeom prst="rect">
            <a:avLst/>
          </a:prstGeom>
          <a:ln>
            <a:noFill/>
          </a:ln>
          <a:effectLst>
            <a:outerShdw blurRad="292100" dist="139700" dir="2700000" algn="tl" rotWithShape="0">
              <a:srgbClr val="333333">
                <a:alpha val="65000"/>
              </a:srgbClr>
            </a:outerShdw>
          </a:effectLst>
        </p:spPr>
      </p:pic>
      <p:grpSp>
        <p:nvGrpSpPr>
          <p:cNvPr id="2" name="Group 8"/>
          <p:cNvGrpSpPr>
            <a:grpSpLocks noChangeAspect="1"/>
          </p:cNvGrpSpPr>
          <p:nvPr/>
        </p:nvGrpSpPr>
        <p:grpSpPr bwMode="auto">
          <a:xfrm>
            <a:off x="2057401" y="4315795"/>
            <a:ext cx="2383843" cy="1675396"/>
            <a:chOff x="3120" y="144"/>
            <a:chExt cx="2522" cy="1772"/>
          </a:xfrm>
        </p:grpSpPr>
        <p:sp>
          <p:nvSpPr>
            <p:cNvPr id="28681" name="AutoShape 7"/>
            <p:cNvSpPr>
              <a:spLocks noChangeAspect="1" noChangeArrowheads="1" noTextEdit="1"/>
            </p:cNvSpPr>
            <p:nvPr/>
          </p:nvSpPr>
          <p:spPr bwMode="auto">
            <a:xfrm>
              <a:off x="3120" y="144"/>
              <a:ext cx="2520" cy="1770"/>
            </a:xfrm>
            <a:prstGeom prst="rect">
              <a:avLst/>
            </a:prstGeom>
            <a:noFill/>
            <a:ln w="9525">
              <a:noFill/>
              <a:miter lim="800000"/>
              <a:headEnd/>
              <a:tailEnd/>
            </a:ln>
          </p:spPr>
          <p:txBody>
            <a:bodyPr/>
            <a:lstStyle/>
            <a:p>
              <a:endParaRPr lang="en-US" dirty="0"/>
            </a:p>
          </p:txBody>
        </p:sp>
        <p:pic>
          <p:nvPicPr>
            <p:cNvPr id="177161" name="Picture 9"/>
            <p:cNvPicPr>
              <a:picLocks noChangeAspect="1" noChangeArrowheads="1"/>
            </p:cNvPicPr>
            <p:nvPr/>
          </p:nvPicPr>
          <p:blipFill>
            <a:blip r:embed="rId7" cstate="print">
              <a:lum bright="14000" contrast="14000"/>
            </a:blip>
            <a:srcRect/>
            <a:stretch>
              <a:fillRect/>
            </a:stretch>
          </p:blipFill>
          <p:spPr bwMode="auto">
            <a:xfrm>
              <a:off x="3120" y="144"/>
              <a:ext cx="2522" cy="1772"/>
            </a:xfrm>
            <a:prstGeom prst="rect">
              <a:avLst/>
            </a:prstGeom>
            <a:ln>
              <a:noFill/>
            </a:ln>
            <a:effectLst>
              <a:outerShdw blurRad="292100" dist="139700" dir="2700000" algn="tl" rotWithShape="0">
                <a:srgbClr val="333333">
                  <a:alpha val="65000"/>
                </a:srgbClr>
              </a:outerShdw>
            </a:effectLst>
          </p:spPr>
        </p:pic>
      </p:grpSp>
      <p:sp>
        <p:nvSpPr>
          <p:cNvPr id="13" name="Title 1"/>
          <p:cNvSpPr txBox="1">
            <a:spLocks/>
          </p:cNvSpPr>
          <p:nvPr/>
        </p:nvSpPr>
        <p:spPr>
          <a:xfrm>
            <a:off x="0" y="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schemeClr val="bg1"/>
                </a:solidFill>
                <a:latin typeface="Perpetua" panose="02020502060401020303" pitchFamily="18" charset="0"/>
              </a:rPr>
              <a:t>Newtok Planning Group</a:t>
            </a: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5049" r="6920"/>
          <a:stretch/>
        </p:blipFill>
        <p:spPr>
          <a:xfrm>
            <a:off x="155462" y="1776290"/>
            <a:ext cx="2431651" cy="1839652"/>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14816" r="18518"/>
          <a:stretch/>
        </p:blipFill>
        <p:spPr>
          <a:xfrm>
            <a:off x="6702308" y="1907342"/>
            <a:ext cx="2043439" cy="1928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8203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0" y="159603"/>
            <a:ext cx="9144000" cy="830997"/>
          </a:xfrm>
          <a:prstGeom prst="rect">
            <a:avLst/>
          </a:prstGeom>
          <a:noFill/>
          <a:ln w="9525">
            <a:noFill/>
            <a:miter lim="800000"/>
            <a:headEnd/>
            <a:tailEnd/>
          </a:ln>
          <a:effectLst/>
        </p:spPr>
        <p:txBody>
          <a:bodyPr>
            <a:spAutoFit/>
          </a:bodyPr>
          <a:lstStyle/>
          <a:p>
            <a:pPr algn="ctr">
              <a:spcBef>
                <a:spcPct val="50000"/>
              </a:spcBef>
              <a:defRPr/>
            </a:pPr>
            <a:r>
              <a:rPr lang="en-US" sz="4800" dirty="0">
                <a:solidFill>
                  <a:schemeClr val="bg1"/>
                </a:solidFill>
                <a:effectLst>
                  <a:outerShdw blurRad="38100" dist="38100" dir="2700000" algn="tl">
                    <a:srgbClr val="000000"/>
                  </a:outerShdw>
                </a:effectLst>
                <a:latin typeface="Perpetua" pitchFamily="18" charset="0"/>
              </a:rPr>
              <a:t>Participants in Newtok Planning Group</a:t>
            </a:r>
          </a:p>
        </p:txBody>
      </p:sp>
      <p:pic>
        <p:nvPicPr>
          <p:cNvPr id="47108" name="Picture 4" descr="NPG_Participants"/>
          <p:cNvPicPr>
            <a:picLocks noChangeAspect="1" noChangeArrowheads="1"/>
          </p:cNvPicPr>
          <p:nvPr/>
        </p:nvPicPr>
        <p:blipFill>
          <a:blip r:embed="rId3" cstate="print">
            <a:lum bright="-12000" contrast="30000"/>
          </a:blip>
          <a:srcRect/>
          <a:stretch>
            <a:fillRect/>
          </a:stretch>
        </p:blipFill>
        <p:spPr bwMode="auto">
          <a:xfrm>
            <a:off x="106403775" y="101041200"/>
            <a:ext cx="7277100" cy="8161338"/>
          </a:xfrm>
          <a:prstGeom prst="rect">
            <a:avLst/>
          </a:prstGeom>
          <a:noFill/>
          <a:ln w="9525" algn="in">
            <a:solidFill>
              <a:srgbClr val="0000CC"/>
            </a:solidFill>
            <a:miter lim="800000"/>
            <a:headEnd/>
            <a:tailEnd/>
          </a:ln>
          <a:effectLst>
            <a:outerShdw dist="224686" dir="2837437" algn="ctr" rotWithShape="0">
              <a:srgbClr val="A1B3D3">
                <a:alpha val="50000"/>
              </a:srgbClr>
            </a:outerShdw>
          </a:effectLst>
        </p:spPr>
      </p:pic>
      <p:grpSp>
        <p:nvGrpSpPr>
          <p:cNvPr id="2" name="Group 1"/>
          <p:cNvGrpSpPr/>
          <p:nvPr/>
        </p:nvGrpSpPr>
        <p:grpSpPr>
          <a:xfrm>
            <a:off x="0" y="1162645"/>
            <a:ext cx="9144000" cy="5324535"/>
            <a:chOff x="0" y="990603"/>
            <a:chExt cx="9144000" cy="5324535"/>
          </a:xfrm>
        </p:grpSpPr>
        <p:sp>
          <p:nvSpPr>
            <p:cNvPr id="29700" name="TextBox 5"/>
            <p:cNvSpPr txBox="1">
              <a:spLocks noChangeArrowheads="1"/>
            </p:cNvSpPr>
            <p:nvPr/>
          </p:nvSpPr>
          <p:spPr bwMode="auto">
            <a:xfrm>
              <a:off x="0" y="990603"/>
              <a:ext cx="3886200" cy="5324535"/>
            </a:xfrm>
            <a:prstGeom prst="rect">
              <a:avLst/>
            </a:prstGeom>
            <a:noFill/>
            <a:ln w="9525">
              <a:noFill/>
              <a:miter lim="800000"/>
              <a:headEnd/>
              <a:tailEnd/>
            </a:ln>
          </p:spPr>
          <p:txBody>
            <a:bodyPr>
              <a:spAutoFit/>
            </a:bodyPr>
            <a:lstStyle/>
            <a:p>
              <a:pPr marL="177796" indent="-177796"/>
              <a:r>
                <a:rPr lang="en-US" sz="1700" b="1" dirty="0">
                  <a:solidFill>
                    <a:srgbClr val="3174C5"/>
                  </a:solidFill>
                  <a:latin typeface="Perpetua" pitchFamily="18" charset="0"/>
                </a:rPr>
                <a:t>Native Village of Newtok</a:t>
              </a:r>
              <a:endParaRPr lang="en-US" sz="1700" dirty="0">
                <a:solidFill>
                  <a:srgbClr val="3174C5"/>
                </a:solidFill>
                <a:latin typeface="Perpetua" pitchFamily="18" charset="0"/>
              </a:endParaRPr>
            </a:p>
            <a:p>
              <a:pPr marL="285744" indent="-285744">
                <a:buClr>
                  <a:srgbClr val="FFC000"/>
                </a:buClr>
                <a:buSzPct val="90000"/>
                <a:buBlip>
                  <a:blip r:embed="rId4"/>
                </a:buBlip>
              </a:pPr>
              <a:r>
                <a:rPr lang="en-US" sz="1400" dirty="0">
                  <a:solidFill>
                    <a:srgbClr val="29486D"/>
                  </a:solidFill>
                  <a:latin typeface="Calibri" pitchFamily="34" charset="0"/>
                </a:rPr>
                <a:t>Newtok Village Council </a:t>
              </a:r>
            </a:p>
            <a:p>
              <a:pPr marL="285744" indent="-285744">
                <a:buClr>
                  <a:srgbClr val="FFC000"/>
                </a:buClr>
                <a:buSzPct val="90000"/>
                <a:buBlip>
                  <a:blip r:embed="rId4"/>
                </a:buBlip>
              </a:pPr>
              <a:r>
                <a:rPr lang="en-US" sz="1400" dirty="0">
                  <a:solidFill>
                    <a:srgbClr val="29486D"/>
                  </a:solidFill>
                  <a:latin typeface="Calibri" pitchFamily="34" charset="0"/>
                </a:rPr>
                <a:t>Newtok Native Corporation</a:t>
              </a:r>
            </a:p>
            <a:p>
              <a:pPr marL="177796" indent="-177796"/>
              <a:r>
                <a:rPr lang="en-US" sz="1200" dirty="0">
                  <a:solidFill>
                    <a:schemeClr val="bg1"/>
                  </a:solidFill>
                  <a:latin typeface="Calibri" pitchFamily="34" charset="0"/>
                </a:rPr>
                <a:t> </a:t>
              </a:r>
            </a:p>
            <a:p>
              <a:pPr marL="177796" indent="-177796"/>
              <a:r>
                <a:rPr lang="en-US" sz="1700" b="1" dirty="0">
                  <a:solidFill>
                    <a:srgbClr val="3174C5"/>
                  </a:solidFill>
                  <a:latin typeface="Perpetua" pitchFamily="18" charset="0"/>
                </a:rPr>
                <a:t>State of Alaska</a:t>
              </a:r>
            </a:p>
            <a:p>
              <a:pPr marL="285744" indent="-285744">
                <a:buClr>
                  <a:srgbClr val="FFC000"/>
                </a:buClr>
                <a:buSzPct val="90000"/>
                <a:buBlip>
                  <a:blip r:embed="rId4"/>
                </a:buBlip>
              </a:pPr>
              <a:r>
                <a:rPr lang="en-US" sz="1400" dirty="0">
                  <a:solidFill>
                    <a:srgbClr val="29486D"/>
                  </a:solidFill>
                  <a:latin typeface="Calibri" pitchFamily="34" charset="0"/>
                </a:rPr>
                <a:t>Alaska Department of Commerce, Community, and Economic Development</a:t>
              </a:r>
              <a:r>
                <a:rPr lang="en-US" sz="1400" i="1" dirty="0">
                  <a:solidFill>
                    <a:srgbClr val="29486D"/>
                  </a:solidFill>
                  <a:latin typeface="Calibri" pitchFamily="34" charset="0"/>
                </a:rPr>
                <a:t>– </a:t>
              </a:r>
              <a:r>
                <a:rPr lang="en-US" sz="1400" b="1" i="1" dirty="0">
                  <a:solidFill>
                    <a:srgbClr val="29486D"/>
                  </a:solidFill>
                  <a:latin typeface="Calibri" pitchFamily="34" charset="0"/>
                </a:rPr>
                <a:t>group coordinator</a:t>
              </a:r>
              <a:endParaRPr lang="en-US" sz="1400" dirty="0">
                <a:solidFill>
                  <a:srgbClr val="29486D"/>
                </a:solidFill>
                <a:latin typeface="Calibri" pitchFamily="34" charset="0"/>
              </a:endParaRPr>
            </a:p>
            <a:p>
              <a:pPr marL="285744" indent="-285744">
                <a:buClr>
                  <a:srgbClr val="FFC000"/>
                </a:buClr>
                <a:buSzPct val="90000"/>
                <a:buBlip>
                  <a:blip r:embed="rId4"/>
                </a:buBlip>
              </a:pPr>
              <a:r>
                <a:rPr lang="en-US" sz="1400" dirty="0">
                  <a:solidFill>
                    <a:srgbClr val="29486D"/>
                  </a:solidFill>
                  <a:latin typeface="Calibri" pitchFamily="34" charset="0"/>
                </a:rPr>
                <a:t>Alaska Department of Environmental Conservation (DEC)/Village Safe Water Program</a:t>
              </a:r>
            </a:p>
            <a:p>
              <a:pPr marL="285744" indent="-285744">
                <a:buClr>
                  <a:srgbClr val="FFC000"/>
                </a:buClr>
                <a:buSzPct val="90000"/>
                <a:buBlip>
                  <a:blip r:embed="rId4"/>
                </a:buBlip>
              </a:pPr>
              <a:r>
                <a:rPr lang="en-US" sz="1400" dirty="0">
                  <a:solidFill>
                    <a:srgbClr val="29486D"/>
                  </a:solidFill>
                  <a:latin typeface="Calibri" pitchFamily="34" charset="0"/>
                </a:rPr>
                <a:t>Alaska Department of Transportation and Public Facilities</a:t>
              </a:r>
            </a:p>
            <a:p>
              <a:pPr marL="285744" indent="-285744">
                <a:buClr>
                  <a:srgbClr val="FFC000"/>
                </a:buClr>
                <a:buSzPct val="90000"/>
                <a:buBlip>
                  <a:blip r:embed="rId4"/>
                </a:buBlip>
              </a:pPr>
              <a:r>
                <a:rPr lang="en-US" sz="1400" dirty="0">
                  <a:solidFill>
                    <a:srgbClr val="29486D"/>
                  </a:solidFill>
                  <a:latin typeface="Calibri" pitchFamily="34" charset="0"/>
                </a:rPr>
                <a:t>Alaska Department of Military and Veterans Affairs/Division of Homeland Security and Emergency Management</a:t>
              </a:r>
            </a:p>
            <a:p>
              <a:pPr marL="285744" indent="-285744">
                <a:buClr>
                  <a:srgbClr val="FFC000"/>
                </a:buClr>
                <a:buSzPct val="90000"/>
                <a:buBlip>
                  <a:blip r:embed="rId4"/>
                </a:buBlip>
              </a:pPr>
              <a:r>
                <a:rPr lang="en-US" sz="1400" dirty="0">
                  <a:solidFill>
                    <a:srgbClr val="29486D"/>
                  </a:solidFill>
                  <a:latin typeface="Calibri" pitchFamily="34" charset="0"/>
                </a:rPr>
                <a:t>Alaska Department of Education and Early Development</a:t>
              </a:r>
            </a:p>
            <a:p>
              <a:pPr marL="285744" indent="-285744">
                <a:buClr>
                  <a:srgbClr val="FFC000"/>
                </a:buClr>
                <a:buSzPct val="90000"/>
                <a:buBlip>
                  <a:blip r:embed="rId4"/>
                </a:buBlip>
              </a:pPr>
              <a:r>
                <a:rPr lang="en-US" sz="1400" dirty="0">
                  <a:solidFill>
                    <a:srgbClr val="29486D"/>
                  </a:solidFill>
                  <a:latin typeface="Calibri" pitchFamily="34" charset="0"/>
                </a:rPr>
                <a:t>Alaska Department of Health and Social Services</a:t>
              </a:r>
            </a:p>
            <a:p>
              <a:pPr marL="285744" indent="-285744">
                <a:buClr>
                  <a:srgbClr val="FFC000"/>
                </a:buClr>
                <a:buSzPct val="90000"/>
                <a:buBlip>
                  <a:blip r:embed="rId4"/>
                </a:buBlip>
              </a:pPr>
              <a:r>
                <a:rPr lang="en-US" sz="1400" dirty="0">
                  <a:solidFill>
                    <a:srgbClr val="29486D"/>
                  </a:solidFill>
                  <a:latin typeface="Calibri" pitchFamily="34" charset="0"/>
                </a:rPr>
                <a:t>Alaska Industrial Development and Export Authority/Alaska Energy Authority</a:t>
              </a:r>
            </a:p>
            <a:p>
              <a:pPr marL="285744" indent="-285744">
                <a:buClr>
                  <a:srgbClr val="FFC000"/>
                </a:buClr>
                <a:buSzPct val="90000"/>
                <a:buBlip>
                  <a:blip r:embed="rId4"/>
                </a:buBlip>
              </a:pPr>
              <a:r>
                <a:rPr lang="en-US" sz="1400" dirty="0">
                  <a:solidFill>
                    <a:srgbClr val="29486D"/>
                  </a:solidFill>
                  <a:latin typeface="Calibri" pitchFamily="34" charset="0"/>
                </a:rPr>
                <a:t>Alaska Governor’s Office</a:t>
              </a:r>
            </a:p>
            <a:p>
              <a:pPr marL="285744" indent="-285744">
                <a:buClr>
                  <a:srgbClr val="FFC000"/>
                </a:buClr>
                <a:buSzPct val="90000"/>
                <a:buBlip>
                  <a:blip r:embed="rId4"/>
                </a:buBlip>
              </a:pPr>
              <a:r>
                <a:rPr lang="en-US" sz="1400" dirty="0">
                  <a:solidFill>
                    <a:srgbClr val="29486D"/>
                  </a:solidFill>
                  <a:latin typeface="Calibri" pitchFamily="34" charset="0"/>
                </a:rPr>
                <a:t>Alaska  Legislative Representatives</a:t>
              </a:r>
            </a:p>
          </p:txBody>
        </p:sp>
        <p:sp>
          <p:nvSpPr>
            <p:cNvPr id="29701" name="TextBox 5"/>
            <p:cNvSpPr txBox="1">
              <a:spLocks noChangeArrowheads="1"/>
            </p:cNvSpPr>
            <p:nvPr/>
          </p:nvSpPr>
          <p:spPr bwMode="auto">
            <a:xfrm>
              <a:off x="3810000" y="990603"/>
              <a:ext cx="5334000" cy="5324535"/>
            </a:xfrm>
            <a:prstGeom prst="rect">
              <a:avLst/>
            </a:prstGeom>
            <a:noFill/>
            <a:ln w="9525">
              <a:noFill/>
              <a:miter lim="800000"/>
              <a:headEnd/>
              <a:tailEnd/>
            </a:ln>
          </p:spPr>
          <p:txBody>
            <a:bodyPr wrap="square">
              <a:spAutoFit/>
            </a:bodyPr>
            <a:lstStyle/>
            <a:p>
              <a:pPr marL="177796" indent="-177796"/>
              <a:r>
                <a:rPr lang="en-US" sz="1700" b="1" dirty="0">
                  <a:solidFill>
                    <a:srgbClr val="3174C5"/>
                  </a:solidFill>
                  <a:latin typeface="Perpetua" pitchFamily="18" charset="0"/>
                </a:rPr>
                <a:t>Federal</a:t>
              </a:r>
            </a:p>
            <a:p>
              <a:pPr marL="285744" indent="-285744">
                <a:buClr>
                  <a:srgbClr val="FFC000"/>
                </a:buClr>
                <a:buSzPct val="90000"/>
                <a:buBlip>
                  <a:blip r:embed="rId4"/>
                </a:buBlip>
              </a:pPr>
              <a:r>
                <a:rPr lang="en-US" sz="1400" dirty="0">
                  <a:solidFill>
                    <a:srgbClr val="29486D"/>
                  </a:solidFill>
                  <a:latin typeface="Calibri" pitchFamily="34" charset="0"/>
                </a:rPr>
                <a:t>U.S. Army Corps of Engineers, Alaska District</a:t>
              </a:r>
            </a:p>
            <a:p>
              <a:pPr marL="285744" indent="-285744">
                <a:buClr>
                  <a:srgbClr val="FFC000"/>
                </a:buClr>
                <a:buSzPct val="90000"/>
                <a:buBlip>
                  <a:blip r:embed="rId4"/>
                </a:buBlip>
              </a:pPr>
              <a:r>
                <a:rPr lang="en-US" sz="1400" dirty="0">
                  <a:solidFill>
                    <a:srgbClr val="29486D"/>
                  </a:solidFill>
                  <a:latin typeface="Calibri" pitchFamily="34" charset="0"/>
                </a:rPr>
                <a:t>U.S. Department of Commerce, Economic Development Administration</a:t>
              </a:r>
            </a:p>
            <a:p>
              <a:pPr marL="285744" indent="-285744">
                <a:buClr>
                  <a:srgbClr val="FFC000"/>
                </a:buClr>
                <a:buSzPct val="90000"/>
                <a:buBlip>
                  <a:blip r:embed="rId4"/>
                </a:buBlip>
              </a:pPr>
              <a:r>
                <a:rPr lang="en-US" sz="1400" dirty="0">
                  <a:solidFill>
                    <a:srgbClr val="29486D"/>
                  </a:solidFill>
                  <a:latin typeface="Calibri" pitchFamily="34" charset="0"/>
                </a:rPr>
                <a:t>U.S. Dept. of Commerce, National Oceanic and Atmospheric Administration</a:t>
              </a:r>
            </a:p>
            <a:p>
              <a:pPr marL="285744" indent="-285744">
                <a:buClr>
                  <a:srgbClr val="FFC000"/>
                </a:buClr>
                <a:buSzPct val="90000"/>
                <a:buBlip>
                  <a:blip r:embed="rId4"/>
                </a:buBlip>
              </a:pPr>
              <a:r>
                <a:rPr lang="en-US" sz="1400" dirty="0">
                  <a:solidFill>
                    <a:srgbClr val="29486D"/>
                  </a:solidFill>
                  <a:latin typeface="Calibri" pitchFamily="34" charset="0"/>
                </a:rPr>
                <a:t>U.S. Dept. of Defense, Innovative Readiness Training Program</a:t>
              </a:r>
            </a:p>
            <a:p>
              <a:pPr marL="285744" indent="-285744">
                <a:buClr>
                  <a:srgbClr val="FFC000"/>
                </a:buClr>
                <a:buSzPct val="90000"/>
                <a:buBlip>
                  <a:blip r:embed="rId4"/>
                </a:buBlip>
              </a:pPr>
              <a:r>
                <a:rPr lang="en-US" sz="1400" dirty="0">
                  <a:solidFill>
                    <a:srgbClr val="29486D"/>
                  </a:solidFill>
                  <a:latin typeface="Calibri" pitchFamily="34" charset="0"/>
                </a:rPr>
                <a:t>U.S. Dept. of Agriculture, Rural Development</a:t>
              </a:r>
            </a:p>
            <a:p>
              <a:pPr marL="285744" indent="-285744">
                <a:buClr>
                  <a:srgbClr val="FFC000"/>
                </a:buClr>
                <a:buSzPct val="90000"/>
                <a:buBlip>
                  <a:blip r:embed="rId4"/>
                </a:buBlip>
              </a:pPr>
              <a:r>
                <a:rPr lang="en-US" sz="1400" dirty="0">
                  <a:solidFill>
                    <a:srgbClr val="29486D"/>
                  </a:solidFill>
                  <a:latin typeface="Calibri" pitchFamily="34" charset="0"/>
                </a:rPr>
                <a:t>U.S. Dep. of Agriculture, Natural Resources Conservation Services</a:t>
              </a:r>
            </a:p>
            <a:p>
              <a:pPr marL="285744" indent="-285744">
                <a:buClr>
                  <a:srgbClr val="FFC000"/>
                </a:buClr>
                <a:buSzPct val="90000"/>
                <a:buBlip>
                  <a:blip r:embed="rId4"/>
                </a:buBlip>
              </a:pPr>
              <a:r>
                <a:rPr lang="en-US" sz="1400" dirty="0">
                  <a:solidFill>
                    <a:srgbClr val="29486D"/>
                  </a:solidFill>
                  <a:latin typeface="Calibri" pitchFamily="34" charset="0"/>
                </a:rPr>
                <a:t>U.S Department of Housing and Urban Development</a:t>
              </a:r>
            </a:p>
            <a:p>
              <a:pPr marL="285744" indent="-285744">
                <a:buClr>
                  <a:srgbClr val="FFC000"/>
                </a:buClr>
                <a:buSzPct val="90000"/>
                <a:buBlip>
                  <a:blip r:embed="rId4"/>
                </a:buBlip>
              </a:pPr>
              <a:r>
                <a:rPr lang="en-US" sz="1400" dirty="0">
                  <a:solidFill>
                    <a:srgbClr val="29486D"/>
                  </a:solidFill>
                  <a:latin typeface="Calibri" pitchFamily="34" charset="0"/>
                </a:rPr>
                <a:t>U.S. Department of the Interior, Bureau of Indian Affairs</a:t>
              </a:r>
            </a:p>
            <a:p>
              <a:pPr marL="285744" indent="-285744">
                <a:buClr>
                  <a:srgbClr val="FFC000"/>
                </a:buClr>
                <a:buSzPct val="90000"/>
                <a:buBlip>
                  <a:blip r:embed="rId4"/>
                </a:buBlip>
              </a:pPr>
              <a:r>
                <a:rPr lang="en-US" sz="1400" dirty="0">
                  <a:solidFill>
                    <a:srgbClr val="29486D"/>
                  </a:solidFill>
                  <a:latin typeface="Calibri" pitchFamily="34" charset="0"/>
                </a:rPr>
                <a:t>U.S Department of Transportation, Federal Aviation Administration</a:t>
              </a:r>
            </a:p>
            <a:p>
              <a:pPr marL="285744" indent="-285744">
                <a:buClr>
                  <a:srgbClr val="FFC000"/>
                </a:buClr>
                <a:buSzPct val="90000"/>
                <a:buBlip>
                  <a:blip r:embed="rId4"/>
                </a:buBlip>
              </a:pPr>
              <a:r>
                <a:rPr lang="en-US" sz="1400" dirty="0">
                  <a:solidFill>
                    <a:srgbClr val="29486D"/>
                  </a:solidFill>
                  <a:latin typeface="Calibri" pitchFamily="34" charset="0"/>
                </a:rPr>
                <a:t>U.S. Environmental Protection Agency</a:t>
              </a:r>
            </a:p>
            <a:p>
              <a:pPr marL="285744" indent="-285744">
                <a:buClr>
                  <a:srgbClr val="FFC000"/>
                </a:buClr>
                <a:buSzPct val="90000"/>
                <a:buBlip>
                  <a:blip r:embed="rId4"/>
                </a:buBlip>
              </a:pPr>
              <a:r>
                <a:rPr lang="en-US" sz="1400" dirty="0">
                  <a:solidFill>
                    <a:srgbClr val="29486D"/>
                  </a:solidFill>
                  <a:latin typeface="Calibri" pitchFamily="34" charset="0"/>
                </a:rPr>
                <a:t>Denali Commission</a:t>
              </a:r>
            </a:p>
            <a:p>
              <a:pPr marL="285744" indent="-285744">
                <a:buClr>
                  <a:srgbClr val="FFC000"/>
                </a:buClr>
                <a:buSzPct val="90000"/>
                <a:buBlip>
                  <a:blip r:embed="rId4"/>
                </a:buBlip>
              </a:pPr>
              <a:r>
                <a:rPr lang="en-US" sz="1400" dirty="0">
                  <a:solidFill>
                    <a:srgbClr val="29486D"/>
                  </a:solidFill>
                  <a:latin typeface="Calibri" pitchFamily="34" charset="0"/>
                </a:rPr>
                <a:t>Alaska Congressional Delegation Representatives</a:t>
              </a:r>
            </a:p>
            <a:p>
              <a:pPr marL="177796" indent="-177796"/>
              <a:endParaRPr lang="en-US" sz="1200" dirty="0">
                <a:solidFill>
                  <a:schemeClr val="bg1"/>
                </a:solidFill>
                <a:latin typeface="Calibri" pitchFamily="34" charset="0"/>
              </a:endParaRPr>
            </a:p>
            <a:p>
              <a:pPr marL="177796" indent="-177796"/>
              <a:r>
                <a:rPr lang="en-US" sz="1700" b="1" dirty="0">
                  <a:solidFill>
                    <a:srgbClr val="3174C5"/>
                  </a:solidFill>
                  <a:latin typeface="Perpetua" pitchFamily="18" charset="0"/>
                </a:rPr>
                <a:t>Regional Organizations</a:t>
              </a:r>
            </a:p>
            <a:p>
              <a:pPr marL="285744" indent="-285744">
                <a:buClr>
                  <a:srgbClr val="FFC000"/>
                </a:buClr>
                <a:buSzPct val="90000"/>
                <a:buBlip>
                  <a:blip r:embed="rId4"/>
                </a:buBlip>
              </a:pPr>
              <a:r>
                <a:rPr lang="en-US" sz="1400" dirty="0">
                  <a:solidFill>
                    <a:srgbClr val="29486D"/>
                  </a:solidFill>
                  <a:latin typeface="Calibri" pitchFamily="34" charset="0"/>
                </a:rPr>
                <a:t>Association of Village Council Presidents, Regional Housing Authority</a:t>
              </a:r>
            </a:p>
            <a:p>
              <a:pPr marL="285744" indent="-285744">
                <a:buClr>
                  <a:srgbClr val="FFC000"/>
                </a:buClr>
                <a:buSzPct val="90000"/>
                <a:buBlip>
                  <a:blip r:embed="rId4"/>
                </a:buBlip>
              </a:pPr>
              <a:r>
                <a:rPr lang="en-US" sz="1400" dirty="0">
                  <a:solidFill>
                    <a:srgbClr val="29486D"/>
                  </a:solidFill>
                  <a:latin typeface="Calibri" pitchFamily="34" charset="0"/>
                </a:rPr>
                <a:t>Alaska Native Tribal Health Consortium </a:t>
              </a:r>
            </a:p>
            <a:p>
              <a:pPr marL="285744" indent="-285744">
                <a:buClr>
                  <a:srgbClr val="FFC000"/>
                </a:buClr>
                <a:buSzPct val="90000"/>
                <a:buBlip>
                  <a:blip r:embed="rId4"/>
                </a:buBlip>
              </a:pPr>
              <a:r>
                <a:rPr lang="en-US" sz="1400" dirty="0">
                  <a:solidFill>
                    <a:srgbClr val="29486D"/>
                  </a:solidFill>
                  <a:latin typeface="Calibri" pitchFamily="34" charset="0"/>
                </a:rPr>
                <a:t>Coastal Villages Region Fund</a:t>
              </a:r>
            </a:p>
            <a:p>
              <a:pPr marL="285744" indent="-285744">
                <a:buClr>
                  <a:srgbClr val="FFC000"/>
                </a:buClr>
                <a:buSzPct val="90000"/>
                <a:buBlip>
                  <a:blip r:embed="rId4"/>
                </a:buBlip>
              </a:pPr>
              <a:r>
                <a:rPr lang="en-US" sz="1400" dirty="0">
                  <a:solidFill>
                    <a:srgbClr val="29486D"/>
                  </a:solidFill>
                  <a:latin typeface="Calibri" pitchFamily="34" charset="0"/>
                </a:rPr>
                <a:t>Lower Kuskokwim School District</a:t>
              </a:r>
            </a:p>
            <a:p>
              <a:pPr marL="285744" indent="-285744">
                <a:buClr>
                  <a:srgbClr val="FFC000"/>
                </a:buClr>
                <a:buSzPct val="90000"/>
                <a:buBlip>
                  <a:blip r:embed="rId4"/>
                </a:buBlip>
              </a:pPr>
              <a:r>
                <a:rPr lang="en-US" sz="1400" dirty="0">
                  <a:solidFill>
                    <a:srgbClr val="29486D"/>
                  </a:solidFill>
                  <a:latin typeface="Calibri" pitchFamily="34" charset="0"/>
                </a:rPr>
                <a:t>Rural Alaska Community Action Program</a:t>
              </a:r>
            </a:p>
            <a:p>
              <a:pPr marL="285744" indent="-285744">
                <a:buClr>
                  <a:srgbClr val="FFC000"/>
                </a:buClr>
                <a:buSzPct val="90000"/>
                <a:buBlip>
                  <a:blip r:embed="rId4"/>
                </a:buBlip>
              </a:pPr>
              <a:r>
                <a:rPr lang="en-US" sz="1400" dirty="0">
                  <a:solidFill>
                    <a:srgbClr val="29486D"/>
                  </a:solidFill>
                  <a:latin typeface="Calibri" pitchFamily="34" charset="0"/>
                </a:rPr>
                <a:t>Yukon-Kuskokwim Health Corporation</a:t>
              </a:r>
            </a:p>
          </p:txBody>
        </p:sp>
      </p:grpSp>
    </p:spTree>
    <p:extLst>
      <p:ext uri="{BB962C8B-B14F-4D97-AF65-F5344CB8AC3E}">
        <p14:creationId xmlns:p14="http://schemas.microsoft.com/office/powerpoint/2010/main" val="42784187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 Box 4"/>
          <p:cNvSpPr txBox="1">
            <a:spLocks noChangeArrowheads="1"/>
          </p:cNvSpPr>
          <p:nvPr/>
        </p:nvSpPr>
        <p:spPr bwMode="auto">
          <a:xfrm>
            <a:off x="-5499" y="1303377"/>
            <a:ext cx="9144000" cy="5478423"/>
          </a:xfrm>
          <a:prstGeom prst="rect">
            <a:avLst/>
          </a:prstGeom>
          <a:noFill/>
          <a:ln w="9525">
            <a:noFill/>
            <a:miter lim="800000"/>
            <a:headEnd/>
            <a:tailEnd/>
          </a:ln>
          <a:effectLst/>
        </p:spPr>
        <p:txBody>
          <a:bodyPr wrap="square">
            <a:spAutoFit/>
          </a:bodyPr>
          <a:lstStyle/>
          <a:p>
            <a:pPr marL="457189" indent="-457189">
              <a:spcBef>
                <a:spcPts val="1200"/>
              </a:spcBef>
              <a:buClr>
                <a:srgbClr val="FFC000"/>
              </a:buClr>
              <a:buSzPct val="90000"/>
              <a:buBlip>
                <a:blip r:embed="rId3"/>
              </a:buBlip>
              <a:defRPr/>
            </a:pPr>
            <a:r>
              <a:rPr lang="en-US" sz="3000" dirty="0">
                <a:solidFill>
                  <a:srgbClr val="29486D"/>
                </a:solidFill>
                <a:latin typeface="Calibri" pitchFamily="34" charset="0"/>
              </a:rPr>
              <a:t>Community-driven</a:t>
            </a:r>
          </a:p>
          <a:p>
            <a:pPr marL="457189" indent="-457189">
              <a:spcBef>
                <a:spcPts val="1200"/>
              </a:spcBef>
              <a:buClr>
                <a:srgbClr val="FFC000"/>
              </a:buClr>
              <a:buSzPct val="90000"/>
              <a:buBlip>
                <a:blip r:embed="rId3"/>
              </a:buBlip>
              <a:defRPr/>
            </a:pPr>
            <a:r>
              <a:rPr lang="en-US" sz="3000" dirty="0">
                <a:solidFill>
                  <a:srgbClr val="29486D"/>
                </a:solidFill>
                <a:latin typeface="Calibri" pitchFamily="34" charset="0"/>
              </a:rPr>
              <a:t>Voluntary</a:t>
            </a:r>
          </a:p>
          <a:p>
            <a:pPr marL="457189" indent="-457189">
              <a:spcBef>
                <a:spcPts val="1200"/>
              </a:spcBef>
              <a:buClr>
                <a:srgbClr val="FFC000"/>
              </a:buClr>
              <a:buSzPct val="90000"/>
              <a:buBlip>
                <a:blip r:embed="rId3"/>
              </a:buBlip>
              <a:defRPr/>
            </a:pPr>
            <a:r>
              <a:rPr lang="en-US" sz="3000" dirty="0">
                <a:solidFill>
                  <a:srgbClr val="29486D"/>
                </a:solidFill>
                <a:latin typeface="Calibri" pitchFamily="34" charset="0"/>
              </a:rPr>
              <a:t>Regular meetings and agency project updates provide for enhanced communication among community and agencies</a:t>
            </a:r>
          </a:p>
          <a:p>
            <a:pPr marL="457189" indent="-457189">
              <a:spcBef>
                <a:spcPts val="1200"/>
              </a:spcBef>
              <a:buClr>
                <a:srgbClr val="FFC000"/>
              </a:buClr>
              <a:buSzPct val="90000"/>
              <a:buBlip>
                <a:blip r:embed="rId3"/>
              </a:buBlip>
              <a:defRPr/>
            </a:pPr>
            <a:r>
              <a:rPr lang="en-US" sz="3000" dirty="0">
                <a:solidFill>
                  <a:srgbClr val="29486D"/>
                </a:solidFill>
                <a:latin typeface="Calibri" pitchFamily="34" charset="0"/>
              </a:rPr>
              <a:t>Collaboration has resulted in cost-savings and leveraging of resources</a:t>
            </a:r>
          </a:p>
          <a:p>
            <a:pPr marL="457189" indent="-457189">
              <a:spcBef>
                <a:spcPts val="1200"/>
              </a:spcBef>
              <a:buClr>
                <a:srgbClr val="FFC000"/>
              </a:buClr>
              <a:buSzPct val="90000"/>
              <a:buBlip>
                <a:blip r:embed="rId3"/>
              </a:buBlip>
              <a:defRPr/>
            </a:pPr>
            <a:r>
              <a:rPr lang="en-US" sz="3000" dirty="0">
                <a:solidFill>
                  <a:srgbClr val="29486D"/>
                </a:solidFill>
                <a:latin typeface="Calibri" pitchFamily="34" charset="0"/>
              </a:rPr>
              <a:t>Better coordination of work</a:t>
            </a:r>
          </a:p>
          <a:p>
            <a:pPr marL="457189" indent="-457189">
              <a:spcBef>
                <a:spcPts val="1200"/>
              </a:spcBef>
              <a:buClr>
                <a:srgbClr val="FFC000"/>
              </a:buClr>
              <a:buSzPct val="90000"/>
              <a:buBlip>
                <a:blip r:embed="rId3"/>
              </a:buBlip>
              <a:defRPr/>
            </a:pPr>
            <a:r>
              <a:rPr lang="en-US" sz="3000" dirty="0">
                <a:solidFill>
                  <a:srgbClr val="29486D"/>
                </a:solidFill>
                <a:latin typeface="Calibri" pitchFamily="34" charset="0"/>
              </a:rPr>
              <a:t>Reduced conflicts in project timelines and construction windows</a:t>
            </a:r>
          </a:p>
        </p:txBody>
      </p:sp>
      <p:sp>
        <p:nvSpPr>
          <p:cNvPr id="318467" name="Text Box 3"/>
          <p:cNvSpPr txBox="1">
            <a:spLocks noChangeArrowheads="1"/>
          </p:cNvSpPr>
          <p:nvPr/>
        </p:nvSpPr>
        <p:spPr bwMode="auto">
          <a:xfrm>
            <a:off x="0" y="59908"/>
            <a:ext cx="9144000" cy="1159292"/>
          </a:xfrm>
          <a:prstGeom prst="rect">
            <a:avLst/>
          </a:prstGeom>
          <a:noFill/>
          <a:ln w="9525">
            <a:noFill/>
            <a:miter lim="800000"/>
            <a:headEnd/>
            <a:tailEnd/>
          </a:ln>
          <a:effectLst/>
        </p:spPr>
        <p:txBody>
          <a:bodyPr>
            <a:spAutoFit/>
          </a:bodyPr>
          <a:lstStyle/>
          <a:p>
            <a:pPr algn="ctr">
              <a:lnSpc>
                <a:spcPts val="4000"/>
              </a:lnSpc>
              <a:defRPr/>
            </a:pPr>
            <a:r>
              <a:rPr lang="en-US" sz="4400" dirty="0">
                <a:solidFill>
                  <a:schemeClr val="bg1"/>
                </a:solidFill>
                <a:effectLst>
                  <a:outerShdw blurRad="50800" dist="38100" dir="2700000" algn="tl" rotWithShape="0">
                    <a:prstClr val="black">
                      <a:alpha val="40000"/>
                    </a:prstClr>
                  </a:outerShdw>
                </a:effectLst>
                <a:latin typeface="Perpetua" pitchFamily="18" charset="0"/>
              </a:rPr>
              <a:t>Partnering with the Village of Newtok</a:t>
            </a:r>
          </a:p>
          <a:p>
            <a:pPr algn="ctr">
              <a:lnSpc>
                <a:spcPts val="4000"/>
              </a:lnSpc>
              <a:defRPr/>
            </a:pPr>
            <a:r>
              <a:rPr lang="en-US" sz="4400" dirty="0">
                <a:solidFill>
                  <a:schemeClr val="bg1"/>
                </a:solidFill>
                <a:effectLst>
                  <a:outerShdw blurRad="50800" dist="38100" dir="2700000" algn="tl" rotWithShape="0">
                    <a:prstClr val="black">
                      <a:alpha val="40000"/>
                    </a:prstClr>
                  </a:outerShdw>
                </a:effectLst>
                <a:latin typeface="Perpetua" pitchFamily="18" charset="0"/>
              </a:rPr>
              <a:t>since 2006</a:t>
            </a:r>
          </a:p>
        </p:txBody>
      </p:sp>
    </p:spTree>
    <p:extLst>
      <p:ext uri="{BB962C8B-B14F-4D97-AF65-F5344CB8AC3E}">
        <p14:creationId xmlns:p14="http://schemas.microsoft.com/office/powerpoint/2010/main" val="410243369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733"/>
          <a:stretch/>
        </p:blipFill>
        <p:spPr>
          <a:xfrm>
            <a:off x="0" y="1219200"/>
            <a:ext cx="9144000" cy="2508912"/>
          </a:xfrm>
          <a:prstGeom prst="rect">
            <a:avLst/>
          </a:prstGeom>
        </p:spPr>
      </p:pic>
      <p:sp>
        <p:nvSpPr>
          <p:cNvPr id="3" name="Text Box 3"/>
          <p:cNvSpPr txBox="1">
            <a:spLocks noChangeArrowheads="1"/>
          </p:cNvSpPr>
          <p:nvPr/>
        </p:nvSpPr>
        <p:spPr bwMode="auto">
          <a:xfrm>
            <a:off x="0" y="59908"/>
            <a:ext cx="9144000" cy="1159292"/>
          </a:xfrm>
          <a:prstGeom prst="rect">
            <a:avLst/>
          </a:prstGeom>
          <a:noFill/>
          <a:ln w="9525">
            <a:noFill/>
            <a:miter lim="800000"/>
            <a:headEnd/>
            <a:tailEnd/>
          </a:ln>
          <a:effectLst/>
        </p:spPr>
        <p:txBody>
          <a:bodyPr>
            <a:spAutoFit/>
          </a:bodyPr>
          <a:lstStyle/>
          <a:p>
            <a:pPr algn="ctr">
              <a:lnSpc>
                <a:spcPts val="4000"/>
              </a:lnSpc>
              <a:defRPr/>
            </a:pPr>
            <a:r>
              <a:rPr lang="en-US" sz="4400" dirty="0">
                <a:solidFill>
                  <a:schemeClr val="bg1"/>
                </a:solidFill>
                <a:effectLst>
                  <a:outerShdw blurRad="50800" dist="38100" dir="2700000" algn="tl" rotWithShape="0">
                    <a:prstClr val="black">
                      <a:alpha val="40000"/>
                    </a:prstClr>
                  </a:outerShdw>
                </a:effectLst>
                <a:latin typeface="Perpetua" pitchFamily="18" charset="0"/>
              </a:rPr>
              <a:t>Relocation Activities at Mertarvik,</a:t>
            </a:r>
          </a:p>
          <a:p>
            <a:pPr algn="ctr">
              <a:lnSpc>
                <a:spcPts val="4000"/>
              </a:lnSpc>
              <a:defRPr/>
            </a:pPr>
            <a:r>
              <a:rPr lang="en-US" sz="4400" dirty="0">
                <a:solidFill>
                  <a:schemeClr val="bg1"/>
                </a:solidFill>
                <a:effectLst>
                  <a:outerShdw blurRad="50800" dist="38100" dir="2700000" algn="tl" rotWithShape="0">
                    <a:prstClr val="black">
                      <a:alpha val="40000"/>
                    </a:prstClr>
                  </a:outerShdw>
                </a:effectLst>
                <a:latin typeface="Perpetua" pitchFamily="18" charset="0"/>
              </a:rPr>
              <a:t>2006 - 2016</a:t>
            </a:r>
          </a:p>
        </p:txBody>
      </p:sp>
      <p:pic>
        <p:nvPicPr>
          <p:cNvPr id="6" name="Picture 5"/>
          <p:cNvPicPr>
            <a:picLocks noChangeAspect="1"/>
          </p:cNvPicPr>
          <p:nvPr/>
        </p:nvPicPr>
        <p:blipFill rotWithShape="1">
          <a:blip r:embed="rId3"/>
          <a:srcRect t="17893" b="14657"/>
          <a:stretch/>
        </p:blipFill>
        <p:spPr>
          <a:xfrm>
            <a:off x="0" y="3728112"/>
            <a:ext cx="9144000" cy="3129888"/>
          </a:xfrm>
          <a:prstGeom prst="rect">
            <a:avLst/>
          </a:prstGeom>
        </p:spPr>
      </p:pic>
    </p:spTree>
    <p:extLst>
      <p:ext uri="{BB962C8B-B14F-4D97-AF65-F5344CB8AC3E}">
        <p14:creationId xmlns:p14="http://schemas.microsoft.com/office/powerpoint/2010/main" val="3801771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049707"/>
            <a:ext cx="9067800" cy="3662541"/>
          </a:xfrm>
          <a:prstGeom prst="rect">
            <a:avLst/>
          </a:prstGeom>
        </p:spPr>
        <p:txBody>
          <a:bodyPr wrap="square" lIns="0" tIns="0" rIns="0" bIns="0">
            <a:spAutoFit/>
          </a:bodyPr>
          <a:lstStyle/>
          <a:p>
            <a:pPr marL="342900" indent="-342900">
              <a:buClr>
                <a:srgbClr val="0070C0"/>
              </a:buClr>
              <a:buSzPct val="115000"/>
              <a:buFont typeface="Arial" panose="020B0604020202020204" pitchFamily="34" charset="0"/>
              <a:buChar char="•"/>
            </a:pPr>
            <a:r>
              <a:rPr lang="en-US" sz="2400" dirty="0">
                <a:solidFill>
                  <a:srgbClr val="29486D"/>
                </a:solidFill>
              </a:rPr>
              <a:t>Established to provide funding and technical assistance to communities imminently threatened by climate-related natural hazards. </a:t>
            </a:r>
          </a:p>
          <a:p>
            <a:pPr marL="342900" indent="-342900">
              <a:buClr>
                <a:srgbClr val="0070C0"/>
              </a:buClr>
              <a:buSzPct val="115000"/>
              <a:buFont typeface="Arial" panose="020B0604020202020204" pitchFamily="34" charset="0"/>
              <a:buChar char="•"/>
            </a:pPr>
            <a:endParaRPr lang="en-US" sz="800" dirty="0">
              <a:solidFill>
                <a:srgbClr val="29486D"/>
              </a:solidFill>
            </a:endParaRPr>
          </a:p>
          <a:p>
            <a:pPr marL="342900" indent="-342900">
              <a:buClr>
                <a:srgbClr val="0070C0"/>
              </a:buClr>
              <a:buSzPct val="115000"/>
              <a:buFont typeface="Arial" panose="020B0604020202020204" pitchFamily="34" charset="0"/>
              <a:buChar char="•"/>
            </a:pPr>
            <a:r>
              <a:rPr lang="en-US" sz="2400" dirty="0">
                <a:solidFill>
                  <a:srgbClr val="29486D"/>
                </a:solidFill>
              </a:rPr>
              <a:t>Intended to assist impacted communities develop planned approach to shoreline protection, building relocation and/or eventual relocation of the village.</a:t>
            </a:r>
          </a:p>
          <a:p>
            <a:pPr marL="342900" indent="-342900">
              <a:buClr>
                <a:srgbClr val="0070C0"/>
              </a:buClr>
              <a:buSzPct val="115000"/>
              <a:buFont typeface="Arial" panose="020B0604020202020204" pitchFamily="34" charset="0"/>
              <a:buChar char="•"/>
            </a:pPr>
            <a:endParaRPr lang="en-US" sz="800" dirty="0">
              <a:solidFill>
                <a:srgbClr val="29486D"/>
              </a:solidFill>
            </a:endParaRPr>
          </a:p>
          <a:p>
            <a:pPr marL="342900" indent="-342900">
              <a:buClr>
                <a:srgbClr val="0070C0"/>
              </a:buClr>
              <a:buSzPct val="115000"/>
              <a:buFont typeface="Arial" panose="020B0604020202020204" pitchFamily="34" charset="0"/>
              <a:buChar char="•"/>
            </a:pPr>
            <a:r>
              <a:rPr lang="en-US" sz="2400" dirty="0">
                <a:solidFill>
                  <a:srgbClr val="29486D"/>
                </a:solidFill>
              </a:rPr>
              <a:t>Also intended to address Alaska Congressional Delegation’s request that State of Alaska participate with federal government in addressing climate-change impacts on Alaska’s communities.</a:t>
            </a:r>
          </a:p>
        </p:txBody>
      </p:sp>
      <p:sp>
        <p:nvSpPr>
          <p:cNvPr id="3" name="TextBox 2"/>
          <p:cNvSpPr txBox="1"/>
          <p:nvPr/>
        </p:nvSpPr>
        <p:spPr>
          <a:xfrm>
            <a:off x="0" y="0"/>
            <a:ext cx="9144000" cy="2044791"/>
          </a:xfrm>
          <a:prstGeom prst="rect">
            <a:avLst/>
          </a:prstGeom>
          <a:noFill/>
        </p:spPr>
        <p:txBody>
          <a:bodyPr wrap="square" rtlCol="0">
            <a:spAutoFit/>
          </a:bodyPr>
          <a:lstStyle/>
          <a:p>
            <a:pPr algn="ctr">
              <a:lnSpc>
                <a:spcPts val="7500"/>
              </a:lnSpc>
            </a:pPr>
            <a:r>
              <a:rPr lang="en-US" sz="6000" dirty="0">
                <a:solidFill>
                  <a:schemeClr val="accent1">
                    <a:lumMod val="20000"/>
                    <a:lumOff val="80000"/>
                  </a:schemeClr>
                </a:solidFill>
                <a:latin typeface="Perpetua" panose="02020502060401020303" pitchFamily="18" charset="0"/>
              </a:rPr>
              <a:t>Alaska Climate Change Impact Mitigation Program</a:t>
            </a:r>
          </a:p>
        </p:txBody>
      </p:sp>
    </p:spTree>
    <p:extLst>
      <p:ext uri="{BB962C8B-B14F-4D97-AF65-F5344CB8AC3E}">
        <p14:creationId xmlns:p14="http://schemas.microsoft.com/office/powerpoint/2010/main" val="1012076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0B92468-6DAA-4398-918B-89DB3DC2178F}">
  <ds:schemaRefs>
    <ds:schemaRef ds:uri="ESRI.ArcGIS.Mapping.OfficeIntegration.PowerPointInfo"/>
  </ds:schemaRefs>
</ds:datastoreItem>
</file>

<file path=customXml/itemProps2.xml><?xml version="1.0" encoding="utf-8"?>
<ds:datastoreItem xmlns:ds="http://schemas.openxmlformats.org/officeDocument/2006/customXml" ds:itemID="{CA24F314-0405-4FA7-8880-337CEBCC0A12}">
  <ds:schemaRefs>
    <ds:schemaRef ds:uri="ESRI.ArcGIS.Mapping.OfficeIntegration.PowerPointInfo"/>
  </ds:schemaRefs>
</ds:datastoreItem>
</file>

<file path=customXml/itemProps3.xml><?xml version="1.0" encoding="utf-8"?>
<ds:datastoreItem xmlns:ds="http://schemas.openxmlformats.org/officeDocument/2006/customXml" ds:itemID="{EA3611A5-8E64-4E80-BADD-0629758DC3B6}">
  <ds:schemaRefs>
    <ds:schemaRef ds:uri="ESRI.ArcGIS.Mapping.OfficeIntegration.PowerPointInfo"/>
  </ds:schemaRefs>
</ds:datastoreItem>
</file>

<file path=customXml/itemProps4.xml><?xml version="1.0" encoding="utf-8"?>
<ds:datastoreItem xmlns:ds="http://schemas.openxmlformats.org/officeDocument/2006/customXml" ds:itemID="{A1471FBB-D40C-42E4-B529-F448DFE8FE64}">
  <ds:schemaRefs>
    <ds:schemaRef ds:uri="ESRI.ArcGIS.Mapping.OfficeIntegration.PowerPointInfo"/>
  </ds:schemaRefs>
</ds:datastoreItem>
</file>

<file path=customXml/itemProps5.xml><?xml version="1.0" encoding="utf-8"?>
<ds:datastoreItem xmlns:ds="http://schemas.openxmlformats.org/officeDocument/2006/customXml" ds:itemID="{3B9B5C06-67C8-47E5-833B-3C8307751C2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2880</TotalTime>
  <Words>1634</Words>
  <Application>Microsoft Office PowerPoint</Application>
  <PresentationFormat>On-screen Show (4:3)</PresentationFormat>
  <Paragraphs>207</Paragraphs>
  <Slides>36</Slides>
  <Notes>13</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36</vt:i4>
      </vt:variant>
    </vt:vector>
  </HeadingPairs>
  <TitlesOfParts>
    <vt:vector size="45" baseType="lpstr">
      <vt:lpstr>1_Office Theme</vt:lpstr>
      <vt:lpstr>4_Custom Design</vt:lpstr>
      <vt:lpstr>Custom Design</vt:lpstr>
      <vt:lpstr>6_Custom Design</vt:lpstr>
      <vt:lpstr>5_Custom Design</vt:lpstr>
      <vt:lpstr>2_Custom Design</vt:lpstr>
      <vt:lpstr>3_Custom Design</vt:lpstr>
      <vt:lpstr>1_Custom Design</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Strong Community Leadership</vt:lpstr>
      <vt:lpstr>Agency Support and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Alaska, DCCED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Russell Cox</dc:creator>
  <cp:lastModifiedBy>Sally Russell Cox</cp:lastModifiedBy>
  <cp:revision>171</cp:revision>
  <dcterms:created xsi:type="dcterms:W3CDTF">2014-01-31T21:26:55Z</dcterms:created>
  <dcterms:modified xsi:type="dcterms:W3CDTF">2016-09-16T01:14:15Z</dcterms:modified>
</cp:coreProperties>
</file>