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256" r:id="rId2"/>
    <p:sldId id="259" r:id="rId3"/>
    <p:sldId id="257" r:id="rId4"/>
    <p:sldId id="272" r:id="rId5"/>
    <p:sldId id="273" r:id="rId6"/>
    <p:sldId id="265" r:id="rId7"/>
    <p:sldId id="274" r:id="rId8"/>
    <p:sldId id="261" r:id="rId9"/>
    <p:sldId id="275" r:id="rId10"/>
    <p:sldId id="277" r:id="rId11"/>
    <p:sldId id="262" r:id="rId12"/>
    <p:sldId id="276" r:id="rId13"/>
    <p:sldId id="279" r:id="rId14"/>
    <p:sldId id="278" r:id="rId15"/>
    <p:sldId id="271" r:id="rId16"/>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589" autoAdjust="0"/>
  </p:normalViewPr>
  <p:slideViewPr>
    <p:cSldViewPr>
      <p:cViewPr varScale="1">
        <p:scale>
          <a:sx n="57" d="100"/>
          <a:sy n="57" d="100"/>
        </p:scale>
        <p:origin x="1540"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300"/>
            </a:lvl1pPr>
          </a:lstStyle>
          <a:p>
            <a:endParaRPr lang="en-US"/>
          </a:p>
        </p:txBody>
      </p:sp>
      <p:sp>
        <p:nvSpPr>
          <p:cNvPr id="3" name="Date Placeholder 2"/>
          <p:cNvSpPr>
            <a:spLocks noGrp="1"/>
          </p:cNvSpPr>
          <p:nvPr>
            <p:ph type="dt" sz="quarter" idx="1"/>
          </p:nvPr>
        </p:nvSpPr>
        <p:spPr>
          <a:xfrm>
            <a:off x="3978131" y="0"/>
            <a:ext cx="3043343" cy="465455"/>
          </a:xfrm>
          <a:prstGeom prst="rect">
            <a:avLst/>
          </a:prstGeom>
        </p:spPr>
        <p:txBody>
          <a:bodyPr vert="horz" lIns="93317" tIns="46659" rIns="93317" bIns="46659" rtlCol="0"/>
          <a:lstStyle>
            <a:lvl1pPr algn="r">
              <a:defRPr sz="1300"/>
            </a:lvl1pPr>
          </a:lstStyle>
          <a:p>
            <a:fld id="{DFC08CE1-0D5F-4A98-872C-CA524F455821}" type="datetime1">
              <a:rPr lang="en-US" smtClean="0"/>
              <a:t>4/14/2021</a:t>
            </a:fld>
            <a:endParaRPr lang="en-US"/>
          </a:p>
        </p:txBody>
      </p:sp>
      <p:sp>
        <p:nvSpPr>
          <p:cNvPr id="4" name="Footer Placeholder 3"/>
          <p:cNvSpPr>
            <a:spLocks noGrp="1"/>
          </p:cNvSpPr>
          <p:nvPr>
            <p:ph type="ftr" sz="quarter" idx="2"/>
          </p:nvPr>
        </p:nvSpPr>
        <p:spPr>
          <a:xfrm>
            <a:off x="0" y="8842030"/>
            <a:ext cx="3043343" cy="465455"/>
          </a:xfrm>
          <a:prstGeom prst="rect">
            <a:avLst/>
          </a:prstGeom>
        </p:spPr>
        <p:txBody>
          <a:bodyPr vert="horz" lIns="93317" tIns="46659" rIns="93317" bIns="46659" rtlCol="0" anchor="b"/>
          <a:lstStyle>
            <a:lvl1pPr algn="l">
              <a:defRPr sz="1300"/>
            </a:lvl1pPr>
          </a:lstStyle>
          <a:p>
            <a:endParaRPr lang="en-US"/>
          </a:p>
        </p:txBody>
      </p:sp>
      <p:sp>
        <p:nvSpPr>
          <p:cNvPr id="5" name="Slide Number Placeholder 4"/>
          <p:cNvSpPr>
            <a:spLocks noGrp="1"/>
          </p:cNvSpPr>
          <p:nvPr>
            <p:ph type="sldNum" sz="quarter" idx="3"/>
          </p:nvPr>
        </p:nvSpPr>
        <p:spPr>
          <a:xfrm>
            <a:off x="3978131" y="8842030"/>
            <a:ext cx="3043343" cy="465455"/>
          </a:xfrm>
          <a:prstGeom prst="rect">
            <a:avLst/>
          </a:prstGeom>
        </p:spPr>
        <p:txBody>
          <a:bodyPr vert="horz" lIns="93317" tIns="46659" rIns="93317" bIns="46659" rtlCol="0" anchor="b"/>
          <a:lstStyle>
            <a:lvl1pPr algn="r">
              <a:defRPr sz="1300"/>
            </a:lvl1pPr>
          </a:lstStyle>
          <a:p>
            <a:fld id="{8854FAD5-78DE-4281-B1BA-153B06444A3D}" type="slidenum">
              <a:rPr lang="en-US" smtClean="0"/>
              <a:t>‹#›</a:t>
            </a:fld>
            <a:endParaRPr lang="en-US"/>
          </a:p>
        </p:txBody>
      </p:sp>
    </p:spTree>
    <p:extLst>
      <p:ext uri="{BB962C8B-B14F-4D97-AF65-F5344CB8AC3E}">
        <p14:creationId xmlns:p14="http://schemas.microsoft.com/office/powerpoint/2010/main" val="42866183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300"/>
            </a:lvl1pPr>
          </a:lstStyle>
          <a:p>
            <a:endParaRPr lang="en-US"/>
          </a:p>
        </p:txBody>
      </p:sp>
      <p:sp>
        <p:nvSpPr>
          <p:cNvPr id="3" name="Date Placeholder 2"/>
          <p:cNvSpPr>
            <a:spLocks noGrp="1"/>
          </p:cNvSpPr>
          <p:nvPr>
            <p:ph type="dt" idx="1"/>
          </p:nvPr>
        </p:nvSpPr>
        <p:spPr>
          <a:xfrm>
            <a:off x="3978131" y="0"/>
            <a:ext cx="3043343" cy="465455"/>
          </a:xfrm>
          <a:prstGeom prst="rect">
            <a:avLst/>
          </a:prstGeom>
        </p:spPr>
        <p:txBody>
          <a:bodyPr vert="horz" lIns="93317" tIns="46659" rIns="93317" bIns="46659" rtlCol="0"/>
          <a:lstStyle>
            <a:lvl1pPr algn="r">
              <a:defRPr sz="1300"/>
            </a:lvl1pPr>
          </a:lstStyle>
          <a:p>
            <a:fld id="{3946A0B2-C65C-4F63-8425-856678338060}" type="datetime1">
              <a:rPr lang="en-US" smtClean="0"/>
              <a:t>4/14/2021</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17" tIns="46659" rIns="93317" bIns="46659"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7" tIns="46659" rIns="93317" bIns="4665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5455"/>
          </a:xfrm>
          <a:prstGeom prst="rect">
            <a:avLst/>
          </a:prstGeom>
        </p:spPr>
        <p:txBody>
          <a:bodyPr vert="horz" lIns="93317" tIns="46659" rIns="93317" bIns="46659" rtlCol="0" anchor="b"/>
          <a:lstStyle>
            <a:lvl1pPr algn="l">
              <a:defRPr sz="1300"/>
            </a:lvl1pPr>
          </a:lstStyle>
          <a:p>
            <a:endParaRPr lang="en-US"/>
          </a:p>
        </p:txBody>
      </p:sp>
      <p:sp>
        <p:nvSpPr>
          <p:cNvPr id="7" name="Slide Number Placeholder 6"/>
          <p:cNvSpPr>
            <a:spLocks noGrp="1"/>
          </p:cNvSpPr>
          <p:nvPr>
            <p:ph type="sldNum" sz="quarter" idx="5"/>
          </p:nvPr>
        </p:nvSpPr>
        <p:spPr>
          <a:xfrm>
            <a:off x="3978131" y="8842030"/>
            <a:ext cx="3043343" cy="465455"/>
          </a:xfrm>
          <a:prstGeom prst="rect">
            <a:avLst/>
          </a:prstGeom>
        </p:spPr>
        <p:txBody>
          <a:bodyPr vert="horz" lIns="93317" tIns="46659" rIns="93317" bIns="46659" rtlCol="0" anchor="b"/>
          <a:lstStyle>
            <a:lvl1pPr algn="r">
              <a:defRPr sz="1300"/>
            </a:lvl1pPr>
          </a:lstStyle>
          <a:p>
            <a:fld id="{498F45BA-37EF-499E-88A9-2BF2D47A4785}" type="slidenum">
              <a:rPr lang="en-US" smtClean="0"/>
              <a:t>‹#›</a:t>
            </a:fld>
            <a:endParaRPr lang="en-US"/>
          </a:p>
        </p:txBody>
      </p:sp>
    </p:spTree>
    <p:extLst>
      <p:ext uri="{BB962C8B-B14F-4D97-AF65-F5344CB8AC3E}">
        <p14:creationId xmlns:p14="http://schemas.microsoft.com/office/powerpoint/2010/main" val="2321616154"/>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8F45BA-37EF-499E-88A9-2BF2D47A4785}" type="slidenum">
              <a:rPr lang="en-US" smtClean="0"/>
              <a:t>1</a:t>
            </a:fld>
            <a:endParaRPr lang="en-US"/>
          </a:p>
        </p:txBody>
      </p:sp>
      <p:sp>
        <p:nvSpPr>
          <p:cNvPr id="5" name="Date Placeholder 4"/>
          <p:cNvSpPr>
            <a:spLocks noGrp="1"/>
          </p:cNvSpPr>
          <p:nvPr>
            <p:ph type="dt" idx="11"/>
          </p:nvPr>
        </p:nvSpPr>
        <p:spPr/>
        <p:txBody>
          <a:bodyPr/>
          <a:lstStyle/>
          <a:p>
            <a:fld id="{29521891-4A02-4D44-B2FA-D352C4EB044B}" type="datetime1">
              <a:rPr lang="en-US" smtClean="0"/>
              <a:t>4/14/2021</a:t>
            </a:fld>
            <a:endParaRPr lang="en-US"/>
          </a:p>
        </p:txBody>
      </p:sp>
    </p:spTree>
    <p:extLst>
      <p:ext uri="{BB962C8B-B14F-4D97-AF65-F5344CB8AC3E}">
        <p14:creationId xmlns:p14="http://schemas.microsoft.com/office/powerpoint/2010/main" val="16132408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4D3C5215-F9B6-4EAF-BF26-C4DB6C5FA91D}" type="datetime1">
              <a:rPr lang="en-US" smtClean="0"/>
              <a:t>4/14/2021</a:t>
            </a:fld>
            <a:endParaRPr lang="en-US"/>
          </a:p>
        </p:txBody>
      </p:sp>
      <p:sp>
        <p:nvSpPr>
          <p:cNvPr id="5" name="Slide Number Placeholder 4"/>
          <p:cNvSpPr>
            <a:spLocks noGrp="1"/>
          </p:cNvSpPr>
          <p:nvPr>
            <p:ph type="sldNum" sz="quarter" idx="11"/>
          </p:nvPr>
        </p:nvSpPr>
        <p:spPr/>
        <p:txBody>
          <a:bodyPr/>
          <a:lstStyle/>
          <a:p>
            <a:fld id="{498F45BA-37EF-499E-88A9-2BF2D47A4785}" type="slidenum">
              <a:rPr lang="en-US" smtClean="0"/>
              <a:t>10</a:t>
            </a:fld>
            <a:endParaRPr lang="en-US"/>
          </a:p>
        </p:txBody>
      </p:sp>
    </p:spTree>
    <p:extLst>
      <p:ext uri="{BB962C8B-B14F-4D97-AF65-F5344CB8AC3E}">
        <p14:creationId xmlns:p14="http://schemas.microsoft.com/office/powerpoint/2010/main" val="9846705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FD9D5C5A-B5F9-496C-8902-5487A5F4D7A2}" type="datetime1">
              <a:rPr lang="en-US" smtClean="0"/>
              <a:t>4/14/2021</a:t>
            </a:fld>
            <a:endParaRPr lang="en-US"/>
          </a:p>
        </p:txBody>
      </p:sp>
      <p:sp>
        <p:nvSpPr>
          <p:cNvPr id="5" name="Slide Number Placeholder 4"/>
          <p:cNvSpPr>
            <a:spLocks noGrp="1"/>
          </p:cNvSpPr>
          <p:nvPr>
            <p:ph type="sldNum" sz="quarter" idx="11"/>
          </p:nvPr>
        </p:nvSpPr>
        <p:spPr/>
        <p:txBody>
          <a:bodyPr/>
          <a:lstStyle/>
          <a:p>
            <a:fld id="{498F45BA-37EF-499E-88A9-2BF2D47A4785}" type="slidenum">
              <a:rPr lang="en-US" smtClean="0"/>
              <a:t>11</a:t>
            </a:fld>
            <a:endParaRPr lang="en-US"/>
          </a:p>
        </p:txBody>
      </p:sp>
    </p:spTree>
    <p:extLst>
      <p:ext uri="{BB962C8B-B14F-4D97-AF65-F5344CB8AC3E}">
        <p14:creationId xmlns:p14="http://schemas.microsoft.com/office/powerpoint/2010/main" val="21502974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F8D3D828-38AC-4F42-92B0-600F3B84C4C6}" type="datetime1">
              <a:rPr lang="en-US" smtClean="0"/>
              <a:t>4/14/2021</a:t>
            </a:fld>
            <a:endParaRPr lang="en-US"/>
          </a:p>
        </p:txBody>
      </p:sp>
      <p:sp>
        <p:nvSpPr>
          <p:cNvPr id="5" name="Slide Number Placeholder 4"/>
          <p:cNvSpPr>
            <a:spLocks noGrp="1"/>
          </p:cNvSpPr>
          <p:nvPr>
            <p:ph type="sldNum" sz="quarter" idx="11"/>
          </p:nvPr>
        </p:nvSpPr>
        <p:spPr/>
        <p:txBody>
          <a:bodyPr/>
          <a:lstStyle/>
          <a:p>
            <a:fld id="{498F45BA-37EF-499E-88A9-2BF2D47A4785}" type="slidenum">
              <a:rPr lang="en-US" smtClean="0"/>
              <a:t>12</a:t>
            </a:fld>
            <a:endParaRPr lang="en-US"/>
          </a:p>
        </p:txBody>
      </p:sp>
    </p:spTree>
    <p:extLst>
      <p:ext uri="{BB962C8B-B14F-4D97-AF65-F5344CB8AC3E}">
        <p14:creationId xmlns:p14="http://schemas.microsoft.com/office/powerpoint/2010/main" val="8972947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9E89460B-FF20-4E4E-BE8B-04B2BB761C6B}" type="datetime1">
              <a:rPr lang="en-US" smtClean="0"/>
              <a:t>4/14/2021</a:t>
            </a:fld>
            <a:endParaRPr lang="en-US"/>
          </a:p>
        </p:txBody>
      </p:sp>
      <p:sp>
        <p:nvSpPr>
          <p:cNvPr id="5" name="Slide Number Placeholder 4"/>
          <p:cNvSpPr>
            <a:spLocks noGrp="1"/>
          </p:cNvSpPr>
          <p:nvPr>
            <p:ph type="sldNum" sz="quarter" idx="11"/>
          </p:nvPr>
        </p:nvSpPr>
        <p:spPr/>
        <p:txBody>
          <a:bodyPr/>
          <a:lstStyle/>
          <a:p>
            <a:fld id="{498F45BA-37EF-499E-88A9-2BF2D47A4785}" type="slidenum">
              <a:rPr lang="en-US" smtClean="0"/>
              <a:t>13</a:t>
            </a:fld>
            <a:endParaRPr lang="en-US"/>
          </a:p>
        </p:txBody>
      </p:sp>
    </p:spTree>
    <p:extLst>
      <p:ext uri="{BB962C8B-B14F-4D97-AF65-F5344CB8AC3E}">
        <p14:creationId xmlns:p14="http://schemas.microsoft.com/office/powerpoint/2010/main" val="8648209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44.62.310(f).</a:t>
            </a:r>
          </a:p>
          <a:p>
            <a:r>
              <a:rPr lang="en-US" dirty="0" smtClean="0"/>
              <a:t>Sometimes cure is not</a:t>
            </a:r>
            <a:r>
              <a:rPr lang="en-US" baseline="0" dirty="0" smtClean="0"/>
              <a:t>  possible or may cause unintended or incomplete action if some performance related to the voided </a:t>
            </a:r>
            <a:r>
              <a:rPr lang="en-US" baseline="0" smtClean="0"/>
              <a:t>action has </a:t>
            </a:r>
            <a:r>
              <a:rPr lang="en-US" baseline="0" dirty="0" smtClean="0"/>
              <a:t>already occurred or should have occurred, or if circumstances have changed materially.</a:t>
            </a:r>
            <a:endParaRPr lang="en-US" dirty="0"/>
          </a:p>
        </p:txBody>
      </p:sp>
      <p:sp>
        <p:nvSpPr>
          <p:cNvPr id="4" name="Date Placeholder 3"/>
          <p:cNvSpPr>
            <a:spLocks noGrp="1"/>
          </p:cNvSpPr>
          <p:nvPr>
            <p:ph type="dt" idx="10"/>
          </p:nvPr>
        </p:nvSpPr>
        <p:spPr/>
        <p:txBody>
          <a:bodyPr/>
          <a:lstStyle/>
          <a:p>
            <a:fld id="{E17858C1-87BF-4BF3-A7B1-2BAAAAD5B7EC}" type="datetime1">
              <a:rPr lang="en-US" smtClean="0"/>
              <a:t>4/14/2021</a:t>
            </a:fld>
            <a:endParaRPr lang="en-US"/>
          </a:p>
        </p:txBody>
      </p:sp>
      <p:sp>
        <p:nvSpPr>
          <p:cNvPr id="5" name="Slide Number Placeholder 4"/>
          <p:cNvSpPr>
            <a:spLocks noGrp="1"/>
          </p:cNvSpPr>
          <p:nvPr>
            <p:ph type="sldNum" sz="quarter" idx="11"/>
          </p:nvPr>
        </p:nvSpPr>
        <p:spPr/>
        <p:txBody>
          <a:bodyPr/>
          <a:lstStyle/>
          <a:p>
            <a:fld id="{498F45BA-37EF-499E-88A9-2BF2D47A4785}" type="slidenum">
              <a:rPr lang="en-US" smtClean="0"/>
              <a:t>14</a:t>
            </a:fld>
            <a:endParaRPr lang="en-US"/>
          </a:p>
        </p:txBody>
      </p:sp>
    </p:spTree>
    <p:extLst>
      <p:ext uri="{BB962C8B-B14F-4D97-AF65-F5344CB8AC3E}">
        <p14:creationId xmlns:p14="http://schemas.microsoft.com/office/powerpoint/2010/main" val="11428625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12BF0980-FCE7-4E05-87C6-2F2E045F2BDB}" type="datetime1">
              <a:rPr lang="en-US" smtClean="0"/>
              <a:t>4/14/2021</a:t>
            </a:fld>
            <a:endParaRPr lang="en-US"/>
          </a:p>
        </p:txBody>
      </p:sp>
      <p:sp>
        <p:nvSpPr>
          <p:cNvPr id="5" name="Slide Number Placeholder 4"/>
          <p:cNvSpPr>
            <a:spLocks noGrp="1"/>
          </p:cNvSpPr>
          <p:nvPr>
            <p:ph type="sldNum" sz="quarter" idx="11"/>
          </p:nvPr>
        </p:nvSpPr>
        <p:spPr/>
        <p:txBody>
          <a:bodyPr/>
          <a:lstStyle/>
          <a:p>
            <a:fld id="{498F45BA-37EF-499E-88A9-2BF2D47A4785}" type="slidenum">
              <a:rPr lang="en-US" smtClean="0"/>
              <a:t>15</a:t>
            </a:fld>
            <a:endParaRPr lang="en-US"/>
          </a:p>
        </p:txBody>
      </p:sp>
    </p:spTree>
    <p:extLst>
      <p:ext uri="{BB962C8B-B14F-4D97-AF65-F5344CB8AC3E}">
        <p14:creationId xmlns:p14="http://schemas.microsoft.com/office/powerpoint/2010/main" val="2200828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8F45BA-37EF-499E-88A9-2BF2D47A4785}" type="slidenum">
              <a:rPr lang="en-US" smtClean="0"/>
              <a:t>2</a:t>
            </a:fld>
            <a:endParaRPr lang="en-US"/>
          </a:p>
        </p:txBody>
      </p:sp>
      <p:sp>
        <p:nvSpPr>
          <p:cNvPr id="5" name="Date Placeholder 4"/>
          <p:cNvSpPr>
            <a:spLocks noGrp="1"/>
          </p:cNvSpPr>
          <p:nvPr>
            <p:ph type="dt" idx="11"/>
          </p:nvPr>
        </p:nvSpPr>
        <p:spPr/>
        <p:txBody>
          <a:bodyPr/>
          <a:lstStyle/>
          <a:p>
            <a:fld id="{135A11E3-9018-4227-ACEC-E4A75C9AE802}" type="datetime1">
              <a:rPr lang="en-US" smtClean="0"/>
              <a:t>4/14/2021</a:t>
            </a:fld>
            <a:endParaRPr lang="en-US"/>
          </a:p>
        </p:txBody>
      </p:sp>
    </p:spTree>
    <p:extLst>
      <p:ext uri="{BB962C8B-B14F-4D97-AF65-F5344CB8AC3E}">
        <p14:creationId xmlns:p14="http://schemas.microsoft.com/office/powerpoint/2010/main" val="503231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Open Meetings</a:t>
            </a:r>
            <a:r>
              <a:rPr lang="en-US" baseline="0" dirty="0" smtClean="0"/>
              <a:t> Act dates to statehood. This explicit policy statement was added in 1972.</a:t>
            </a:r>
            <a:endParaRPr lang="en-US" dirty="0"/>
          </a:p>
        </p:txBody>
      </p:sp>
      <p:sp>
        <p:nvSpPr>
          <p:cNvPr id="4" name="Date Placeholder 3"/>
          <p:cNvSpPr>
            <a:spLocks noGrp="1"/>
          </p:cNvSpPr>
          <p:nvPr>
            <p:ph type="dt" idx="10"/>
          </p:nvPr>
        </p:nvSpPr>
        <p:spPr/>
        <p:txBody>
          <a:bodyPr/>
          <a:lstStyle/>
          <a:p>
            <a:fld id="{2205F643-B75D-4379-83DA-E21413C3B865}" type="datetime1">
              <a:rPr lang="en-US" smtClean="0"/>
              <a:t>4/14/2021</a:t>
            </a:fld>
            <a:endParaRPr lang="en-US"/>
          </a:p>
        </p:txBody>
      </p:sp>
      <p:sp>
        <p:nvSpPr>
          <p:cNvPr id="5" name="Slide Number Placeholder 4"/>
          <p:cNvSpPr>
            <a:spLocks noGrp="1"/>
          </p:cNvSpPr>
          <p:nvPr>
            <p:ph type="sldNum" sz="quarter" idx="11"/>
          </p:nvPr>
        </p:nvSpPr>
        <p:spPr/>
        <p:txBody>
          <a:bodyPr/>
          <a:lstStyle/>
          <a:p>
            <a:fld id="{498F45BA-37EF-499E-88A9-2BF2D47A4785}" type="slidenum">
              <a:rPr lang="en-US" smtClean="0"/>
              <a:t>3</a:t>
            </a:fld>
            <a:endParaRPr lang="en-US"/>
          </a:p>
        </p:txBody>
      </p:sp>
    </p:spTree>
    <p:extLst>
      <p:ext uri="{BB962C8B-B14F-4D97-AF65-F5344CB8AC3E}">
        <p14:creationId xmlns:p14="http://schemas.microsoft.com/office/powerpoint/2010/main" val="1328377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1644F778-327D-468B-9676-C91120178C6B}" type="datetime1">
              <a:rPr lang="en-US" smtClean="0"/>
              <a:t>4/14/2021</a:t>
            </a:fld>
            <a:endParaRPr lang="en-US"/>
          </a:p>
        </p:txBody>
      </p:sp>
      <p:sp>
        <p:nvSpPr>
          <p:cNvPr id="5" name="Slide Number Placeholder 4"/>
          <p:cNvSpPr>
            <a:spLocks noGrp="1"/>
          </p:cNvSpPr>
          <p:nvPr>
            <p:ph type="sldNum" sz="quarter" idx="11"/>
          </p:nvPr>
        </p:nvSpPr>
        <p:spPr/>
        <p:txBody>
          <a:bodyPr/>
          <a:lstStyle/>
          <a:p>
            <a:fld id="{498F45BA-37EF-499E-88A9-2BF2D47A4785}" type="slidenum">
              <a:rPr lang="en-US" smtClean="0"/>
              <a:t>4</a:t>
            </a:fld>
            <a:endParaRPr lang="en-US"/>
          </a:p>
        </p:txBody>
      </p:sp>
    </p:spTree>
    <p:extLst>
      <p:ext uri="{BB962C8B-B14F-4D97-AF65-F5344CB8AC3E}">
        <p14:creationId xmlns:p14="http://schemas.microsoft.com/office/powerpoint/2010/main" val="10205648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FCBECB57-B498-41BE-A02C-B6D38ABA9483}" type="datetime1">
              <a:rPr lang="en-US" smtClean="0"/>
              <a:t>4/14/2021</a:t>
            </a:fld>
            <a:endParaRPr lang="en-US"/>
          </a:p>
        </p:txBody>
      </p:sp>
      <p:sp>
        <p:nvSpPr>
          <p:cNvPr id="5" name="Slide Number Placeholder 4"/>
          <p:cNvSpPr>
            <a:spLocks noGrp="1"/>
          </p:cNvSpPr>
          <p:nvPr>
            <p:ph type="sldNum" sz="quarter" idx="11"/>
          </p:nvPr>
        </p:nvSpPr>
        <p:spPr/>
        <p:txBody>
          <a:bodyPr/>
          <a:lstStyle/>
          <a:p>
            <a:fld id="{498F45BA-37EF-499E-88A9-2BF2D47A4785}" type="slidenum">
              <a:rPr lang="en-US" smtClean="0"/>
              <a:t>5</a:t>
            </a:fld>
            <a:endParaRPr lang="en-US"/>
          </a:p>
        </p:txBody>
      </p:sp>
    </p:spTree>
    <p:extLst>
      <p:ext uri="{BB962C8B-B14F-4D97-AF65-F5344CB8AC3E}">
        <p14:creationId xmlns:p14="http://schemas.microsoft.com/office/powerpoint/2010/main" val="21429104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2762"/>
            <a:r>
              <a:rPr lang="en-US" dirty="0" smtClean="0"/>
              <a:t>Note that four members may not be a quorum, but is still a meeting.</a:t>
            </a:r>
          </a:p>
          <a:p>
            <a:r>
              <a:rPr lang="en-US" dirty="0" smtClean="0"/>
              <a:t>Boards may have both decision making and advisory</a:t>
            </a:r>
            <a:r>
              <a:rPr lang="en-US" baseline="0" dirty="0" smtClean="0"/>
              <a:t> functions.</a:t>
            </a:r>
            <a:endParaRPr lang="en-US" dirty="0" smtClean="0"/>
          </a:p>
          <a:p>
            <a:r>
              <a:rPr lang="en-US" dirty="0" smtClean="0"/>
              <a:t>Mention that public participation is not required, and</a:t>
            </a:r>
            <a:r>
              <a:rPr lang="en-US" baseline="0" dirty="0" smtClean="0"/>
              <a:t> if allowed may be subject to reasonable conditions (time, subject matter, not duplicative).</a:t>
            </a:r>
            <a:endParaRPr lang="en-US" dirty="0"/>
          </a:p>
        </p:txBody>
      </p:sp>
      <p:sp>
        <p:nvSpPr>
          <p:cNvPr id="4" name="Date Placeholder 3"/>
          <p:cNvSpPr>
            <a:spLocks noGrp="1"/>
          </p:cNvSpPr>
          <p:nvPr>
            <p:ph type="dt" idx="10"/>
          </p:nvPr>
        </p:nvSpPr>
        <p:spPr/>
        <p:txBody>
          <a:bodyPr/>
          <a:lstStyle/>
          <a:p>
            <a:fld id="{59C66E6D-E49A-4CF4-B0CF-D353D3FF2469}" type="datetime1">
              <a:rPr lang="en-US" smtClean="0"/>
              <a:t>4/14/2021</a:t>
            </a:fld>
            <a:endParaRPr lang="en-US"/>
          </a:p>
        </p:txBody>
      </p:sp>
      <p:sp>
        <p:nvSpPr>
          <p:cNvPr id="5" name="Slide Number Placeholder 4"/>
          <p:cNvSpPr>
            <a:spLocks noGrp="1"/>
          </p:cNvSpPr>
          <p:nvPr>
            <p:ph type="sldNum" sz="quarter" idx="11"/>
          </p:nvPr>
        </p:nvSpPr>
        <p:spPr/>
        <p:txBody>
          <a:bodyPr/>
          <a:lstStyle/>
          <a:p>
            <a:fld id="{498F45BA-37EF-499E-88A9-2BF2D47A4785}" type="slidenum">
              <a:rPr lang="en-US" smtClean="0"/>
              <a:t>6</a:t>
            </a:fld>
            <a:endParaRPr lang="en-US"/>
          </a:p>
        </p:txBody>
      </p:sp>
    </p:spTree>
    <p:extLst>
      <p:ext uri="{BB962C8B-B14F-4D97-AF65-F5344CB8AC3E}">
        <p14:creationId xmlns:p14="http://schemas.microsoft.com/office/powerpoint/2010/main" val="3464283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CE8DC418-6765-40AF-B343-63DA5E281786}" type="datetime1">
              <a:rPr lang="en-US" smtClean="0"/>
              <a:t>4/14/2021</a:t>
            </a:fld>
            <a:endParaRPr lang="en-US"/>
          </a:p>
        </p:txBody>
      </p:sp>
      <p:sp>
        <p:nvSpPr>
          <p:cNvPr id="5" name="Slide Number Placeholder 4"/>
          <p:cNvSpPr>
            <a:spLocks noGrp="1"/>
          </p:cNvSpPr>
          <p:nvPr>
            <p:ph type="sldNum" sz="quarter" idx="11"/>
          </p:nvPr>
        </p:nvSpPr>
        <p:spPr/>
        <p:txBody>
          <a:bodyPr/>
          <a:lstStyle/>
          <a:p>
            <a:fld id="{498F45BA-37EF-499E-88A9-2BF2D47A4785}" type="slidenum">
              <a:rPr lang="en-US" smtClean="0"/>
              <a:t>7</a:t>
            </a:fld>
            <a:endParaRPr lang="en-US"/>
          </a:p>
        </p:txBody>
      </p:sp>
    </p:spTree>
    <p:extLst>
      <p:ext uri="{BB962C8B-B14F-4D97-AF65-F5344CB8AC3E}">
        <p14:creationId xmlns:p14="http://schemas.microsoft.com/office/powerpoint/2010/main" val="17227219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Mention that an agenda is not required unless it is the agency’s practice</a:t>
            </a:r>
            <a:r>
              <a:rPr lang="en-US" baseline="0" dirty="0" smtClean="0"/>
              <a:t> or in regulations</a:t>
            </a:r>
            <a:endParaRPr lang="en-US" dirty="0" smtClean="0"/>
          </a:p>
          <a:p>
            <a:r>
              <a:rPr lang="en-US" dirty="0" smtClean="0"/>
              <a:t>Mention ADA requirement for accommodation.</a:t>
            </a:r>
            <a:endParaRPr lang="en-US" dirty="0"/>
          </a:p>
        </p:txBody>
      </p:sp>
      <p:sp>
        <p:nvSpPr>
          <p:cNvPr id="4" name="Date Placeholder 3"/>
          <p:cNvSpPr>
            <a:spLocks noGrp="1"/>
          </p:cNvSpPr>
          <p:nvPr>
            <p:ph type="dt" idx="10"/>
          </p:nvPr>
        </p:nvSpPr>
        <p:spPr/>
        <p:txBody>
          <a:bodyPr/>
          <a:lstStyle/>
          <a:p>
            <a:fld id="{FD4118B5-5CC2-4CAE-8055-BD756F43319D}" type="datetime1">
              <a:rPr lang="en-US" smtClean="0"/>
              <a:t>4/14/2021</a:t>
            </a:fld>
            <a:endParaRPr lang="en-US"/>
          </a:p>
        </p:txBody>
      </p:sp>
      <p:sp>
        <p:nvSpPr>
          <p:cNvPr id="5" name="Slide Number Placeholder 4"/>
          <p:cNvSpPr>
            <a:spLocks noGrp="1"/>
          </p:cNvSpPr>
          <p:nvPr>
            <p:ph type="sldNum" sz="quarter" idx="11"/>
          </p:nvPr>
        </p:nvSpPr>
        <p:spPr/>
        <p:txBody>
          <a:bodyPr/>
          <a:lstStyle/>
          <a:p>
            <a:fld id="{498F45BA-37EF-499E-88A9-2BF2D47A4785}" type="slidenum">
              <a:rPr lang="en-US" smtClean="0"/>
              <a:t>8</a:t>
            </a:fld>
            <a:endParaRPr lang="en-US"/>
          </a:p>
        </p:txBody>
      </p:sp>
    </p:spTree>
    <p:extLst>
      <p:ext uri="{BB962C8B-B14F-4D97-AF65-F5344CB8AC3E}">
        <p14:creationId xmlns:p14="http://schemas.microsoft.com/office/powerpoint/2010/main" val="921603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Subject to agency regulations and historical practice.</a:t>
            </a:r>
          </a:p>
          <a:p>
            <a:r>
              <a:rPr lang="en-US" dirty="0" smtClean="0"/>
              <a:t>Consider the needs of the public who be attending, such as travel, disability accommodations,</a:t>
            </a:r>
            <a:r>
              <a:rPr lang="en-US" baseline="0" dirty="0" smtClean="0"/>
              <a:t> and proximity to most affected members of the public.</a:t>
            </a:r>
            <a:endParaRPr lang="en-US" dirty="0" smtClean="0"/>
          </a:p>
          <a:p>
            <a:r>
              <a:rPr lang="en-US" dirty="0" smtClean="0"/>
              <a:t>Explain ways to mitigate shorter</a:t>
            </a:r>
            <a:r>
              <a:rPr lang="en-US" baseline="0" dirty="0" smtClean="0"/>
              <a:t> notice period: media, online, email, verbatim transcript, post published agenda.</a:t>
            </a:r>
            <a:endParaRPr lang="en-US" dirty="0"/>
          </a:p>
        </p:txBody>
      </p:sp>
      <p:sp>
        <p:nvSpPr>
          <p:cNvPr id="4" name="Date Placeholder 3"/>
          <p:cNvSpPr>
            <a:spLocks noGrp="1"/>
          </p:cNvSpPr>
          <p:nvPr>
            <p:ph type="dt" idx="10"/>
          </p:nvPr>
        </p:nvSpPr>
        <p:spPr/>
        <p:txBody>
          <a:bodyPr/>
          <a:lstStyle/>
          <a:p>
            <a:fld id="{AC59F93B-729F-4DEE-BFDA-605088685B21}" type="datetime1">
              <a:rPr lang="en-US" smtClean="0"/>
              <a:t>4/14/2021</a:t>
            </a:fld>
            <a:endParaRPr lang="en-US"/>
          </a:p>
        </p:txBody>
      </p:sp>
      <p:sp>
        <p:nvSpPr>
          <p:cNvPr id="5" name="Slide Number Placeholder 4"/>
          <p:cNvSpPr>
            <a:spLocks noGrp="1"/>
          </p:cNvSpPr>
          <p:nvPr>
            <p:ph type="sldNum" sz="quarter" idx="11"/>
          </p:nvPr>
        </p:nvSpPr>
        <p:spPr/>
        <p:txBody>
          <a:bodyPr/>
          <a:lstStyle/>
          <a:p>
            <a:fld id="{498F45BA-37EF-499E-88A9-2BF2D47A4785}" type="slidenum">
              <a:rPr lang="en-US" smtClean="0"/>
              <a:t>9</a:t>
            </a:fld>
            <a:endParaRPr lang="en-US"/>
          </a:p>
        </p:txBody>
      </p:sp>
    </p:spTree>
    <p:extLst>
      <p:ext uri="{BB962C8B-B14F-4D97-AF65-F5344CB8AC3E}">
        <p14:creationId xmlns:p14="http://schemas.microsoft.com/office/powerpoint/2010/main" val="301796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January 28, 2020</a:t>
            </a:r>
            <a:endParaRPr lang="en-US"/>
          </a:p>
        </p:txBody>
      </p:sp>
      <p:sp>
        <p:nvSpPr>
          <p:cNvPr id="5" name="Footer Placeholder 4"/>
          <p:cNvSpPr>
            <a:spLocks noGrp="1"/>
          </p:cNvSpPr>
          <p:nvPr>
            <p:ph type="ftr" sz="quarter" idx="11"/>
          </p:nvPr>
        </p:nvSpPr>
        <p:spPr/>
        <p:txBody>
          <a:bodyPr/>
          <a:lstStyle/>
          <a:p>
            <a:r>
              <a:rPr lang="en-US" smtClean="0"/>
              <a:t>Open Meetings Act</a:t>
            </a:r>
            <a:endParaRPr lang="en-US"/>
          </a:p>
        </p:txBody>
      </p:sp>
      <p:sp>
        <p:nvSpPr>
          <p:cNvPr id="6" name="Slide Number Placeholder 5"/>
          <p:cNvSpPr>
            <a:spLocks noGrp="1"/>
          </p:cNvSpPr>
          <p:nvPr>
            <p:ph type="sldNum" sz="quarter" idx="12"/>
          </p:nvPr>
        </p:nvSpPr>
        <p:spPr/>
        <p:txBody>
          <a:bodyPr/>
          <a:lstStyle/>
          <a:p>
            <a:fld id="{CD392AAB-B502-44EB-9758-FB62F17C4AAD}" type="slidenum">
              <a:rPr lang="en-US" smtClean="0"/>
              <a:t>‹#›</a:t>
            </a:fld>
            <a:endParaRPr lang="en-US"/>
          </a:p>
        </p:txBody>
      </p:sp>
    </p:spTree>
    <p:extLst>
      <p:ext uri="{BB962C8B-B14F-4D97-AF65-F5344CB8AC3E}">
        <p14:creationId xmlns:p14="http://schemas.microsoft.com/office/powerpoint/2010/main" val="3425665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January 28, 2020</a:t>
            </a:r>
            <a:endParaRPr lang="en-US"/>
          </a:p>
        </p:txBody>
      </p:sp>
      <p:sp>
        <p:nvSpPr>
          <p:cNvPr id="5" name="Footer Placeholder 4"/>
          <p:cNvSpPr>
            <a:spLocks noGrp="1"/>
          </p:cNvSpPr>
          <p:nvPr>
            <p:ph type="ftr" sz="quarter" idx="11"/>
          </p:nvPr>
        </p:nvSpPr>
        <p:spPr/>
        <p:txBody>
          <a:bodyPr/>
          <a:lstStyle/>
          <a:p>
            <a:r>
              <a:rPr lang="en-US" smtClean="0"/>
              <a:t>Open Meetings Act</a:t>
            </a:r>
            <a:endParaRPr lang="en-US"/>
          </a:p>
        </p:txBody>
      </p:sp>
      <p:sp>
        <p:nvSpPr>
          <p:cNvPr id="6" name="Slide Number Placeholder 5"/>
          <p:cNvSpPr>
            <a:spLocks noGrp="1"/>
          </p:cNvSpPr>
          <p:nvPr>
            <p:ph type="sldNum" sz="quarter" idx="12"/>
          </p:nvPr>
        </p:nvSpPr>
        <p:spPr/>
        <p:txBody>
          <a:bodyPr/>
          <a:lstStyle/>
          <a:p>
            <a:fld id="{CD392AAB-B502-44EB-9758-FB62F17C4AAD}" type="slidenum">
              <a:rPr lang="en-US" smtClean="0"/>
              <a:t>‹#›</a:t>
            </a:fld>
            <a:endParaRPr lang="en-US"/>
          </a:p>
        </p:txBody>
      </p:sp>
    </p:spTree>
    <p:extLst>
      <p:ext uri="{BB962C8B-B14F-4D97-AF65-F5344CB8AC3E}">
        <p14:creationId xmlns:p14="http://schemas.microsoft.com/office/powerpoint/2010/main" val="3962906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January 28, 2020</a:t>
            </a:r>
            <a:endParaRPr lang="en-US"/>
          </a:p>
        </p:txBody>
      </p:sp>
      <p:sp>
        <p:nvSpPr>
          <p:cNvPr id="5" name="Footer Placeholder 4"/>
          <p:cNvSpPr>
            <a:spLocks noGrp="1"/>
          </p:cNvSpPr>
          <p:nvPr>
            <p:ph type="ftr" sz="quarter" idx="11"/>
          </p:nvPr>
        </p:nvSpPr>
        <p:spPr/>
        <p:txBody>
          <a:bodyPr/>
          <a:lstStyle/>
          <a:p>
            <a:r>
              <a:rPr lang="en-US" smtClean="0"/>
              <a:t>Open Meetings Act</a:t>
            </a:r>
            <a:endParaRPr lang="en-US"/>
          </a:p>
        </p:txBody>
      </p:sp>
      <p:sp>
        <p:nvSpPr>
          <p:cNvPr id="6" name="Slide Number Placeholder 5"/>
          <p:cNvSpPr>
            <a:spLocks noGrp="1"/>
          </p:cNvSpPr>
          <p:nvPr>
            <p:ph type="sldNum" sz="quarter" idx="12"/>
          </p:nvPr>
        </p:nvSpPr>
        <p:spPr/>
        <p:txBody>
          <a:bodyPr/>
          <a:lstStyle/>
          <a:p>
            <a:fld id="{CD392AAB-B502-44EB-9758-FB62F17C4AAD}" type="slidenum">
              <a:rPr lang="en-US" smtClean="0"/>
              <a:t>‹#›</a:t>
            </a:fld>
            <a:endParaRPr lang="en-US"/>
          </a:p>
        </p:txBody>
      </p:sp>
    </p:spTree>
    <p:extLst>
      <p:ext uri="{BB962C8B-B14F-4D97-AF65-F5344CB8AC3E}">
        <p14:creationId xmlns:p14="http://schemas.microsoft.com/office/powerpoint/2010/main" val="2384239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January 28, 2020</a:t>
            </a:r>
            <a:endParaRPr lang="en-US"/>
          </a:p>
        </p:txBody>
      </p:sp>
      <p:sp>
        <p:nvSpPr>
          <p:cNvPr id="5" name="Footer Placeholder 4"/>
          <p:cNvSpPr>
            <a:spLocks noGrp="1"/>
          </p:cNvSpPr>
          <p:nvPr>
            <p:ph type="ftr" sz="quarter" idx="11"/>
          </p:nvPr>
        </p:nvSpPr>
        <p:spPr/>
        <p:txBody>
          <a:bodyPr/>
          <a:lstStyle/>
          <a:p>
            <a:r>
              <a:rPr lang="en-US" smtClean="0"/>
              <a:t>Open Meetings Act</a:t>
            </a:r>
            <a:endParaRPr lang="en-US"/>
          </a:p>
        </p:txBody>
      </p:sp>
      <p:sp>
        <p:nvSpPr>
          <p:cNvPr id="6" name="Slide Number Placeholder 5"/>
          <p:cNvSpPr>
            <a:spLocks noGrp="1"/>
          </p:cNvSpPr>
          <p:nvPr>
            <p:ph type="sldNum" sz="quarter" idx="12"/>
          </p:nvPr>
        </p:nvSpPr>
        <p:spPr/>
        <p:txBody>
          <a:bodyPr/>
          <a:lstStyle/>
          <a:p>
            <a:fld id="{CD392AAB-B502-44EB-9758-FB62F17C4AAD}" type="slidenum">
              <a:rPr lang="en-US" smtClean="0"/>
              <a:t>‹#›</a:t>
            </a:fld>
            <a:endParaRPr lang="en-US"/>
          </a:p>
        </p:txBody>
      </p:sp>
    </p:spTree>
    <p:extLst>
      <p:ext uri="{BB962C8B-B14F-4D97-AF65-F5344CB8AC3E}">
        <p14:creationId xmlns:p14="http://schemas.microsoft.com/office/powerpoint/2010/main" val="903279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January 28, 2020</a:t>
            </a:r>
            <a:endParaRPr lang="en-US"/>
          </a:p>
        </p:txBody>
      </p:sp>
      <p:sp>
        <p:nvSpPr>
          <p:cNvPr id="5" name="Footer Placeholder 4"/>
          <p:cNvSpPr>
            <a:spLocks noGrp="1"/>
          </p:cNvSpPr>
          <p:nvPr>
            <p:ph type="ftr" sz="quarter" idx="11"/>
          </p:nvPr>
        </p:nvSpPr>
        <p:spPr/>
        <p:txBody>
          <a:bodyPr/>
          <a:lstStyle/>
          <a:p>
            <a:r>
              <a:rPr lang="en-US" smtClean="0"/>
              <a:t>Open Meetings Act</a:t>
            </a:r>
            <a:endParaRPr lang="en-US"/>
          </a:p>
        </p:txBody>
      </p:sp>
      <p:sp>
        <p:nvSpPr>
          <p:cNvPr id="6" name="Slide Number Placeholder 5"/>
          <p:cNvSpPr>
            <a:spLocks noGrp="1"/>
          </p:cNvSpPr>
          <p:nvPr>
            <p:ph type="sldNum" sz="quarter" idx="12"/>
          </p:nvPr>
        </p:nvSpPr>
        <p:spPr/>
        <p:txBody>
          <a:bodyPr/>
          <a:lstStyle/>
          <a:p>
            <a:fld id="{CD392AAB-B502-44EB-9758-FB62F17C4AAD}" type="slidenum">
              <a:rPr lang="en-US" smtClean="0"/>
              <a:t>‹#›</a:t>
            </a:fld>
            <a:endParaRPr lang="en-US"/>
          </a:p>
        </p:txBody>
      </p:sp>
    </p:spTree>
    <p:extLst>
      <p:ext uri="{BB962C8B-B14F-4D97-AF65-F5344CB8AC3E}">
        <p14:creationId xmlns:p14="http://schemas.microsoft.com/office/powerpoint/2010/main" val="1426748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January 28, 2020</a:t>
            </a:r>
            <a:endParaRPr lang="en-US"/>
          </a:p>
        </p:txBody>
      </p:sp>
      <p:sp>
        <p:nvSpPr>
          <p:cNvPr id="6" name="Footer Placeholder 5"/>
          <p:cNvSpPr>
            <a:spLocks noGrp="1"/>
          </p:cNvSpPr>
          <p:nvPr>
            <p:ph type="ftr" sz="quarter" idx="11"/>
          </p:nvPr>
        </p:nvSpPr>
        <p:spPr/>
        <p:txBody>
          <a:bodyPr/>
          <a:lstStyle/>
          <a:p>
            <a:r>
              <a:rPr lang="en-US" smtClean="0"/>
              <a:t>Open Meetings Act</a:t>
            </a:r>
            <a:endParaRPr lang="en-US"/>
          </a:p>
        </p:txBody>
      </p:sp>
      <p:sp>
        <p:nvSpPr>
          <p:cNvPr id="7" name="Slide Number Placeholder 6"/>
          <p:cNvSpPr>
            <a:spLocks noGrp="1"/>
          </p:cNvSpPr>
          <p:nvPr>
            <p:ph type="sldNum" sz="quarter" idx="12"/>
          </p:nvPr>
        </p:nvSpPr>
        <p:spPr/>
        <p:txBody>
          <a:bodyPr/>
          <a:lstStyle/>
          <a:p>
            <a:fld id="{CD392AAB-B502-44EB-9758-FB62F17C4AAD}" type="slidenum">
              <a:rPr lang="en-US" smtClean="0"/>
              <a:t>‹#›</a:t>
            </a:fld>
            <a:endParaRPr lang="en-US"/>
          </a:p>
        </p:txBody>
      </p:sp>
    </p:spTree>
    <p:extLst>
      <p:ext uri="{BB962C8B-B14F-4D97-AF65-F5344CB8AC3E}">
        <p14:creationId xmlns:p14="http://schemas.microsoft.com/office/powerpoint/2010/main" val="2020703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January 28, 2020</a:t>
            </a:r>
            <a:endParaRPr lang="en-US"/>
          </a:p>
        </p:txBody>
      </p:sp>
      <p:sp>
        <p:nvSpPr>
          <p:cNvPr id="8" name="Footer Placeholder 7"/>
          <p:cNvSpPr>
            <a:spLocks noGrp="1"/>
          </p:cNvSpPr>
          <p:nvPr>
            <p:ph type="ftr" sz="quarter" idx="11"/>
          </p:nvPr>
        </p:nvSpPr>
        <p:spPr/>
        <p:txBody>
          <a:bodyPr/>
          <a:lstStyle/>
          <a:p>
            <a:r>
              <a:rPr lang="en-US" smtClean="0"/>
              <a:t>Open Meetings Act</a:t>
            </a:r>
            <a:endParaRPr lang="en-US"/>
          </a:p>
        </p:txBody>
      </p:sp>
      <p:sp>
        <p:nvSpPr>
          <p:cNvPr id="9" name="Slide Number Placeholder 8"/>
          <p:cNvSpPr>
            <a:spLocks noGrp="1"/>
          </p:cNvSpPr>
          <p:nvPr>
            <p:ph type="sldNum" sz="quarter" idx="12"/>
          </p:nvPr>
        </p:nvSpPr>
        <p:spPr/>
        <p:txBody>
          <a:bodyPr/>
          <a:lstStyle/>
          <a:p>
            <a:fld id="{CD392AAB-B502-44EB-9758-FB62F17C4AAD}" type="slidenum">
              <a:rPr lang="en-US" smtClean="0"/>
              <a:t>‹#›</a:t>
            </a:fld>
            <a:endParaRPr lang="en-US"/>
          </a:p>
        </p:txBody>
      </p:sp>
    </p:spTree>
    <p:extLst>
      <p:ext uri="{BB962C8B-B14F-4D97-AF65-F5344CB8AC3E}">
        <p14:creationId xmlns:p14="http://schemas.microsoft.com/office/powerpoint/2010/main" val="483817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January 28, 2020</a:t>
            </a:r>
            <a:endParaRPr lang="en-US"/>
          </a:p>
        </p:txBody>
      </p:sp>
      <p:sp>
        <p:nvSpPr>
          <p:cNvPr id="4" name="Footer Placeholder 3"/>
          <p:cNvSpPr>
            <a:spLocks noGrp="1"/>
          </p:cNvSpPr>
          <p:nvPr>
            <p:ph type="ftr" sz="quarter" idx="11"/>
          </p:nvPr>
        </p:nvSpPr>
        <p:spPr/>
        <p:txBody>
          <a:bodyPr/>
          <a:lstStyle/>
          <a:p>
            <a:r>
              <a:rPr lang="en-US" smtClean="0"/>
              <a:t>Open Meetings Act</a:t>
            </a:r>
            <a:endParaRPr lang="en-US"/>
          </a:p>
        </p:txBody>
      </p:sp>
      <p:sp>
        <p:nvSpPr>
          <p:cNvPr id="5" name="Slide Number Placeholder 4"/>
          <p:cNvSpPr>
            <a:spLocks noGrp="1"/>
          </p:cNvSpPr>
          <p:nvPr>
            <p:ph type="sldNum" sz="quarter" idx="12"/>
          </p:nvPr>
        </p:nvSpPr>
        <p:spPr/>
        <p:txBody>
          <a:bodyPr/>
          <a:lstStyle/>
          <a:p>
            <a:fld id="{CD392AAB-B502-44EB-9758-FB62F17C4AAD}" type="slidenum">
              <a:rPr lang="en-US" smtClean="0"/>
              <a:t>‹#›</a:t>
            </a:fld>
            <a:endParaRPr lang="en-US"/>
          </a:p>
        </p:txBody>
      </p:sp>
    </p:spTree>
    <p:extLst>
      <p:ext uri="{BB962C8B-B14F-4D97-AF65-F5344CB8AC3E}">
        <p14:creationId xmlns:p14="http://schemas.microsoft.com/office/powerpoint/2010/main" val="31084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January 28, 2020</a:t>
            </a:r>
            <a:endParaRPr lang="en-US"/>
          </a:p>
        </p:txBody>
      </p:sp>
      <p:sp>
        <p:nvSpPr>
          <p:cNvPr id="3" name="Footer Placeholder 2"/>
          <p:cNvSpPr>
            <a:spLocks noGrp="1"/>
          </p:cNvSpPr>
          <p:nvPr>
            <p:ph type="ftr" sz="quarter" idx="11"/>
          </p:nvPr>
        </p:nvSpPr>
        <p:spPr/>
        <p:txBody>
          <a:bodyPr/>
          <a:lstStyle/>
          <a:p>
            <a:r>
              <a:rPr lang="en-US" smtClean="0"/>
              <a:t>Open Meetings Act</a:t>
            </a:r>
            <a:endParaRPr lang="en-US"/>
          </a:p>
        </p:txBody>
      </p:sp>
      <p:sp>
        <p:nvSpPr>
          <p:cNvPr id="4" name="Slide Number Placeholder 3"/>
          <p:cNvSpPr>
            <a:spLocks noGrp="1"/>
          </p:cNvSpPr>
          <p:nvPr>
            <p:ph type="sldNum" sz="quarter" idx="12"/>
          </p:nvPr>
        </p:nvSpPr>
        <p:spPr/>
        <p:txBody>
          <a:bodyPr/>
          <a:lstStyle/>
          <a:p>
            <a:fld id="{CD392AAB-B502-44EB-9758-FB62F17C4AAD}" type="slidenum">
              <a:rPr lang="en-US" smtClean="0"/>
              <a:t>‹#›</a:t>
            </a:fld>
            <a:endParaRPr lang="en-US"/>
          </a:p>
        </p:txBody>
      </p:sp>
    </p:spTree>
    <p:extLst>
      <p:ext uri="{BB962C8B-B14F-4D97-AF65-F5344CB8AC3E}">
        <p14:creationId xmlns:p14="http://schemas.microsoft.com/office/powerpoint/2010/main" val="150701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January 28, 2020</a:t>
            </a:r>
            <a:endParaRPr lang="en-US"/>
          </a:p>
        </p:txBody>
      </p:sp>
      <p:sp>
        <p:nvSpPr>
          <p:cNvPr id="6" name="Footer Placeholder 5"/>
          <p:cNvSpPr>
            <a:spLocks noGrp="1"/>
          </p:cNvSpPr>
          <p:nvPr>
            <p:ph type="ftr" sz="quarter" idx="11"/>
          </p:nvPr>
        </p:nvSpPr>
        <p:spPr/>
        <p:txBody>
          <a:bodyPr/>
          <a:lstStyle/>
          <a:p>
            <a:r>
              <a:rPr lang="en-US" smtClean="0"/>
              <a:t>Open Meetings Act</a:t>
            </a:r>
            <a:endParaRPr lang="en-US"/>
          </a:p>
        </p:txBody>
      </p:sp>
      <p:sp>
        <p:nvSpPr>
          <p:cNvPr id="7" name="Slide Number Placeholder 6"/>
          <p:cNvSpPr>
            <a:spLocks noGrp="1"/>
          </p:cNvSpPr>
          <p:nvPr>
            <p:ph type="sldNum" sz="quarter" idx="12"/>
          </p:nvPr>
        </p:nvSpPr>
        <p:spPr/>
        <p:txBody>
          <a:bodyPr/>
          <a:lstStyle/>
          <a:p>
            <a:fld id="{CD392AAB-B502-44EB-9758-FB62F17C4AAD}" type="slidenum">
              <a:rPr lang="en-US" smtClean="0"/>
              <a:t>‹#›</a:t>
            </a:fld>
            <a:endParaRPr lang="en-US"/>
          </a:p>
        </p:txBody>
      </p:sp>
    </p:spTree>
    <p:extLst>
      <p:ext uri="{BB962C8B-B14F-4D97-AF65-F5344CB8AC3E}">
        <p14:creationId xmlns:p14="http://schemas.microsoft.com/office/powerpoint/2010/main" val="449068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January 28, 2020</a:t>
            </a:r>
            <a:endParaRPr lang="en-US"/>
          </a:p>
        </p:txBody>
      </p:sp>
      <p:sp>
        <p:nvSpPr>
          <p:cNvPr id="6" name="Footer Placeholder 5"/>
          <p:cNvSpPr>
            <a:spLocks noGrp="1"/>
          </p:cNvSpPr>
          <p:nvPr>
            <p:ph type="ftr" sz="quarter" idx="11"/>
          </p:nvPr>
        </p:nvSpPr>
        <p:spPr/>
        <p:txBody>
          <a:bodyPr/>
          <a:lstStyle/>
          <a:p>
            <a:r>
              <a:rPr lang="en-US" smtClean="0"/>
              <a:t>Open Meetings Act</a:t>
            </a:r>
            <a:endParaRPr lang="en-US"/>
          </a:p>
        </p:txBody>
      </p:sp>
      <p:sp>
        <p:nvSpPr>
          <p:cNvPr id="7" name="Slide Number Placeholder 6"/>
          <p:cNvSpPr>
            <a:spLocks noGrp="1"/>
          </p:cNvSpPr>
          <p:nvPr>
            <p:ph type="sldNum" sz="quarter" idx="12"/>
          </p:nvPr>
        </p:nvSpPr>
        <p:spPr/>
        <p:txBody>
          <a:bodyPr/>
          <a:lstStyle/>
          <a:p>
            <a:fld id="{CD392AAB-B502-44EB-9758-FB62F17C4AAD}" type="slidenum">
              <a:rPr lang="en-US" smtClean="0"/>
              <a:t>‹#›</a:t>
            </a:fld>
            <a:endParaRPr lang="en-US"/>
          </a:p>
        </p:txBody>
      </p:sp>
    </p:spTree>
    <p:extLst>
      <p:ext uri="{BB962C8B-B14F-4D97-AF65-F5344CB8AC3E}">
        <p14:creationId xmlns:p14="http://schemas.microsoft.com/office/powerpoint/2010/main" val="3552305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January 28, 2020</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Open Meetings Act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92AAB-B502-44EB-9758-FB62F17C4AAD}" type="slidenum">
              <a:rPr lang="en-US" smtClean="0"/>
              <a:t>‹#›</a:t>
            </a:fld>
            <a:endParaRPr lang="en-US"/>
          </a:p>
        </p:txBody>
      </p:sp>
    </p:spTree>
    <p:extLst>
      <p:ext uri="{BB962C8B-B14F-4D97-AF65-F5344CB8AC3E}">
        <p14:creationId xmlns:p14="http://schemas.microsoft.com/office/powerpoint/2010/main" val="2647138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95600" y="2130425"/>
            <a:ext cx="5562600" cy="1470025"/>
          </a:xfrm>
        </p:spPr>
        <p:txBody>
          <a:bodyPr>
            <a:normAutofit fontScale="90000"/>
          </a:bodyPr>
          <a:lstStyle/>
          <a:p>
            <a:r>
              <a:rPr lang="en-US" dirty="0" smtClean="0"/>
              <a:t>Alcoholic Beverage Control Board</a:t>
            </a:r>
            <a:br>
              <a:rPr lang="en-US" dirty="0" smtClean="0"/>
            </a:br>
            <a:endParaRPr lang="en-US" dirty="0"/>
          </a:p>
        </p:txBody>
      </p:sp>
      <p:sp>
        <p:nvSpPr>
          <p:cNvPr id="3" name="Subtitle 2"/>
          <p:cNvSpPr>
            <a:spLocks noGrp="1"/>
          </p:cNvSpPr>
          <p:nvPr>
            <p:ph type="subTitle" idx="1"/>
          </p:nvPr>
        </p:nvSpPr>
        <p:spPr/>
        <p:txBody>
          <a:bodyPr>
            <a:normAutofit lnSpcReduction="10000"/>
          </a:bodyPr>
          <a:lstStyle/>
          <a:p>
            <a:r>
              <a:rPr lang="en-US" dirty="0" smtClean="0"/>
              <a:t>Open Meetings Act</a:t>
            </a:r>
          </a:p>
          <a:p>
            <a:pPr algn="r"/>
            <a:endParaRPr lang="en-US" sz="2200" dirty="0" smtClean="0"/>
          </a:p>
          <a:p>
            <a:pPr algn="r"/>
            <a:endParaRPr lang="en-US" sz="2200" dirty="0"/>
          </a:p>
          <a:p>
            <a:pPr algn="r"/>
            <a:r>
              <a:rPr lang="en-US" sz="2200" dirty="0" smtClean="0"/>
              <a:t>State of Alaska Department of Law</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5512" y="1371600"/>
            <a:ext cx="2197100" cy="2197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28994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Exceptions</a:t>
            </a:r>
            <a:endParaRPr lang="en-US" dirty="0"/>
          </a:p>
        </p:txBody>
      </p:sp>
      <p:sp>
        <p:nvSpPr>
          <p:cNvPr id="3" name="Content Placeholder 2"/>
          <p:cNvSpPr>
            <a:spLocks noGrp="1"/>
          </p:cNvSpPr>
          <p:nvPr>
            <p:ph idx="1"/>
          </p:nvPr>
        </p:nvSpPr>
        <p:spPr/>
        <p:txBody>
          <a:bodyPr/>
          <a:lstStyle/>
          <a:p>
            <a:r>
              <a:rPr lang="en-US" dirty="0" smtClean="0"/>
              <a:t>AS 44.62.310(d)</a:t>
            </a:r>
          </a:p>
          <a:p>
            <a:pPr lvl="1"/>
            <a:r>
              <a:rPr lang="en-US" dirty="0" smtClean="0"/>
              <a:t>Adjudication by a judicial or quasi-judicial board (AS 47.30.031(b)(4))</a:t>
            </a:r>
          </a:p>
          <a:p>
            <a:pPr lvl="1"/>
            <a:r>
              <a:rPr lang="en-US" dirty="0" smtClean="0"/>
              <a:t>Staff meetings</a:t>
            </a:r>
          </a:p>
          <a:p>
            <a:pPr lvl="1"/>
            <a:r>
              <a:rPr lang="en-US" dirty="0" smtClean="0"/>
              <a:t>Participation in or attendance at a gathering of national, state, or regional organization of which the agency or a constituent is a member (but no action may be taken)</a:t>
            </a:r>
            <a:endParaRPr lang="en-US" dirty="0"/>
          </a:p>
        </p:txBody>
      </p:sp>
      <p:sp>
        <p:nvSpPr>
          <p:cNvPr id="5" name="Footer Placeholder 4"/>
          <p:cNvSpPr>
            <a:spLocks noGrp="1"/>
          </p:cNvSpPr>
          <p:nvPr>
            <p:ph type="ftr" sz="quarter" idx="11"/>
          </p:nvPr>
        </p:nvSpPr>
        <p:spPr/>
        <p:txBody>
          <a:bodyPr/>
          <a:lstStyle/>
          <a:p>
            <a:r>
              <a:rPr lang="en-US" smtClean="0"/>
              <a:t>Open Meetings Act</a:t>
            </a:r>
            <a:endParaRPr lang="en-US"/>
          </a:p>
        </p:txBody>
      </p:sp>
      <p:sp>
        <p:nvSpPr>
          <p:cNvPr id="6" name="Slide Number Placeholder 5"/>
          <p:cNvSpPr>
            <a:spLocks noGrp="1"/>
          </p:cNvSpPr>
          <p:nvPr>
            <p:ph type="sldNum" sz="quarter" idx="12"/>
          </p:nvPr>
        </p:nvSpPr>
        <p:spPr/>
        <p:txBody>
          <a:bodyPr/>
          <a:lstStyle/>
          <a:p>
            <a:fld id="{CD392AAB-B502-44EB-9758-FB62F17C4AAD}" type="slidenum">
              <a:rPr lang="en-US" smtClean="0"/>
              <a:t>10</a:t>
            </a:fld>
            <a:endParaRPr lang="en-US"/>
          </a:p>
        </p:txBody>
      </p:sp>
    </p:spTree>
    <p:extLst>
      <p:ext uri="{BB962C8B-B14F-4D97-AF65-F5344CB8AC3E}">
        <p14:creationId xmlns:p14="http://schemas.microsoft.com/office/powerpoint/2010/main" val="38890877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Sessions</a:t>
            </a:r>
            <a:endParaRPr lang="en-US" dirty="0"/>
          </a:p>
        </p:txBody>
      </p:sp>
      <p:sp>
        <p:nvSpPr>
          <p:cNvPr id="3" name="Content Placeholder 2"/>
          <p:cNvSpPr>
            <a:spLocks noGrp="1"/>
          </p:cNvSpPr>
          <p:nvPr>
            <p:ph idx="1"/>
          </p:nvPr>
        </p:nvSpPr>
        <p:spPr/>
        <p:txBody>
          <a:bodyPr>
            <a:normAutofit fontScale="92500"/>
          </a:bodyPr>
          <a:lstStyle/>
          <a:p>
            <a:r>
              <a:rPr lang="en-US" dirty="0" smtClean="0"/>
              <a:t>As a matter of policy, should be used infrequently</a:t>
            </a:r>
          </a:p>
          <a:p>
            <a:r>
              <a:rPr lang="en-US" dirty="0" smtClean="0"/>
              <a:t>Matter to be discussed must be specifically described in public, without compromising the need for confidentiality</a:t>
            </a:r>
          </a:p>
          <a:p>
            <a:r>
              <a:rPr lang="en-US" dirty="0" smtClean="0"/>
              <a:t>Board must affirmatively vote to go into executive session</a:t>
            </a:r>
          </a:p>
          <a:p>
            <a:r>
              <a:rPr lang="en-US" dirty="0" smtClean="0"/>
              <a:t>No action may be taken in executive session, except to provide direction to an attorney in a specific legal matter</a:t>
            </a:r>
            <a:endParaRPr lang="en-US" dirty="0"/>
          </a:p>
        </p:txBody>
      </p:sp>
      <p:sp>
        <p:nvSpPr>
          <p:cNvPr id="4" name="Date Placeholder 3"/>
          <p:cNvSpPr>
            <a:spLocks noGrp="1"/>
          </p:cNvSpPr>
          <p:nvPr>
            <p:ph type="dt" sz="half" idx="10"/>
          </p:nvPr>
        </p:nvSpPr>
        <p:spPr/>
        <p:txBody>
          <a:bodyPr/>
          <a:lstStyle/>
          <a:p>
            <a:r>
              <a:rPr lang="en-US" dirty="0" smtClean="0"/>
              <a:t>April 28, 2021</a:t>
            </a:r>
            <a:endParaRPr lang="en-US" dirty="0"/>
          </a:p>
        </p:txBody>
      </p:sp>
      <p:sp>
        <p:nvSpPr>
          <p:cNvPr id="5" name="Footer Placeholder 4"/>
          <p:cNvSpPr>
            <a:spLocks noGrp="1"/>
          </p:cNvSpPr>
          <p:nvPr>
            <p:ph type="ftr" sz="quarter" idx="11"/>
          </p:nvPr>
        </p:nvSpPr>
        <p:spPr/>
        <p:txBody>
          <a:bodyPr/>
          <a:lstStyle/>
          <a:p>
            <a:r>
              <a:rPr lang="en-US" smtClean="0"/>
              <a:t>Open Meetings Act</a:t>
            </a:r>
            <a:endParaRPr lang="en-US"/>
          </a:p>
        </p:txBody>
      </p:sp>
      <p:sp>
        <p:nvSpPr>
          <p:cNvPr id="6" name="Slide Number Placeholder 5"/>
          <p:cNvSpPr>
            <a:spLocks noGrp="1"/>
          </p:cNvSpPr>
          <p:nvPr>
            <p:ph type="sldNum" sz="quarter" idx="12"/>
          </p:nvPr>
        </p:nvSpPr>
        <p:spPr/>
        <p:txBody>
          <a:bodyPr/>
          <a:lstStyle/>
          <a:p>
            <a:fld id="{CD392AAB-B502-44EB-9758-FB62F17C4AAD}" type="slidenum">
              <a:rPr lang="en-US" smtClean="0"/>
              <a:t>11</a:t>
            </a:fld>
            <a:endParaRPr lang="en-US"/>
          </a:p>
        </p:txBody>
      </p:sp>
    </p:spTree>
    <p:extLst>
      <p:ext uri="{BB962C8B-B14F-4D97-AF65-F5344CB8AC3E}">
        <p14:creationId xmlns:p14="http://schemas.microsoft.com/office/powerpoint/2010/main" val="16125810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Subjects for Executive Session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Matters the immediate knowledge of which would have an adverse effect on the finances of the agency</a:t>
            </a:r>
          </a:p>
          <a:p>
            <a:r>
              <a:rPr lang="en-US" dirty="0" smtClean="0"/>
              <a:t>Matters that tend to prejudice the reputation and character of any person, except that the person may request a public discussion</a:t>
            </a:r>
          </a:p>
          <a:p>
            <a:r>
              <a:rPr lang="en-US" dirty="0" smtClean="0"/>
              <a:t>Matters that are by law confidential</a:t>
            </a:r>
          </a:p>
          <a:p>
            <a:r>
              <a:rPr lang="en-US" dirty="0" smtClean="0"/>
              <a:t>Matters involving consideration of government records that by law are not subject to public disclosure</a:t>
            </a:r>
            <a:endParaRPr lang="en-US" dirty="0"/>
          </a:p>
        </p:txBody>
      </p:sp>
      <p:sp>
        <p:nvSpPr>
          <p:cNvPr id="4" name="Date Placeholder 3"/>
          <p:cNvSpPr>
            <a:spLocks noGrp="1"/>
          </p:cNvSpPr>
          <p:nvPr>
            <p:ph type="dt" sz="half" idx="10"/>
          </p:nvPr>
        </p:nvSpPr>
        <p:spPr/>
        <p:txBody>
          <a:bodyPr/>
          <a:lstStyle/>
          <a:p>
            <a:r>
              <a:rPr lang="en-US" dirty="0" smtClean="0"/>
              <a:t>April 28, 2021</a:t>
            </a:r>
            <a:endParaRPr lang="en-US" dirty="0"/>
          </a:p>
        </p:txBody>
      </p:sp>
      <p:sp>
        <p:nvSpPr>
          <p:cNvPr id="5" name="Footer Placeholder 4"/>
          <p:cNvSpPr>
            <a:spLocks noGrp="1"/>
          </p:cNvSpPr>
          <p:nvPr>
            <p:ph type="ftr" sz="quarter" idx="11"/>
          </p:nvPr>
        </p:nvSpPr>
        <p:spPr/>
        <p:txBody>
          <a:bodyPr/>
          <a:lstStyle/>
          <a:p>
            <a:r>
              <a:rPr lang="en-US" smtClean="0"/>
              <a:t>Open Meetings Act</a:t>
            </a:r>
            <a:endParaRPr lang="en-US"/>
          </a:p>
        </p:txBody>
      </p:sp>
      <p:sp>
        <p:nvSpPr>
          <p:cNvPr id="6" name="Slide Number Placeholder 5"/>
          <p:cNvSpPr>
            <a:spLocks noGrp="1"/>
          </p:cNvSpPr>
          <p:nvPr>
            <p:ph type="sldNum" sz="quarter" idx="12"/>
          </p:nvPr>
        </p:nvSpPr>
        <p:spPr/>
        <p:txBody>
          <a:bodyPr/>
          <a:lstStyle/>
          <a:p>
            <a:fld id="{CD392AAB-B502-44EB-9758-FB62F17C4AAD}" type="slidenum">
              <a:rPr lang="en-US" smtClean="0"/>
              <a:t>12</a:t>
            </a:fld>
            <a:endParaRPr lang="en-US"/>
          </a:p>
        </p:txBody>
      </p:sp>
    </p:spTree>
    <p:extLst>
      <p:ext uri="{BB962C8B-B14F-4D97-AF65-F5344CB8AC3E}">
        <p14:creationId xmlns:p14="http://schemas.microsoft.com/office/powerpoint/2010/main" val="8263179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Non-Statutory Reasons</a:t>
            </a:r>
            <a:endParaRPr lang="en-US" dirty="0"/>
          </a:p>
        </p:txBody>
      </p:sp>
      <p:sp>
        <p:nvSpPr>
          <p:cNvPr id="3" name="Content Placeholder 2"/>
          <p:cNvSpPr>
            <a:spLocks noGrp="1"/>
          </p:cNvSpPr>
          <p:nvPr>
            <p:ph idx="1"/>
          </p:nvPr>
        </p:nvSpPr>
        <p:spPr/>
        <p:txBody>
          <a:bodyPr/>
          <a:lstStyle/>
          <a:p>
            <a:r>
              <a:rPr lang="en-US" dirty="0" smtClean="0"/>
              <a:t>The common law privilege of attorney-client communications may justify </a:t>
            </a:r>
            <a:r>
              <a:rPr lang="en-US" dirty="0"/>
              <a:t>executive </a:t>
            </a:r>
            <a:r>
              <a:rPr lang="en-US" dirty="0" smtClean="0"/>
              <a:t>session for general legal advice </a:t>
            </a:r>
          </a:p>
          <a:p>
            <a:r>
              <a:rPr lang="en-US" dirty="0" smtClean="0"/>
              <a:t>Other common law privileges have been recognized but would be unlikely to apply to Board of Agriculture</a:t>
            </a:r>
          </a:p>
        </p:txBody>
      </p:sp>
      <p:sp>
        <p:nvSpPr>
          <p:cNvPr id="5" name="Footer Placeholder 4"/>
          <p:cNvSpPr>
            <a:spLocks noGrp="1"/>
          </p:cNvSpPr>
          <p:nvPr>
            <p:ph type="ftr" sz="quarter" idx="11"/>
          </p:nvPr>
        </p:nvSpPr>
        <p:spPr/>
        <p:txBody>
          <a:bodyPr/>
          <a:lstStyle/>
          <a:p>
            <a:r>
              <a:rPr lang="en-US" smtClean="0"/>
              <a:t>Open Meetings Act</a:t>
            </a:r>
            <a:endParaRPr lang="en-US"/>
          </a:p>
        </p:txBody>
      </p:sp>
      <p:sp>
        <p:nvSpPr>
          <p:cNvPr id="6" name="Slide Number Placeholder 5"/>
          <p:cNvSpPr>
            <a:spLocks noGrp="1"/>
          </p:cNvSpPr>
          <p:nvPr>
            <p:ph type="sldNum" sz="quarter" idx="12"/>
          </p:nvPr>
        </p:nvSpPr>
        <p:spPr/>
        <p:txBody>
          <a:bodyPr/>
          <a:lstStyle/>
          <a:p>
            <a:fld id="{CD392AAB-B502-44EB-9758-FB62F17C4AAD}" type="slidenum">
              <a:rPr lang="en-US" smtClean="0"/>
              <a:t>13</a:t>
            </a:fld>
            <a:endParaRPr lang="en-US"/>
          </a:p>
        </p:txBody>
      </p:sp>
    </p:spTree>
    <p:extLst>
      <p:ext uri="{BB962C8B-B14F-4D97-AF65-F5344CB8AC3E}">
        <p14:creationId xmlns:p14="http://schemas.microsoft.com/office/powerpoint/2010/main" val="29666326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 of Violations</a:t>
            </a:r>
            <a:endParaRPr lang="en-US" dirty="0"/>
          </a:p>
        </p:txBody>
      </p:sp>
      <p:sp>
        <p:nvSpPr>
          <p:cNvPr id="3" name="Content Placeholder 2"/>
          <p:cNvSpPr>
            <a:spLocks noGrp="1"/>
          </p:cNvSpPr>
          <p:nvPr>
            <p:ph idx="1"/>
          </p:nvPr>
        </p:nvSpPr>
        <p:spPr/>
        <p:txBody>
          <a:bodyPr/>
          <a:lstStyle/>
          <a:p>
            <a:r>
              <a:rPr lang="en-US" dirty="0" smtClean="0"/>
              <a:t>Actions taken in violation of Open Meetings Act may be voided by a court</a:t>
            </a:r>
          </a:p>
          <a:p>
            <a:r>
              <a:rPr lang="en-US" dirty="0" smtClean="0"/>
              <a:t>Agency may cure violation by holding a properly noticed meeting and substantially reconsidering the action taken</a:t>
            </a:r>
          </a:p>
          <a:p>
            <a:r>
              <a:rPr lang="en-US" dirty="0" smtClean="0"/>
              <a:t>Cure may occur either before or after the action is voided by the court</a:t>
            </a:r>
            <a:endParaRPr lang="en-US" dirty="0"/>
          </a:p>
        </p:txBody>
      </p:sp>
      <p:sp>
        <p:nvSpPr>
          <p:cNvPr id="4" name="Date Placeholder 3"/>
          <p:cNvSpPr>
            <a:spLocks noGrp="1"/>
          </p:cNvSpPr>
          <p:nvPr>
            <p:ph type="dt" sz="half" idx="10"/>
          </p:nvPr>
        </p:nvSpPr>
        <p:spPr/>
        <p:txBody>
          <a:bodyPr/>
          <a:lstStyle/>
          <a:p>
            <a:r>
              <a:rPr lang="en-US" dirty="0" smtClean="0"/>
              <a:t>April 28, 202</a:t>
            </a:r>
            <a:r>
              <a:rPr lang="en-US" dirty="0"/>
              <a:t>1</a:t>
            </a:r>
          </a:p>
        </p:txBody>
      </p:sp>
      <p:sp>
        <p:nvSpPr>
          <p:cNvPr id="5" name="Footer Placeholder 4"/>
          <p:cNvSpPr>
            <a:spLocks noGrp="1"/>
          </p:cNvSpPr>
          <p:nvPr>
            <p:ph type="ftr" sz="quarter" idx="11"/>
          </p:nvPr>
        </p:nvSpPr>
        <p:spPr/>
        <p:txBody>
          <a:bodyPr/>
          <a:lstStyle/>
          <a:p>
            <a:r>
              <a:rPr lang="en-US" smtClean="0"/>
              <a:t>Open Meetings Act</a:t>
            </a:r>
            <a:endParaRPr lang="en-US"/>
          </a:p>
        </p:txBody>
      </p:sp>
      <p:sp>
        <p:nvSpPr>
          <p:cNvPr id="6" name="Slide Number Placeholder 5"/>
          <p:cNvSpPr>
            <a:spLocks noGrp="1"/>
          </p:cNvSpPr>
          <p:nvPr>
            <p:ph type="sldNum" sz="quarter" idx="12"/>
          </p:nvPr>
        </p:nvSpPr>
        <p:spPr/>
        <p:txBody>
          <a:bodyPr/>
          <a:lstStyle/>
          <a:p>
            <a:fld id="{CD392AAB-B502-44EB-9758-FB62F17C4AAD}" type="slidenum">
              <a:rPr lang="en-US" smtClean="0"/>
              <a:t>14</a:t>
            </a:fld>
            <a:endParaRPr lang="en-US"/>
          </a:p>
        </p:txBody>
      </p:sp>
    </p:spTree>
    <p:extLst>
      <p:ext uri="{BB962C8B-B14F-4D97-AF65-F5344CB8AC3E}">
        <p14:creationId xmlns:p14="http://schemas.microsoft.com/office/powerpoint/2010/main" val="37697118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As a governmental body, the Board of Agriculture is expected to operate in public whenever possible</a:t>
            </a:r>
          </a:p>
          <a:p>
            <a:r>
              <a:rPr lang="en-US" dirty="0" smtClean="0"/>
              <a:t>When in doubt, ask for legal advice before acting</a:t>
            </a:r>
          </a:p>
          <a:p>
            <a:r>
              <a:rPr lang="en-US" dirty="0" smtClean="0"/>
              <a:t>Questions?</a:t>
            </a:r>
            <a:endParaRPr lang="en-US" dirty="0"/>
          </a:p>
        </p:txBody>
      </p:sp>
      <p:sp>
        <p:nvSpPr>
          <p:cNvPr id="4" name="Date Placeholder 3"/>
          <p:cNvSpPr>
            <a:spLocks noGrp="1"/>
          </p:cNvSpPr>
          <p:nvPr>
            <p:ph type="dt" sz="half" idx="10"/>
          </p:nvPr>
        </p:nvSpPr>
        <p:spPr/>
        <p:txBody>
          <a:bodyPr/>
          <a:lstStyle/>
          <a:p>
            <a:r>
              <a:rPr lang="en-US" dirty="0" smtClean="0"/>
              <a:t>April 28, 2021</a:t>
            </a:r>
            <a:endParaRPr lang="en-US" dirty="0"/>
          </a:p>
        </p:txBody>
      </p:sp>
      <p:sp>
        <p:nvSpPr>
          <p:cNvPr id="5" name="Footer Placeholder 4"/>
          <p:cNvSpPr>
            <a:spLocks noGrp="1"/>
          </p:cNvSpPr>
          <p:nvPr>
            <p:ph type="ftr" sz="quarter" idx="11"/>
          </p:nvPr>
        </p:nvSpPr>
        <p:spPr/>
        <p:txBody>
          <a:bodyPr/>
          <a:lstStyle/>
          <a:p>
            <a:r>
              <a:rPr lang="en-US" smtClean="0"/>
              <a:t>Open Meetings Act</a:t>
            </a:r>
            <a:endParaRPr lang="en-US"/>
          </a:p>
        </p:txBody>
      </p:sp>
      <p:sp>
        <p:nvSpPr>
          <p:cNvPr id="6" name="Slide Number Placeholder 5"/>
          <p:cNvSpPr>
            <a:spLocks noGrp="1"/>
          </p:cNvSpPr>
          <p:nvPr>
            <p:ph type="sldNum" sz="quarter" idx="12"/>
          </p:nvPr>
        </p:nvSpPr>
        <p:spPr/>
        <p:txBody>
          <a:bodyPr/>
          <a:lstStyle/>
          <a:p>
            <a:fld id="{CD392AAB-B502-44EB-9758-FB62F17C4AAD}" type="slidenum">
              <a:rPr lang="en-US" smtClean="0"/>
              <a:t>15</a:t>
            </a:fld>
            <a:endParaRPr lang="en-US"/>
          </a:p>
        </p:txBody>
      </p:sp>
    </p:spTree>
    <p:extLst>
      <p:ext uri="{BB962C8B-B14F-4D97-AF65-F5344CB8AC3E}">
        <p14:creationId xmlns:p14="http://schemas.microsoft.com/office/powerpoint/2010/main" val="28096694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Open Meetings Act - AS 44.62.310 - .319</a:t>
            </a:r>
          </a:p>
          <a:p>
            <a:r>
              <a:rPr lang="en-US" dirty="0" smtClean="0"/>
              <a:t>Government business presumed public business</a:t>
            </a:r>
          </a:p>
          <a:p>
            <a:r>
              <a:rPr lang="en-US" dirty="0" smtClean="0"/>
              <a:t>Exceptions</a:t>
            </a:r>
          </a:p>
          <a:p>
            <a:r>
              <a:rPr lang="en-US" dirty="0" smtClean="0"/>
              <a:t>Executive sessions</a:t>
            </a:r>
          </a:p>
          <a:p>
            <a:r>
              <a:rPr lang="en-US" dirty="0" smtClean="0"/>
              <a:t>Consequences of violations</a:t>
            </a:r>
          </a:p>
        </p:txBody>
      </p:sp>
      <p:sp>
        <p:nvSpPr>
          <p:cNvPr id="4" name="Date Placeholder 3"/>
          <p:cNvSpPr>
            <a:spLocks noGrp="1"/>
          </p:cNvSpPr>
          <p:nvPr>
            <p:ph type="dt" sz="half" idx="10"/>
          </p:nvPr>
        </p:nvSpPr>
        <p:spPr/>
        <p:txBody>
          <a:bodyPr/>
          <a:lstStyle/>
          <a:p>
            <a:r>
              <a:rPr lang="en-US" dirty="0" smtClean="0"/>
              <a:t>April 28, 2021</a:t>
            </a:r>
            <a:endParaRPr lang="en-US" dirty="0"/>
          </a:p>
        </p:txBody>
      </p:sp>
      <p:sp>
        <p:nvSpPr>
          <p:cNvPr id="5" name="Footer Placeholder 4"/>
          <p:cNvSpPr>
            <a:spLocks noGrp="1"/>
          </p:cNvSpPr>
          <p:nvPr>
            <p:ph type="ftr" sz="quarter" idx="11"/>
          </p:nvPr>
        </p:nvSpPr>
        <p:spPr/>
        <p:txBody>
          <a:bodyPr/>
          <a:lstStyle/>
          <a:p>
            <a:r>
              <a:rPr lang="en-US" dirty="0" smtClean="0"/>
              <a:t>Open Meetings Act</a:t>
            </a:r>
            <a:endParaRPr lang="en-US" dirty="0"/>
          </a:p>
        </p:txBody>
      </p:sp>
      <p:sp>
        <p:nvSpPr>
          <p:cNvPr id="6" name="Slide Number Placeholder 5"/>
          <p:cNvSpPr>
            <a:spLocks noGrp="1"/>
          </p:cNvSpPr>
          <p:nvPr>
            <p:ph type="sldNum" sz="quarter" idx="12"/>
          </p:nvPr>
        </p:nvSpPr>
        <p:spPr/>
        <p:txBody>
          <a:bodyPr/>
          <a:lstStyle/>
          <a:p>
            <a:fld id="{CD392AAB-B502-44EB-9758-FB62F17C4AAD}" type="slidenum">
              <a:rPr lang="en-US" smtClean="0"/>
              <a:t>2</a:t>
            </a:fld>
            <a:endParaRPr lang="en-US"/>
          </a:p>
        </p:txBody>
      </p:sp>
    </p:spTree>
    <p:extLst>
      <p:ext uri="{BB962C8B-B14F-4D97-AF65-F5344CB8AC3E}">
        <p14:creationId xmlns:p14="http://schemas.microsoft.com/office/powerpoint/2010/main" val="13211063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Fundamental State Policy</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AS 44.62.312(a):</a:t>
            </a:r>
          </a:p>
          <a:p>
            <a:pPr marL="457200" lvl="1" indent="0">
              <a:buNone/>
            </a:pPr>
            <a:endParaRPr lang="en-US" dirty="0" smtClean="0"/>
          </a:p>
          <a:p>
            <a:pPr marL="457200" lvl="1" indent="0">
              <a:buNone/>
            </a:pPr>
            <a:r>
              <a:rPr lang="en-US" dirty="0" smtClean="0"/>
              <a:t>It </a:t>
            </a:r>
            <a:r>
              <a:rPr lang="en-US" dirty="0"/>
              <a:t>is the policy of the state </a:t>
            </a:r>
            <a:r>
              <a:rPr lang="en-US" dirty="0" smtClean="0"/>
              <a:t>that</a:t>
            </a:r>
          </a:p>
          <a:p>
            <a:pPr marL="457200" lvl="1" indent="0">
              <a:buNone/>
            </a:pPr>
            <a:endParaRPr lang="en-US" dirty="0"/>
          </a:p>
          <a:p>
            <a:pPr marL="457200" lvl="1" indent="0">
              <a:buNone/>
            </a:pPr>
            <a:r>
              <a:rPr lang="en-US" dirty="0"/>
              <a:t>     (1) the governmental units mentioned in AS 44.62.310(a) exist to aid in the conduct of the people’s business;</a:t>
            </a:r>
          </a:p>
          <a:p>
            <a:pPr marL="457200" lvl="1" indent="0">
              <a:buNone/>
            </a:pPr>
            <a:endParaRPr lang="en-US" dirty="0"/>
          </a:p>
          <a:p>
            <a:pPr marL="457200" lvl="1" indent="0">
              <a:buNone/>
            </a:pPr>
            <a:r>
              <a:rPr lang="en-US" dirty="0"/>
              <a:t>     (2) it is the intent of the law that actions of those units be taken openly and that their deliberations be conducted openly;</a:t>
            </a:r>
          </a:p>
          <a:p>
            <a:pPr marL="457200" lvl="1" indent="0">
              <a:buNone/>
            </a:pPr>
            <a:endParaRPr lang="en-US" dirty="0"/>
          </a:p>
          <a:p>
            <a:pPr marL="457200" lvl="1" indent="0">
              <a:buNone/>
            </a:pPr>
            <a:r>
              <a:rPr lang="en-US" dirty="0"/>
              <a:t>     (3) the people of this state do not yield their sovereignty to the agencies that serve them;</a:t>
            </a:r>
          </a:p>
          <a:p>
            <a:pPr marL="457200" lvl="1" indent="0">
              <a:buNone/>
            </a:pPr>
            <a:endParaRPr lang="en-US" dirty="0"/>
          </a:p>
          <a:p>
            <a:pPr marL="457200" lvl="1" indent="0">
              <a:buNone/>
            </a:pPr>
            <a:r>
              <a:rPr lang="en-US" dirty="0"/>
              <a:t>     (4) the people, in delegating authority, do not give their public servants the right to decide what is good for the people to know and what is not good for them to know;</a:t>
            </a:r>
          </a:p>
          <a:p>
            <a:pPr marL="457200" lvl="1" indent="0">
              <a:buNone/>
            </a:pPr>
            <a:endParaRPr lang="en-US" dirty="0"/>
          </a:p>
          <a:p>
            <a:pPr marL="457200" lvl="1" indent="0">
              <a:buNone/>
            </a:pPr>
            <a:r>
              <a:rPr lang="en-US" dirty="0"/>
              <a:t>     (5) the people’s right to remain informed shall be protected so that they may retain control over the instruments they have created;</a:t>
            </a:r>
          </a:p>
          <a:p>
            <a:pPr marL="457200" lvl="1" indent="0">
              <a:buNone/>
            </a:pPr>
            <a:endParaRPr lang="en-US" dirty="0"/>
          </a:p>
          <a:p>
            <a:pPr marL="457200" lvl="1" indent="0">
              <a:buNone/>
            </a:pPr>
            <a:r>
              <a:rPr lang="en-US" dirty="0"/>
              <a:t>     (6) the use of teleconferencing under this chapter is for the convenience of the parties, the public, and the governmental units conducting the meetings.</a:t>
            </a:r>
            <a:endParaRPr lang="en-US" dirty="0" smtClean="0"/>
          </a:p>
        </p:txBody>
      </p:sp>
      <p:sp>
        <p:nvSpPr>
          <p:cNvPr id="5" name="Footer Placeholder 4"/>
          <p:cNvSpPr>
            <a:spLocks noGrp="1"/>
          </p:cNvSpPr>
          <p:nvPr>
            <p:ph type="ftr" sz="quarter" idx="11"/>
          </p:nvPr>
        </p:nvSpPr>
        <p:spPr/>
        <p:txBody>
          <a:bodyPr/>
          <a:lstStyle/>
          <a:p>
            <a:r>
              <a:rPr lang="en-US" smtClean="0"/>
              <a:t>Open Meetings Act</a:t>
            </a:r>
            <a:endParaRPr lang="en-US"/>
          </a:p>
        </p:txBody>
      </p:sp>
      <p:sp>
        <p:nvSpPr>
          <p:cNvPr id="6" name="Slide Number Placeholder 5"/>
          <p:cNvSpPr>
            <a:spLocks noGrp="1"/>
          </p:cNvSpPr>
          <p:nvPr>
            <p:ph type="sldNum" sz="quarter" idx="12"/>
          </p:nvPr>
        </p:nvSpPr>
        <p:spPr/>
        <p:txBody>
          <a:bodyPr/>
          <a:lstStyle/>
          <a:p>
            <a:fld id="{CD392AAB-B502-44EB-9758-FB62F17C4AAD}" type="slidenum">
              <a:rPr lang="en-US" smtClean="0"/>
              <a:t>3</a:t>
            </a:fld>
            <a:endParaRPr lang="en-US"/>
          </a:p>
        </p:txBody>
      </p:sp>
    </p:spTree>
    <p:extLst>
      <p:ext uri="{BB962C8B-B14F-4D97-AF65-F5344CB8AC3E}">
        <p14:creationId xmlns:p14="http://schemas.microsoft.com/office/powerpoint/2010/main" val="3860717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Presumption</a:t>
            </a:r>
            <a:endParaRPr lang="en-US" dirty="0"/>
          </a:p>
        </p:txBody>
      </p:sp>
      <p:sp>
        <p:nvSpPr>
          <p:cNvPr id="3" name="Content Placeholder 2"/>
          <p:cNvSpPr>
            <a:spLocks noGrp="1"/>
          </p:cNvSpPr>
          <p:nvPr>
            <p:ph idx="1"/>
          </p:nvPr>
        </p:nvSpPr>
        <p:spPr/>
        <p:txBody>
          <a:bodyPr>
            <a:normAutofit/>
          </a:bodyPr>
          <a:lstStyle/>
          <a:p>
            <a:r>
              <a:rPr lang="en-US" dirty="0" smtClean="0"/>
              <a:t>Meetings of a governmental body of a public entity are open to the public</a:t>
            </a:r>
          </a:p>
          <a:p>
            <a:r>
              <a:rPr lang="en-US" dirty="0" smtClean="0"/>
              <a:t>Closed sessions are permitted only if an exception applies, or another law so provides </a:t>
            </a:r>
          </a:p>
          <a:p>
            <a:r>
              <a:rPr lang="en-US" dirty="0"/>
              <a:t>Materials </a:t>
            </a:r>
            <a:r>
              <a:rPr lang="en-US" dirty="0" smtClean="0"/>
              <a:t>considered by the governmental body in a meeting should be available to the public, even at teleconference locations</a:t>
            </a:r>
          </a:p>
        </p:txBody>
      </p:sp>
      <p:sp>
        <p:nvSpPr>
          <p:cNvPr id="5" name="Footer Placeholder 4"/>
          <p:cNvSpPr>
            <a:spLocks noGrp="1"/>
          </p:cNvSpPr>
          <p:nvPr>
            <p:ph type="ftr" sz="quarter" idx="11"/>
          </p:nvPr>
        </p:nvSpPr>
        <p:spPr/>
        <p:txBody>
          <a:bodyPr/>
          <a:lstStyle/>
          <a:p>
            <a:r>
              <a:rPr lang="en-US" smtClean="0"/>
              <a:t>Open Meetings Act</a:t>
            </a:r>
            <a:endParaRPr lang="en-US"/>
          </a:p>
        </p:txBody>
      </p:sp>
      <p:sp>
        <p:nvSpPr>
          <p:cNvPr id="6" name="Slide Number Placeholder 5"/>
          <p:cNvSpPr>
            <a:spLocks noGrp="1"/>
          </p:cNvSpPr>
          <p:nvPr>
            <p:ph type="sldNum" sz="quarter" idx="12"/>
          </p:nvPr>
        </p:nvSpPr>
        <p:spPr/>
        <p:txBody>
          <a:bodyPr/>
          <a:lstStyle/>
          <a:p>
            <a:fld id="{CD392AAB-B502-44EB-9758-FB62F17C4AAD}" type="slidenum">
              <a:rPr lang="en-US" smtClean="0"/>
              <a:t>4</a:t>
            </a:fld>
            <a:endParaRPr lang="en-US"/>
          </a:p>
        </p:txBody>
      </p:sp>
    </p:spTree>
    <p:extLst>
      <p:ext uri="{BB962C8B-B14F-4D97-AF65-F5344CB8AC3E}">
        <p14:creationId xmlns:p14="http://schemas.microsoft.com/office/powerpoint/2010/main" val="10758896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Meeting?</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AS 44.62.310(g)(2) - “meeting</a:t>
            </a:r>
            <a:r>
              <a:rPr lang="en-US" dirty="0"/>
              <a:t>” means a gathering of members of a governmental body when</a:t>
            </a:r>
          </a:p>
          <a:p>
            <a:pPr marL="0" indent="0">
              <a:buNone/>
            </a:pPr>
            <a:r>
              <a:rPr lang="en-US" dirty="0"/>
              <a:t>          (A) more than three members or a majority of the members, whichever is less, are present, a matter upon which the governmental body is empowered to act is considered by the members collectively, and the governmental body has the authority to establish policies or make decisions for a public entity; or</a:t>
            </a:r>
          </a:p>
          <a:p>
            <a:pPr marL="0" indent="0">
              <a:buNone/>
            </a:pPr>
            <a:r>
              <a:rPr lang="en-US" dirty="0" smtClean="0"/>
              <a:t>          </a:t>
            </a:r>
            <a:r>
              <a:rPr lang="en-US" dirty="0"/>
              <a:t>(B) more than three members or a majority of the members, whichever is less, are present, the gathering is prearranged for the purpose of considering a matter upon which the governmental body is empowered to act, and the governmental body has only authority to advise or make recommendations for a public entity but has no authority to establish policies or make decisions for the public entity;</a:t>
            </a:r>
            <a:endParaRPr lang="en-US" dirty="0" smtClean="0"/>
          </a:p>
        </p:txBody>
      </p:sp>
      <p:sp>
        <p:nvSpPr>
          <p:cNvPr id="4" name="Date Placeholder 3"/>
          <p:cNvSpPr>
            <a:spLocks noGrp="1"/>
          </p:cNvSpPr>
          <p:nvPr>
            <p:ph type="dt" sz="half" idx="10"/>
          </p:nvPr>
        </p:nvSpPr>
        <p:spPr/>
        <p:txBody>
          <a:bodyPr/>
          <a:lstStyle/>
          <a:p>
            <a:r>
              <a:rPr lang="en-US" dirty="0" smtClean="0"/>
              <a:t>April 28, 2021</a:t>
            </a:r>
            <a:endParaRPr lang="en-US" dirty="0"/>
          </a:p>
        </p:txBody>
      </p:sp>
      <p:sp>
        <p:nvSpPr>
          <p:cNvPr id="5" name="Footer Placeholder 4"/>
          <p:cNvSpPr>
            <a:spLocks noGrp="1"/>
          </p:cNvSpPr>
          <p:nvPr>
            <p:ph type="ftr" sz="quarter" idx="11"/>
          </p:nvPr>
        </p:nvSpPr>
        <p:spPr/>
        <p:txBody>
          <a:bodyPr/>
          <a:lstStyle/>
          <a:p>
            <a:r>
              <a:rPr lang="en-US" smtClean="0"/>
              <a:t>Open Meetings Act</a:t>
            </a:r>
            <a:endParaRPr lang="en-US"/>
          </a:p>
        </p:txBody>
      </p:sp>
      <p:sp>
        <p:nvSpPr>
          <p:cNvPr id="6" name="Slide Number Placeholder 5"/>
          <p:cNvSpPr>
            <a:spLocks noGrp="1"/>
          </p:cNvSpPr>
          <p:nvPr>
            <p:ph type="sldNum" sz="quarter" idx="12"/>
          </p:nvPr>
        </p:nvSpPr>
        <p:spPr/>
        <p:txBody>
          <a:bodyPr/>
          <a:lstStyle/>
          <a:p>
            <a:fld id="{CD392AAB-B502-44EB-9758-FB62F17C4AAD}" type="slidenum">
              <a:rPr lang="en-US" smtClean="0"/>
              <a:t>5</a:t>
            </a:fld>
            <a:endParaRPr lang="en-US"/>
          </a:p>
        </p:txBody>
      </p:sp>
    </p:spTree>
    <p:extLst>
      <p:ext uri="{BB962C8B-B14F-4D97-AF65-F5344CB8AC3E}">
        <p14:creationId xmlns:p14="http://schemas.microsoft.com/office/powerpoint/2010/main" val="24840698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Meeting? Essentials</a:t>
            </a:r>
            <a:endParaRPr lang="en-US" dirty="0"/>
          </a:p>
        </p:txBody>
      </p:sp>
      <p:sp>
        <p:nvSpPr>
          <p:cNvPr id="3" name="Content Placeholder 2"/>
          <p:cNvSpPr>
            <a:spLocks noGrp="1"/>
          </p:cNvSpPr>
          <p:nvPr>
            <p:ph idx="1"/>
          </p:nvPr>
        </p:nvSpPr>
        <p:spPr/>
        <p:txBody>
          <a:bodyPr/>
          <a:lstStyle/>
          <a:p>
            <a:r>
              <a:rPr lang="en-US" dirty="0" smtClean="0"/>
              <a:t>More than three members or a majority, whichever is less</a:t>
            </a:r>
          </a:p>
          <a:p>
            <a:r>
              <a:rPr lang="en-US" dirty="0" smtClean="0"/>
              <a:t>Applies to committees</a:t>
            </a:r>
          </a:p>
          <a:p>
            <a:r>
              <a:rPr lang="en-US" dirty="0" smtClean="0"/>
              <a:t>Applies if policies or decisions are considered, even if not prearranged</a:t>
            </a:r>
          </a:p>
          <a:p>
            <a:r>
              <a:rPr lang="en-US" dirty="0" smtClean="0"/>
              <a:t>Applies to prearranged consideration of recommendations or advice, even if the body lacks independent authority to act</a:t>
            </a:r>
            <a:endParaRPr lang="en-US" dirty="0"/>
          </a:p>
        </p:txBody>
      </p:sp>
      <p:sp>
        <p:nvSpPr>
          <p:cNvPr id="4" name="Date Placeholder 3"/>
          <p:cNvSpPr>
            <a:spLocks noGrp="1"/>
          </p:cNvSpPr>
          <p:nvPr>
            <p:ph type="dt" sz="half" idx="10"/>
          </p:nvPr>
        </p:nvSpPr>
        <p:spPr/>
        <p:txBody>
          <a:bodyPr/>
          <a:lstStyle/>
          <a:p>
            <a:r>
              <a:rPr lang="en-US" dirty="0" smtClean="0"/>
              <a:t>April 28, 2021</a:t>
            </a:r>
            <a:endParaRPr lang="en-US" dirty="0"/>
          </a:p>
        </p:txBody>
      </p:sp>
      <p:sp>
        <p:nvSpPr>
          <p:cNvPr id="5" name="Footer Placeholder 4"/>
          <p:cNvSpPr>
            <a:spLocks noGrp="1"/>
          </p:cNvSpPr>
          <p:nvPr>
            <p:ph type="ftr" sz="quarter" idx="11"/>
          </p:nvPr>
        </p:nvSpPr>
        <p:spPr/>
        <p:txBody>
          <a:bodyPr/>
          <a:lstStyle/>
          <a:p>
            <a:r>
              <a:rPr lang="en-US" smtClean="0"/>
              <a:t>Open Meetings Act</a:t>
            </a:r>
            <a:endParaRPr lang="en-US"/>
          </a:p>
        </p:txBody>
      </p:sp>
      <p:sp>
        <p:nvSpPr>
          <p:cNvPr id="6" name="Slide Number Placeholder 5"/>
          <p:cNvSpPr>
            <a:spLocks noGrp="1"/>
          </p:cNvSpPr>
          <p:nvPr>
            <p:ph type="sldNum" sz="quarter" idx="12"/>
          </p:nvPr>
        </p:nvSpPr>
        <p:spPr/>
        <p:txBody>
          <a:bodyPr/>
          <a:lstStyle/>
          <a:p>
            <a:fld id="{CD392AAB-B502-44EB-9758-FB62F17C4AAD}" type="slidenum">
              <a:rPr lang="en-US" smtClean="0"/>
              <a:t>6</a:t>
            </a:fld>
            <a:endParaRPr lang="en-US"/>
          </a:p>
        </p:txBody>
      </p:sp>
    </p:spTree>
    <p:extLst>
      <p:ext uri="{BB962C8B-B14F-4D97-AF65-F5344CB8AC3E}">
        <p14:creationId xmlns:p14="http://schemas.microsoft.com/office/powerpoint/2010/main" val="452026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Required Notice</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AS 44.62.310(e) - Reasonable public notice shall be given for all meetings required to be open under this section. The notice must include the date, time, and place of the meeting and if, the meeting is by teleconference, the location of any teleconferencing facilities that will be used. Subject to posting notice of a meeting on the Alaska Online Public Notice System as required by AS 44.62.175(a), the notice may be given using print or broadcast media. The notice shall be posted at the principal office of the public entity or, if the public entity has no principal office, at a place designated by the governmental body. The governmental body shall provide notice in a consistent fashion for all its meetings.</a:t>
            </a:r>
          </a:p>
        </p:txBody>
      </p:sp>
      <p:sp>
        <p:nvSpPr>
          <p:cNvPr id="5" name="Footer Placeholder 4"/>
          <p:cNvSpPr>
            <a:spLocks noGrp="1"/>
          </p:cNvSpPr>
          <p:nvPr>
            <p:ph type="ftr" sz="quarter" idx="11"/>
          </p:nvPr>
        </p:nvSpPr>
        <p:spPr/>
        <p:txBody>
          <a:bodyPr/>
          <a:lstStyle/>
          <a:p>
            <a:r>
              <a:rPr lang="en-US" smtClean="0"/>
              <a:t>Open Meetings Act</a:t>
            </a:r>
            <a:endParaRPr lang="en-US"/>
          </a:p>
        </p:txBody>
      </p:sp>
      <p:sp>
        <p:nvSpPr>
          <p:cNvPr id="6" name="Slide Number Placeholder 5"/>
          <p:cNvSpPr>
            <a:spLocks noGrp="1"/>
          </p:cNvSpPr>
          <p:nvPr>
            <p:ph type="sldNum" sz="quarter" idx="12"/>
          </p:nvPr>
        </p:nvSpPr>
        <p:spPr/>
        <p:txBody>
          <a:bodyPr/>
          <a:lstStyle/>
          <a:p>
            <a:fld id="{CD392AAB-B502-44EB-9758-FB62F17C4AAD}" type="slidenum">
              <a:rPr lang="en-US" smtClean="0"/>
              <a:t>7</a:t>
            </a:fld>
            <a:endParaRPr lang="en-US"/>
          </a:p>
        </p:txBody>
      </p:sp>
    </p:spTree>
    <p:extLst>
      <p:ext uri="{BB962C8B-B14F-4D97-AF65-F5344CB8AC3E}">
        <p14:creationId xmlns:p14="http://schemas.microsoft.com/office/powerpoint/2010/main" val="766438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“Reasonable Public Notice”?</a:t>
            </a:r>
            <a:endParaRPr lang="en-US" dirty="0"/>
          </a:p>
        </p:txBody>
      </p:sp>
      <p:sp>
        <p:nvSpPr>
          <p:cNvPr id="3" name="Content Placeholder 2"/>
          <p:cNvSpPr>
            <a:spLocks noGrp="1"/>
          </p:cNvSpPr>
          <p:nvPr>
            <p:ph idx="1"/>
          </p:nvPr>
        </p:nvSpPr>
        <p:spPr/>
        <p:txBody>
          <a:bodyPr/>
          <a:lstStyle/>
          <a:p>
            <a:r>
              <a:rPr lang="en-US" dirty="0" smtClean="0"/>
              <a:t>Contains date, time and place of meeting, including teleconferencing information</a:t>
            </a:r>
          </a:p>
          <a:p>
            <a:r>
              <a:rPr lang="en-US" dirty="0" smtClean="0"/>
              <a:t>Posted on AOPNS, at the agency’s offices, and optionally publicized in print and broadcast media</a:t>
            </a:r>
          </a:p>
          <a:p>
            <a:r>
              <a:rPr lang="en-US" dirty="0" smtClean="0"/>
              <a:t>Email and physical mailing lists are common</a:t>
            </a:r>
          </a:p>
          <a:p>
            <a:r>
              <a:rPr lang="en-US" dirty="0" smtClean="0"/>
              <a:t>Objective is to reach as many interested persons as possible</a:t>
            </a:r>
          </a:p>
        </p:txBody>
      </p:sp>
      <p:sp>
        <p:nvSpPr>
          <p:cNvPr id="5" name="Footer Placeholder 4"/>
          <p:cNvSpPr>
            <a:spLocks noGrp="1"/>
          </p:cNvSpPr>
          <p:nvPr>
            <p:ph type="ftr" sz="quarter" idx="11"/>
          </p:nvPr>
        </p:nvSpPr>
        <p:spPr/>
        <p:txBody>
          <a:bodyPr/>
          <a:lstStyle/>
          <a:p>
            <a:r>
              <a:rPr lang="en-US" smtClean="0"/>
              <a:t>Open Meetings Act</a:t>
            </a:r>
            <a:endParaRPr lang="en-US"/>
          </a:p>
        </p:txBody>
      </p:sp>
      <p:sp>
        <p:nvSpPr>
          <p:cNvPr id="6" name="Slide Number Placeholder 5"/>
          <p:cNvSpPr>
            <a:spLocks noGrp="1"/>
          </p:cNvSpPr>
          <p:nvPr>
            <p:ph type="sldNum" sz="quarter" idx="12"/>
          </p:nvPr>
        </p:nvSpPr>
        <p:spPr/>
        <p:txBody>
          <a:bodyPr/>
          <a:lstStyle/>
          <a:p>
            <a:fld id="{CD392AAB-B502-44EB-9758-FB62F17C4AAD}" type="slidenum">
              <a:rPr lang="en-US" smtClean="0"/>
              <a:t>8</a:t>
            </a:fld>
            <a:endParaRPr lang="en-US"/>
          </a:p>
        </p:txBody>
      </p:sp>
    </p:spTree>
    <p:extLst>
      <p:ext uri="{BB962C8B-B14F-4D97-AF65-F5344CB8AC3E}">
        <p14:creationId xmlns:p14="http://schemas.microsoft.com/office/powerpoint/2010/main" val="15175985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Timing of Notice</a:t>
            </a:r>
            <a:endParaRPr lang="en-US" dirty="0"/>
          </a:p>
        </p:txBody>
      </p:sp>
      <p:sp>
        <p:nvSpPr>
          <p:cNvPr id="3" name="Content Placeholder 2"/>
          <p:cNvSpPr>
            <a:spLocks noGrp="1"/>
          </p:cNvSpPr>
          <p:nvPr>
            <p:ph idx="1"/>
          </p:nvPr>
        </p:nvSpPr>
        <p:spPr/>
        <p:txBody>
          <a:bodyPr/>
          <a:lstStyle/>
          <a:p>
            <a:r>
              <a:rPr lang="en-US" dirty="0"/>
              <a:t>Agency should be consistent in the timing and manner of public meetings</a:t>
            </a:r>
          </a:p>
          <a:p>
            <a:r>
              <a:rPr lang="en-US" dirty="0" smtClean="0"/>
              <a:t>General rule is at least a week, but in appropriate circumstances a shorter period may be acceptable</a:t>
            </a:r>
          </a:p>
          <a:p>
            <a:pPr lvl="1"/>
            <a:r>
              <a:rPr lang="en-US" dirty="0" smtClean="0"/>
              <a:t>Response to legislative inquiries</a:t>
            </a:r>
          </a:p>
          <a:p>
            <a:pPr lvl="1"/>
            <a:r>
              <a:rPr lang="en-US" dirty="0" smtClean="0"/>
              <a:t>Litigation matters</a:t>
            </a:r>
          </a:p>
          <a:p>
            <a:pPr lvl="1"/>
            <a:r>
              <a:rPr lang="en-US" dirty="0" smtClean="0"/>
              <a:t>Time-sensitive personnel or financial matters</a:t>
            </a:r>
            <a:endParaRPr lang="en-US" dirty="0"/>
          </a:p>
        </p:txBody>
      </p:sp>
      <p:sp>
        <p:nvSpPr>
          <p:cNvPr id="4" name="Date Placeholder 3"/>
          <p:cNvSpPr>
            <a:spLocks noGrp="1"/>
          </p:cNvSpPr>
          <p:nvPr>
            <p:ph type="dt" sz="half" idx="10"/>
          </p:nvPr>
        </p:nvSpPr>
        <p:spPr/>
        <p:txBody>
          <a:bodyPr/>
          <a:lstStyle/>
          <a:p>
            <a:r>
              <a:rPr lang="en-US" dirty="0" smtClean="0"/>
              <a:t>April 28, 2021</a:t>
            </a:r>
            <a:endParaRPr lang="en-US" dirty="0"/>
          </a:p>
        </p:txBody>
      </p:sp>
      <p:sp>
        <p:nvSpPr>
          <p:cNvPr id="5" name="Footer Placeholder 4"/>
          <p:cNvSpPr>
            <a:spLocks noGrp="1"/>
          </p:cNvSpPr>
          <p:nvPr>
            <p:ph type="ftr" sz="quarter" idx="11"/>
          </p:nvPr>
        </p:nvSpPr>
        <p:spPr/>
        <p:txBody>
          <a:bodyPr/>
          <a:lstStyle/>
          <a:p>
            <a:r>
              <a:rPr lang="en-US" smtClean="0"/>
              <a:t>Open Meetings Act</a:t>
            </a:r>
            <a:endParaRPr lang="en-US"/>
          </a:p>
        </p:txBody>
      </p:sp>
      <p:sp>
        <p:nvSpPr>
          <p:cNvPr id="6" name="Slide Number Placeholder 5"/>
          <p:cNvSpPr>
            <a:spLocks noGrp="1"/>
          </p:cNvSpPr>
          <p:nvPr>
            <p:ph type="sldNum" sz="quarter" idx="12"/>
          </p:nvPr>
        </p:nvSpPr>
        <p:spPr/>
        <p:txBody>
          <a:bodyPr/>
          <a:lstStyle/>
          <a:p>
            <a:fld id="{CD392AAB-B502-44EB-9758-FB62F17C4AAD}" type="slidenum">
              <a:rPr lang="en-US" smtClean="0"/>
              <a:t>9</a:t>
            </a:fld>
            <a:endParaRPr lang="en-US"/>
          </a:p>
        </p:txBody>
      </p:sp>
    </p:spTree>
    <p:extLst>
      <p:ext uri="{BB962C8B-B14F-4D97-AF65-F5344CB8AC3E}">
        <p14:creationId xmlns:p14="http://schemas.microsoft.com/office/powerpoint/2010/main" val="7428267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3812</TotalTime>
  <Words>1293</Words>
  <Application>Microsoft Office PowerPoint</Application>
  <PresentationFormat>On-screen Show (4:3)</PresentationFormat>
  <Paragraphs>156</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Alcoholic Beverage Control Board </vt:lpstr>
      <vt:lpstr>Overview</vt:lpstr>
      <vt:lpstr>Fundamental State Policy</vt:lpstr>
      <vt:lpstr>Presumption</vt:lpstr>
      <vt:lpstr>What is a Meeting?</vt:lpstr>
      <vt:lpstr>What is a Meeting? Essentials</vt:lpstr>
      <vt:lpstr>Required Notice</vt:lpstr>
      <vt:lpstr>What is “Reasonable Public Notice”?</vt:lpstr>
      <vt:lpstr>Timing of Notice</vt:lpstr>
      <vt:lpstr>Exceptions</vt:lpstr>
      <vt:lpstr>Executive Sessions</vt:lpstr>
      <vt:lpstr>Subjects for Executive Session</vt:lpstr>
      <vt:lpstr>Non-Statutory Reasons</vt:lpstr>
      <vt:lpstr>Consequences of Violations</vt:lpstr>
      <vt:lpstr>Conclusion</vt:lpstr>
    </vt:vector>
  </TitlesOfParts>
  <Company>State of Alaska - Department of LAW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Alaska Retirement Management Board</dc:title>
  <dc:creator>Stuart W Goering</dc:creator>
  <cp:lastModifiedBy>Joan M. Wilson</cp:lastModifiedBy>
  <cp:revision>58</cp:revision>
  <cp:lastPrinted>2018-09-06T17:50:54Z</cp:lastPrinted>
  <dcterms:created xsi:type="dcterms:W3CDTF">2017-05-26T00:17:59Z</dcterms:created>
  <dcterms:modified xsi:type="dcterms:W3CDTF">2021-04-14T20:05:10Z</dcterms:modified>
</cp:coreProperties>
</file>