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400" r:id="rId5"/>
    <p:sldId id="401" r:id="rId6"/>
    <p:sldId id="402" r:id="rId7"/>
    <p:sldId id="403" r:id="rId8"/>
    <p:sldId id="413" r:id="rId9"/>
    <p:sldId id="409" r:id="rId10"/>
    <p:sldId id="410" r:id="rId11"/>
    <p:sldId id="414" r:id="rId12"/>
    <p:sldId id="406" r:id="rId13"/>
    <p:sldId id="411" r:id="rId14"/>
    <p:sldId id="412" r:id="rId15"/>
    <p:sldId id="41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660"/>
  </p:normalViewPr>
  <p:slideViewPr>
    <p:cSldViewPr>
      <p:cViewPr varScale="1">
        <p:scale>
          <a:sx n="65" d="100"/>
          <a:sy n="65" d="100"/>
        </p:scale>
        <p:origin x="1244"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73E7FD7-2358-4E78-8622-6CEF6F2B6D91}" type="datetimeFigureOut">
              <a:rPr lang="en-US" smtClean="0"/>
              <a:t>4/14/2021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2469226-2E47-49C8-81A3-5B951F49627E}" type="slidenum">
              <a:rPr lang="en-US" smtClean="0"/>
              <a:t>‹#›</a:t>
            </a:fld>
            <a:endParaRPr lang="en-US" dirty="0"/>
          </a:p>
        </p:txBody>
      </p:sp>
    </p:spTree>
    <p:extLst>
      <p:ext uri="{BB962C8B-B14F-4D97-AF65-F5344CB8AC3E}">
        <p14:creationId xmlns:p14="http://schemas.microsoft.com/office/powerpoint/2010/main" val="3429178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E556183-3277-4296-8BF0-53A69A9335C6}" type="datetimeFigureOut">
              <a:rPr lang="en-US" smtClean="0"/>
              <a:t>4/14/2021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59B13E7-C1C6-41F1-A5FF-3E603FFDE02E}" type="slidenum">
              <a:rPr lang="en-US" smtClean="0"/>
              <a:t>‹#›</a:t>
            </a:fld>
            <a:endParaRPr lang="en-US" dirty="0"/>
          </a:p>
        </p:txBody>
      </p:sp>
    </p:spTree>
    <p:extLst>
      <p:ext uri="{BB962C8B-B14F-4D97-AF65-F5344CB8AC3E}">
        <p14:creationId xmlns:p14="http://schemas.microsoft.com/office/powerpoint/2010/main" val="2321508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B13E7-C1C6-41F1-A5FF-3E603FFDE02E}" type="slidenum">
              <a:rPr lang="en-US" smtClean="0"/>
              <a:t>7</a:t>
            </a:fld>
            <a:endParaRPr lang="en-US" dirty="0"/>
          </a:p>
        </p:txBody>
      </p:sp>
    </p:spTree>
    <p:extLst>
      <p:ext uri="{BB962C8B-B14F-4D97-AF65-F5344CB8AC3E}">
        <p14:creationId xmlns:p14="http://schemas.microsoft.com/office/powerpoint/2010/main" val="403236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322953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90454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116923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164771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621441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3051250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3409959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210632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25524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378173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D15DD-2A15-490B-989B-56810EB908DB}" type="datetimeFigureOut">
              <a:rPr lang="en-US" smtClean="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060F9A-E0A9-4E93-97F1-B6C59123A80C}" type="slidenum">
              <a:rPr lang="en-US" smtClean="0"/>
              <a:t>‹#›</a:t>
            </a:fld>
            <a:endParaRPr lang="en-US" dirty="0"/>
          </a:p>
        </p:txBody>
      </p:sp>
    </p:spTree>
    <p:extLst>
      <p:ext uri="{BB962C8B-B14F-4D97-AF65-F5344CB8AC3E}">
        <p14:creationId xmlns:p14="http://schemas.microsoft.com/office/powerpoint/2010/main" val="249005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2D15DD-2A15-490B-989B-56810EB908DB}" type="datetimeFigureOut">
              <a:rPr lang="en-US" smtClean="0"/>
              <a:t>4/14/2021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60F9A-E0A9-4E93-97F1-B6C59123A80C}" type="slidenum">
              <a:rPr lang="en-US" smtClean="0"/>
              <a:t>‹#›</a:t>
            </a:fld>
            <a:endParaRPr lang="en-US" dirty="0"/>
          </a:p>
        </p:txBody>
      </p:sp>
    </p:spTree>
    <p:extLst>
      <p:ext uri="{BB962C8B-B14F-4D97-AF65-F5344CB8AC3E}">
        <p14:creationId xmlns:p14="http://schemas.microsoft.com/office/powerpoint/2010/main" val="2412826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en-US" dirty="0" smtClean="0">
                <a:latin typeface="Arial" panose="020B0604020202020204" pitchFamily="34" charset="0"/>
              </a:rPr>
              <a:t>Administrative Procedure Act</a:t>
            </a:r>
            <a:br>
              <a:rPr lang="en-US" dirty="0" smtClean="0">
                <a:latin typeface="Arial" panose="020B0604020202020204" pitchFamily="34" charset="0"/>
              </a:rPr>
            </a:br>
            <a:r>
              <a:rPr lang="en-US" dirty="0" smtClean="0">
                <a:latin typeface="Arial" panose="020B0604020202020204" pitchFamily="34" charset="0"/>
              </a:rPr>
              <a:t>Regulations Drafting</a:t>
            </a:r>
            <a:endParaRPr lang="en-US" dirty="0">
              <a:latin typeface="Arial" panose="020B0604020202020204" pitchFamily="34" charset="0"/>
            </a:endParaRPr>
          </a:p>
        </p:txBody>
      </p:sp>
      <p:sp>
        <p:nvSpPr>
          <p:cNvPr id="3" name="Subtitle 2"/>
          <p:cNvSpPr>
            <a:spLocks noGrp="1"/>
          </p:cNvSpPr>
          <p:nvPr>
            <p:ph type="subTitle" idx="1"/>
          </p:nvPr>
        </p:nvSpPr>
        <p:spPr/>
        <p:txBody>
          <a:bodyPr>
            <a:normAutofit/>
          </a:bodyPr>
          <a:lstStyle/>
          <a:p>
            <a:r>
              <a:rPr lang="en-US" dirty="0" smtClean="0">
                <a:latin typeface="Arial" panose="020B0604020202020204" pitchFamily="34" charset="0"/>
              </a:rPr>
              <a:t>Alcoholic Beverage Control Board</a:t>
            </a:r>
          </a:p>
          <a:p>
            <a:endParaRPr lang="en-US" dirty="0" smtClean="0">
              <a:latin typeface="Arial" panose="020B0604020202020204" pitchFamily="34" charset="0"/>
            </a:endParaRPr>
          </a:p>
          <a:p>
            <a:r>
              <a:rPr lang="en-US" dirty="0" smtClean="0">
                <a:latin typeface="Arial" panose="020B0604020202020204" pitchFamily="34" charset="0"/>
              </a:rPr>
              <a:t>Department of Law</a:t>
            </a:r>
            <a:endParaRPr lang="en-US" dirty="0">
              <a:latin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495800"/>
            <a:ext cx="2197100" cy="219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882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Administrative Procedure Act</a:t>
            </a:r>
            <a:endParaRPr lang="en-US" sz="3200" dirty="0"/>
          </a:p>
        </p:txBody>
      </p:sp>
      <p:sp>
        <p:nvSpPr>
          <p:cNvPr id="3" name="Content Placeholder 2"/>
          <p:cNvSpPr>
            <a:spLocks noGrp="1"/>
          </p:cNvSpPr>
          <p:nvPr>
            <p:ph idx="1"/>
          </p:nvPr>
        </p:nvSpPr>
        <p:spPr/>
        <p:txBody>
          <a:bodyPr>
            <a:noAutofit/>
          </a:bodyPr>
          <a:lstStyle/>
          <a:p>
            <a:r>
              <a:rPr lang="en-US" sz="2400" dirty="0" smtClean="0"/>
              <a:t>Every </a:t>
            </a:r>
            <a:r>
              <a:rPr lang="en-US" sz="2400" dirty="0"/>
              <a:t>state </a:t>
            </a:r>
            <a:r>
              <a:rPr lang="en-US" sz="2400" dirty="0" smtClean="0"/>
              <a:t>agency or board </a:t>
            </a:r>
            <a:r>
              <a:rPr lang="en-US" sz="2400" dirty="0"/>
              <a:t>that by statute possesses regulation-making authority shall work with the Department of </a:t>
            </a:r>
            <a:r>
              <a:rPr lang="en-US" sz="2400" dirty="0" smtClean="0"/>
              <a:t>Law in </a:t>
            </a:r>
            <a:r>
              <a:rPr lang="en-US" sz="2400" dirty="0"/>
              <a:t>the preparation and revision of its </a:t>
            </a:r>
            <a:r>
              <a:rPr lang="en-US" sz="2400" dirty="0" smtClean="0"/>
              <a:t>regulations</a:t>
            </a:r>
            <a:endParaRPr lang="en-US" sz="2400" dirty="0"/>
          </a:p>
          <a:p>
            <a:r>
              <a:rPr lang="en-US" sz="2400" dirty="0"/>
              <a:t>T</a:t>
            </a:r>
            <a:r>
              <a:rPr lang="en-US" sz="2400" dirty="0" smtClean="0"/>
              <a:t>he </a:t>
            </a:r>
            <a:r>
              <a:rPr lang="en-US" sz="2400" dirty="0"/>
              <a:t>Department of Law shall advise the agencies on legal matters relevant to the adoption of regulations and may advise the agencies on the need for and the policy involved in particular regulations. </a:t>
            </a:r>
          </a:p>
        </p:txBody>
      </p:sp>
    </p:spTree>
    <p:extLst>
      <p:ext uri="{BB962C8B-B14F-4D97-AF65-F5344CB8AC3E}">
        <p14:creationId xmlns:p14="http://schemas.microsoft.com/office/powerpoint/2010/main" val="3543691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Administrative Procedure Act</a:t>
            </a:r>
            <a:endParaRPr lang="en-US" sz="3200" dirty="0"/>
          </a:p>
        </p:txBody>
      </p:sp>
      <p:sp>
        <p:nvSpPr>
          <p:cNvPr id="3" name="Content Placeholder 2"/>
          <p:cNvSpPr>
            <a:spLocks noGrp="1"/>
          </p:cNvSpPr>
          <p:nvPr>
            <p:ph idx="1"/>
          </p:nvPr>
        </p:nvSpPr>
        <p:spPr/>
        <p:txBody>
          <a:bodyPr>
            <a:normAutofit lnSpcReduction="10000"/>
          </a:bodyPr>
          <a:lstStyle/>
          <a:p>
            <a:r>
              <a:rPr lang="en-US" sz="2400" dirty="0"/>
              <a:t>In addition, the department shall prepare a written statement of approval or disapproval after each regulation has been reviewed in order to determine</a:t>
            </a:r>
          </a:p>
          <a:p>
            <a:pPr lvl="1"/>
            <a:r>
              <a:rPr lang="en-US" sz="2400" dirty="0" smtClean="0"/>
              <a:t>its </a:t>
            </a:r>
            <a:r>
              <a:rPr lang="en-US" sz="2400" dirty="0"/>
              <a:t>legality, constitutionality, and consistency with other regulations;</a:t>
            </a:r>
          </a:p>
          <a:p>
            <a:pPr lvl="1"/>
            <a:r>
              <a:rPr lang="en-US" sz="2400" dirty="0" smtClean="0"/>
              <a:t>the </a:t>
            </a:r>
            <a:r>
              <a:rPr lang="en-US" sz="2400" dirty="0"/>
              <a:t>existence of statutory authority and the correctness of the required citation of statutory authority following each section;</a:t>
            </a:r>
          </a:p>
          <a:p>
            <a:pPr lvl="1"/>
            <a:r>
              <a:rPr lang="en-US" sz="2400" dirty="0" smtClean="0"/>
              <a:t>its </a:t>
            </a:r>
            <a:r>
              <a:rPr lang="en-US" sz="2400" dirty="0"/>
              <a:t>clarity, simplicity of expression, and absence of possibility of misapplication;</a:t>
            </a:r>
          </a:p>
          <a:p>
            <a:pPr lvl="1"/>
            <a:r>
              <a:rPr lang="en-US" sz="2400" dirty="0" smtClean="0"/>
              <a:t>compliance </a:t>
            </a:r>
            <a:r>
              <a:rPr lang="en-US" sz="2400" dirty="0"/>
              <a:t>with the drafting manual for administrative regulations.</a:t>
            </a:r>
          </a:p>
          <a:p>
            <a:endParaRPr lang="en-US" dirty="0"/>
          </a:p>
        </p:txBody>
      </p:sp>
    </p:spTree>
    <p:extLst>
      <p:ext uri="{BB962C8B-B14F-4D97-AF65-F5344CB8AC3E}">
        <p14:creationId xmlns:p14="http://schemas.microsoft.com/office/powerpoint/2010/main" val="2812630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Administrative Procedure Act</a:t>
            </a:r>
            <a:endParaRPr lang="en-US" sz="3200" dirty="0">
              <a:latin typeface="Arial" panose="020B0604020202020204" pitchFamily="34" charset="0"/>
            </a:endParaRPr>
          </a:p>
        </p:txBody>
      </p:sp>
      <p:sp>
        <p:nvSpPr>
          <p:cNvPr id="3" name="Content Placeholder 2"/>
          <p:cNvSpPr>
            <a:spLocks noGrp="1"/>
          </p:cNvSpPr>
          <p:nvPr>
            <p:ph idx="1"/>
          </p:nvPr>
        </p:nvSpPr>
        <p:spPr/>
        <p:txBody>
          <a:bodyPr>
            <a:noAutofit/>
          </a:bodyPr>
          <a:lstStyle/>
          <a:p>
            <a:r>
              <a:rPr lang="en-US" sz="2400" dirty="0" smtClean="0">
                <a:latin typeface="Arial" panose="020B0604020202020204" pitchFamily="34" charset="0"/>
              </a:rPr>
              <a:t>§ </a:t>
            </a:r>
            <a:r>
              <a:rPr lang="en-US" sz="2400" dirty="0">
                <a:latin typeface="Arial" panose="020B0604020202020204" pitchFamily="34" charset="0"/>
              </a:rPr>
              <a:t>44.62.125. Regulations </a:t>
            </a:r>
            <a:r>
              <a:rPr lang="en-US" sz="2400" dirty="0" smtClean="0">
                <a:latin typeface="Arial" panose="020B0604020202020204" pitchFamily="34" charset="0"/>
              </a:rPr>
              <a:t>attorney set out in statute</a:t>
            </a:r>
            <a:endParaRPr lang="en-US" sz="2400" dirty="0">
              <a:latin typeface="Arial" panose="020B0604020202020204" pitchFamily="34" charset="0"/>
            </a:endParaRPr>
          </a:p>
          <a:p>
            <a:pPr marL="0" indent="0">
              <a:buNone/>
            </a:pPr>
            <a:endParaRPr lang="en-US" sz="2400" dirty="0">
              <a:latin typeface="Arial" panose="020B0604020202020204" pitchFamily="34" charset="0"/>
            </a:endParaRPr>
          </a:p>
          <a:p>
            <a:pPr lvl="1"/>
            <a:r>
              <a:rPr lang="en-US" sz="2400" dirty="0" smtClean="0">
                <a:latin typeface="Arial" panose="020B0604020202020204" pitchFamily="34" charset="0"/>
              </a:rPr>
              <a:t> </a:t>
            </a:r>
            <a:r>
              <a:rPr lang="en-US" sz="2400" dirty="0">
                <a:latin typeface="Arial" panose="020B0604020202020204" pitchFamily="34" charset="0"/>
              </a:rPr>
              <a:t>In the Department of Law a particular attorney, called the regulations attorney, shall be assigned, as the attorney's primary responsibility, the functions relating to the handling of administrative regulations</a:t>
            </a:r>
            <a:r>
              <a:rPr lang="en-US" sz="2400" dirty="0" smtClean="0"/>
              <a:t>.</a:t>
            </a:r>
          </a:p>
          <a:p>
            <a:pPr marL="457200" lvl="1" indent="0">
              <a:buNone/>
            </a:pPr>
            <a:endParaRPr lang="en-US" sz="2400" dirty="0"/>
          </a:p>
        </p:txBody>
      </p:sp>
    </p:spTree>
    <p:extLst>
      <p:ext uri="{BB962C8B-B14F-4D97-AF65-F5344CB8AC3E}">
        <p14:creationId xmlns:p14="http://schemas.microsoft.com/office/powerpoint/2010/main" val="326123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Administrative Procedure Act</a:t>
            </a:r>
            <a:endParaRPr lang="en-US" sz="3200" dirty="0">
              <a:latin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457200" lvl="1" indent="0">
              <a:buNone/>
            </a:pPr>
            <a:r>
              <a:rPr lang="en-US" sz="2400" dirty="0">
                <a:latin typeface="Arial" panose="020B0604020202020204" pitchFamily="34" charset="0"/>
              </a:rPr>
              <a:t>The Department of Law shall also</a:t>
            </a:r>
            <a:r>
              <a:rPr lang="en-US" sz="2400" dirty="0" smtClean="0">
                <a:latin typeface="Arial" panose="020B0604020202020204" pitchFamily="34" charset="0"/>
              </a:rPr>
              <a:t>:</a:t>
            </a:r>
          </a:p>
          <a:p>
            <a:pPr marL="457200" lvl="1" indent="0">
              <a:buNone/>
            </a:pPr>
            <a:endParaRPr lang="en-US" sz="2400" dirty="0">
              <a:latin typeface="Arial" panose="020B0604020202020204" pitchFamily="34" charset="0"/>
            </a:endParaRPr>
          </a:p>
          <a:p>
            <a:pPr lvl="2"/>
            <a:r>
              <a:rPr lang="en-US" dirty="0">
                <a:latin typeface="Arial" panose="020B0604020202020204" pitchFamily="34" charset="0"/>
              </a:rPr>
              <a:t>advise </a:t>
            </a:r>
            <a:r>
              <a:rPr lang="en-US" dirty="0" smtClean="0">
                <a:latin typeface="Arial" panose="020B0604020202020204" pitchFamily="34" charset="0"/>
              </a:rPr>
              <a:t>on the </a:t>
            </a:r>
            <a:r>
              <a:rPr lang="en-US" dirty="0">
                <a:latin typeface="Arial" panose="020B0604020202020204" pitchFamily="34" charset="0"/>
              </a:rPr>
              <a:t>nature and use of administrative </a:t>
            </a:r>
            <a:r>
              <a:rPr lang="en-US" dirty="0" smtClean="0">
                <a:latin typeface="Arial" panose="020B0604020202020204" pitchFamily="34" charset="0"/>
              </a:rPr>
              <a:t>regulations</a:t>
            </a:r>
          </a:p>
          <a:p>
            <a:pPr marL="914400" lvl="2" indent="0">
              <a:buNone/>
            </a:pPr>
            <a:endParaRPr lang="en-US" dirty="0">
              <a:latin typeface="Arial" panose="020B0604020202020204" pitchFamily="34" charset="0"/>
            </a:endParaRPr>
          </a:p>
          <a:p>
            <a:pPr lvl="2"/>
            <a:r>
              <a:rPr lang="en-US" dirty="0">
                <a:latin typeface="Arial" panose="020B0604020202020204" pitchFamily="34" charset="0"/>
              </a:rPr>
              <a:t>alert </a:t>
            </a:r>
            <a:r>
              <a:rPr lang="en-US" dirty="0" smtClean="0">
                <a:latin typeface="Arial" panose="020B0604020202020204" pitchFamily="34" charset="0"/>
              </a:rPr>
              <a:t>that statutes </a:t>
            </a:r>
            <a:r>
              <a:rPr lang="en-US" dirty="0">
                <a:latin typeface="Arial" panose="020B0604020202020204" pitchFamily="34" charset="0"/>
              </a:rPr>
              <a:t>that need to be implemented, interpreted, or made clear by </a:t>
            </a:r>
            <a:r>
              <a:rPr lang="en-US" dirty="0" smtClean="0">
                <a:latin typeface="Arial" panose="020B0604020202020204" pitchFamily="34" charset="0"/>
              </a:rPr>
              <a:t>regulation</a:t>
            </a:r>
          </a:p>
          <a:p>
            <a:pPr lvl="2"/>
            <a:endParaRPr lang="en-US" dirty="0">
              <a:latin typeface="Arial" panose="020B0604020202020204" pitchFamily="34" charset="0"/>
            </a:endParaRPr>
          </a:p>
          <a:p>
            <a:pPr lvl="2"/>
            <a:r>
              <a:rPr lang="en-US" dirty="0">
                <a:latin typeface="Arial" panose="020B0604020202020204" pitchFamily="34" charset="0"/>
              </a:rPr>
              <a:t>continually review the </a:t>
            </a:r>
            <a:r>
              <a:rPr lang="en-US" dirty="0" smtClean="0">
                <a:latin typeface="Arial" panose="020B0604020202020204" pitchFamily="34" charset="0"/>
              </a:rPr>
              <a:t>regulations for  </a:t>
            </a:r>
            <a:r>
              <a:rPr lang="en-US" dirty="0">
                <a:latin typeface="Arial" panose="020B0604020202020204" pitchFamily="34" charset="0"/>
              </a:rPr>
              <a:t>deficiencies, conflicts, and obsolete </a:t>
            </a:r>
            <a:r>
              <a:rPr lang="en-US" dirty="0" smtClean="0">
                <a:latin typeface="Arial" panose="020B0604020202020204" pitchFamily="34" charset="0"/>
              </a:rPr>
              <a:t>provisions</a:t>
            </a:r>
            <a:endParaRPr lang="en-US" dirty="0">
              <a:latin typeface="Arial" panose="020B0604020202020204" pitchFamily="34" charset="0"/>
            </a:endParaRPr>
          </a:p>
          <a:p>
            <a:pPr marL="914400" lvl="2" indent="0">
              <a:buNone/>
            </a:pPr>
            <a:endParaRPr lang="en-US" dirty="0" smtClean="0">
              <a:latin typeface="Arial" panose="020B0604020202020204" pitchFamily="34" charset="0"/>
            </a:endParaRPr>
          </a:p>
          <a:p>
            <a:pPr lvl="2"/>
            <a:r>
              <a:rPr lang="en-US" dirty="0" smtClean="0">
                <a:latin typeface="Arial" panose="020B0604020202020204" pitchFamily="34" charset="0"/>
              </a:rPr>
              <a:t>assist with drafting </a:t>
            </a:r>
            <a:r>
              <a:rPr lang="en-US" dirty="0">
                <a:latin typeface="Arial" panose="020B0604020202020204" pitchFamily="34" charset="0"/>
              </a:rPr>
              <a:t>all new regulations, advising the agencies of legal problems encountered, and ensuring compliance with the drafting </a:t>
            </a:r>
            <a:r>
              <a:rPr lang="en-US" dirty="0" smtClean="0">
                <a:latin typeface="Arial" panose="020B0604020202020204" pitchFamily="34" charset="0"/>
              </a:rPr>
              <a:t>manual</a:t>
            </a:r>
            <a:endParaRPr lang="en-US" dirty="0">
              <a:latin typeface="Arial" panose="020B0604020202020204" pitchFamily="34" charset="0"/>
            </a:endParaRPr>
          </a:p>
        </p:txBody>
      </p:sp>
    </p:spTree>
    <p:extLst>
      <p:ext uri="{BB962C8B-B14F-4D97-AF65-F5344CB8AC3E}">
        <p14:creationId xmlns:p14="http://schemas.microsoft.com/office/powerpoint/2010/main" val="4208348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Administrative Procedure Act</a:t>
            </a:r>
            <a:endParaRPr lang="en-US" sz="3200" dirty="0">
              <a:latin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rPr>
              <a:t>Article 2: Submission, Filing, Publication of </a:t>
            </a:r>
            <a:r>
              <a:rPr lang="en-US" sz="2400" dirty="0" smtClean="0">
                <a:latin typeface="Arial" panose="020B0604020202020204" pitchFamily="34" charset="0"/>
              </a:rPr>
              <a:t>Regulations</a:t>
            </a:r>
          </a:p>
          <a:p>
            <a:pPr marL="0" indent="0">
              <a:buNone/>
            </a:pPr>
            <a:endParaRPr lang="en-US" sz="2400" dirty="0" smtClean="0">
              <a:latin typeface="Arial" panose="020B0604020202020204" pitchFamily="34" charset="0"/>
            </a:endParaRPr>
          </a:p>
          <a:p>
            <a:pPr lvl="1"/>
            <a:r>
              <a:rPr lang="en-US" sz="2400" dirty="0" smtClean="0">
                <a:latin typeface="Arial" panose="020B0604020202020204" pitchFamily="34" charset="0"/>
              </a:rPr>
              <a:t>Final </a:t>
            </a:r>
            <a:r>
              <a:rPr lang="en-US" sz="2400" dirty="0" smtClean="0">
                <a:latin typeface="Arial" panose="020B0604020202020204" pitchFamily="34" charset="0"/>
              </a:rPr>
              <a:t>submission of regulations to the Lieutenant </a:t>
            </a:r>
            <a:r>
              <a:rPr lang="en-US" sz="2400" dirty="0" smtClean="0">
                <a:latin typeface="Arial" panose="020B0604020202020204" pitchFamily="34" charset="0"/>
              </a:rPr>
              <a:t>Governor must include statement of statutory sections being implemented, interpreted, or made clear</a:t>
            </a:r>
            <a:r>
              <a:rPr lang="en-US" sz="2400" dirty="0" smtClean="0">
                <a:latin typeface="Arial" panose="020B0604020202020204" pitchFamily="34" charset="0"/>
              </a:rPr>
              <a:t>.</a:t>
            </a:r>
            <a:endParaRPr lang="en-US" sz="2400" dirty="0">
              <a:latin typeface="Arial" panose="020B0604020202020204" pitchFamily="34" charset="0"/>
            </a:endParaRPr>
          </a:p>
          <a:p>
            <a:pPr marL="0" indent="0">
              <a:buNone/>
            </a:pPr>
            <a:endParaRPr lang="en-US" sz="2400" b="1" dirty="0">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604388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Conclusion</a:t>
            </a:r>
            <a:endParaRPr lang="en-US" sz="3200" dirty="0">
              <a:latin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rPr>
              <a:t>If passed, major SB 9 rewrite that will keep us all busy</a:t>
            </a:r>
          </a:p>
          <a:p>
            <a:endParaRPr lang="en-US" sz="2400" dirty="0">
              <a:latin typeface="Arial" panose="020B0604020202020204" pitchFamily="34" charset="0"/>
            </a:endParaRPr>
          </a:p>
          <a:p>
            <a:r>
              <a:rPr lang="en-US" sz="2400" dirty="0" smtClean="0">
                <a:latin typeface="Arial" panose="020B0604020202020204" pitchFamily="34" charset="0"/>
              </a:rPr>
              <a:t>Questions?</a:t>
            </a:r>
            <a:endParaRPr lang="en-US" sz="2400" dirty="0">
              <a:latin typeface="Arial" panose="020B0604020202020204" pitchFamily="34" charset="0"/>
            </a:endParaRPr>
          </a:p>
        </p:txBody>
      </p:sp>
    </p:spTree>
    <p:extLst>
      <p:ext uri="{BB962C8B-B14F-4D97-AF65-F5344CB8AC3E}">
        <p14:creationId xmlns:p14="http://schemas.microsoft.com/office/powerpoint/2010/main" val="380837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latin typeface="Arial" panose="020B0604020202020204" pitchFamily="34" charset="0"/>
              </a:rPr>
              <a:t>General Overview</a:t>
            </a:r>
            <a:endParaRPr lang="en-US" cap="all" dirty="0">
              <a:latin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rPr>
              <a:t>Administrative Procedure Act </a:t>
            </a:r>
          </a:p>
          <a:p>
            <a:r>
              <a:rPr lang="en-US" dirty="0" smtClean="0">
                <a:latin typeface="Arial" panose="020B0604020202020204" pitchFamily="34" charset="0"/>
              </a:rPr>
              <a:t>Relation between Statute and Regulation</a:t>
            </a:r>
          </a:p>
          <a:p>
            <a:pPr marL="0" indent="0">
              <a:buNone/>
            </a:pPr>
            <a:endParaRPr lang="en-US" dirty="0"/>
          </a:p>
        </p:txBody>
      </p:sp>
    </p:spTree>
    <p:extLst>
      <p:ext uri="{BB962C8B-B14F-4D97-AF65-F5344CB8AC3E}">
        <p14:creationId xmlns:p14="http://schemas.microsoft.com/office/powerpoint/2010/main" val="349614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Administrative Procedure Act</a:t>
            </a:r>
            <a:endParaRPr lang="en-US" sz="3200" dirty="0">
              <a:latin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marL="0" indent="0">
              <a:buNone/>
            </a:pPr>
            <a:r>
              <a:rPr lang="en-US" dirty="0" smtClean="0">
                <a:latin typeface="Arial" panose="020B0604020202020204" pitchFamily="34" charset="0"/>
              </a:rPr>
              <a:t>AS </a:t>
            </a:r>
            <a:r>
              <a:rPr lang="en-US" dirty="0" smtClean="0">
                <a:latin typeface="Arial" panose="020B0604020202020204" pitchFamily="34" charset="0"/>
              </a:rPr>
              <a:t>44.62.020</a:t>
            </a:r>
            <a:r>
              <a:rPr lang="en-US" dirty="0">
                <a:latin typeface="Arial" panose="020B0604020202020204" pitchFamily="34" charset="0"/>
              </a:rPr>
              <a:t>. Authority to adopt, administer, or enforce </a:t>
            </a:r>
            <a:r>
              <a:rPr lang="en-US" dirty="0" smtClean="0">
                <a:latin typeface="Arial" panose="020B0604020202020204" pitchFamily="34" charset="0"/>
              </a:rPr>
              <a:t>regulations</a:t>
            </a:r>
          </a:p>
          <a:p>
            <a:pPr lvl="1"/>
            <a:r>
              <a:rPr lang="en-US" sz="3200" dirty="0" smtClean="0">
                <a:latin typeface="Arial" panose="020B0604020202020204" pitchFamily="34" charset="0"/>
              </a:rPr>
              <a:t>The APA does not confer </a:t>
            </a:r>
            <a:r>
              <a:rPr lang="en-US" sz="3200" dirty="0">
                <a:latin typeface="Arial" panose="020B0604020202020204" pitchFamily="34" charset="0"/>
              </a:rPr>
              <a:t>authority </a:t>
            </a:r>
            <a:r>
              <a:rPr lang="en-US" sz="3200" dirty="0" smtClean="0">
                <a:latin typeface="Arial" panose="020B0604020202020204" pitchFamily="34" charset="0"/>
              </a:rPr>
              <a:t>on a state agency/board </a:t>
            </a:r>
            <a:r>
              <a:rPr lang="en-US" sz="3200" dirty="0">
                <a:latin typeface="Arial" panose="020B0604020202020204" pitchFamily="34" charset="0"/>
              </a:rPr>
              <a:t>to </a:t>
            </a:r>
            <a:r>
              <a:rPr lang="en-US" sz="3200" dirty="0" smtClean="0">
                <a:latin typeface="Arial" panose="020B0604020202020204" pitchFamily="34" charset="0"/>
              </a:rPr>
              <a:t>adopt a </a:t>
            </a:r>
            <a:r>
              <a:rPr lang="en-US" sz="3200" dirty="0" smtClean="0">
                <a:latin typeface="Arial" panose="020B0604020202020204" pitchFamily="34" charset="0"/>
              </a:rPr>
              <a:t>regulation</a:t>
            </a:r>
            <a:r>
              <a:rPr lang="en-US" sz="3200" dirty="0">
                <a:latin typeface="Arial" panose="020B0604020202020204" pitchFamily="34" charset="0"/>
              </a:rPr>
              <a:t>.</a:t>
            </a:r>
            <a:endParaRPr lang="en-US" sz="3200" dirty="0" smtClean="0">
              <a:latin typeface="Arial" panose="020B0604020202020204" pitchFamily="34" charset="0"/>
            </a:endParaRPr>
          </a:p>
          <a:p>
            <a:pPr lvl="1"/>
            <a:r>
              <a:rPr lang="en-US" sz="3200" dirty="0">
                <a:latin typeface="Arial" panose="020B0604020202020204" pitchFamily="34" charset="0"/>
              </a:rPr>
              <a:t>T</a:t>
            </a:r>
            <a:r>
              <a:rPr lang="en-US" sz="3200" dirty="0" smtClean="0">
                <a:latin typeface="Arial" panose="020B0604020202020204" pitchFamily="34" charset="0"/>
              </a:rPr>
              <a:t>o </a:t>
            </a:r>
            <a:r>
              <a:rPr lang="en-US" sz="3200" dirty="0">
                <a:latin typeface="Arial" panose="020B0604020202020204" pitchFamily="34" charset="0"/>
              </a:rPr>
              <a:t>be effective, each regulation adopted must be within the scope of authority conferred and in accordance with standards prescribed by other provisions of law.</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1666276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Title 4</a:t>
            </a:r>
            <a:endParaRPr lang="en-US" sz="3200" dirty="0">
              <a:latin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rPr>
              <a:t>AS 04.06.090 – Board Powers and </a:t>
            </a:r>
            <a:r>
              <a:rPr lang="en-US" dirty="0" smtClean="0">
                <a:latin typeface="Arial" panose="020B0604020202020204" pitchFamily="34" charset="0"/>
              </a:rPr>
              <a:t>Duties</a:t>
            </a:r>
          </a:p>
          <a:p>
            <a:pPr lvl="1"/>
            <a:r>
              <a:rPr lang="en-US" dirty="0" smtClean="0">
                <a:latin typeface="Arial" panose="020B0604020202020204" pitchFamily="34" charset="0"/>
              </a:rPr>
              <a:t>The </a:t>
            </a:r>
            <a:r>
              <a:rPr lang="en-US" dirty="0">
                <a:latin typeface="Arial" panose="020B0604020202020204" pitchFamily="34" charset="0"/>
              </a:rPr>
              <a:t>board is vested with the powers, duties, and responsibilities necessary for the control of alcoholic beverages, including the power to propose and adopt </a:t>
            </a:r>
            <a:r>
              <a:rPr lang="en-US" dirty="0" smtClean="0">
                <a:latin typeface="Arial" panose="020B0604020202020204" pitchFamily="34" charset="0"/>
              </a:rPr>
              <a:t>regulations</a:t>
            </a:r>
            <a:r>
              <a:rPr lang="en-US" dirty="0" smtClean="0"/>
              <a:t>.</a:t>
            </a:r>
            <a:endParaRPr lang="en-US" b="1" dirty="0"/>
          </a:p>
        </p:txBody>
      </p:sp>
    </p:spTree>
    <p:extLst>
      <p:ext uri="{BB962C8B-B14F-4D97-AF65-F5344CB8AC3E}">
        <p14:creationId xmlns:p14="http://schemas.microsoft.com/office/powerpoint/2010/main" val="2293557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Title 4</a:t>
            </a:r>
            <a:endParaRPr lang="en-US" sz="3200" dirty="0"/>
          </a:p>
        </p:txBody>
      </p:sp>
      <p:sp>
        <p:nvSpPr>
          <p:cNvPr id="3" name="Content Placeholder 2"/>
          <p:cNvSpPr>
            <a:spLocks noGrp="1"/>
          </p:cNvSpPr>
          <p:nvPr>
            <p:ph idx="1"/>
          </p:nvPr>
        </p:nvSpPr>
        <p:spPr/>
        <p:txBody>
          <a:bodyPr>
            <a:noAutofit/>
          </a:bodyPr>
          <a:lstStyle/>
          <a:p>
            <a:r>
              <a:rPr lang="en-US" dirty="0" smtClean="0">
                <a:latin typeface="Arial" panose="020B0604020202020204" pitchFamily="34" charset="0"/>
              </a:rPr>
              <a:t>AS 04.06.100 – Regulations</a:t>
            </a:r>
          </a:p>
          <a:p>
            <a:pPr lvl="1"/>
            <a:r>
              <a:rPr lang="en-US" sz="3200" dirty="0">
                <a:latin typeface="Arial" panose="020B0604020202020204" pitchFamily="34" charset="0"/>
              </a:rPr>
              <a:t>The board shall adopt regulations governing the manufacture, barter, sale, consumption, and possession of alcoholic beverages in the state that are consistent with this title and necessary to carry out the purpose of </a:t>
            </a:r>
            <a:r>
              <a:rPr lang="en-US" sz="3200" dirty="0" smtClean="0">
                <a:latin typeface="Arial" panose="020B0604020202020204" pitchFamily="34" charset="0"/>
              </a:rPr>
              <a:t>this title.</a:t>
            </a:r>
            <a:endParaRPr lang="en-US" sz="3200" dirty="0">
              <a:latin typeface="Arial" panose="020B0604020202020204" pitchFamily="34" charset="0"/>
            </a:endParaRPr>
          </a:p>
        </p:txBody>
      </p:sp>
    </p:spTree>
    <p:extLst>
      <p:ext uri="{BB962C8B-B14F-4D97-AF65-F5344CB8AC3E}">
        <p14:creationId xmlns:p14="http://schemas.microsoft.com/office/powerpoint/2010/main" val="535717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Title 4</a:t>
            </a:r>
            <a:endParaRPr lang="en-US" sz="3200" dirty="0">
              <a:latin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dirty="0" smtClean="0">
                <a:latin typeface="Arial" panose="020B0604020202020204" pitchFamily="34" charset="0"/>
              </a:rPr>
              <a:t>S</a:t>
            </a:r>
            <a:r>
              <a:rPr lang="en-US" dirty="0" smtClean="0">
                <a:latin typeface="Arial" panose="020B0604020202020204" pitchFamily="34" charset="0"/>
              </a:rPr>
              <a:t>ubject areas for regulation, including</a:t>
            </a:r>
            <a:endParaRPr lang="en-US" dirty="0" smtClean="0">
              <a:latin typeface="Arial" panose="020B0604020202020204" pitchFamily="34" charset="0"/>
            </a:endParaRPr>
          </a:p>
          <a:p>
            <a:r>
              <a:rPr lang="en-US" sz="2400" dirty="0">
                <a:latin typeface="Arial" panose="020B0604020202020204" pitchFamily="34" charset="0"/>
              </a:rPr>
              <a:t>E</a:t>
            </a:r>
            <a:r>
              <a:rPr lang="en-US" sz="2400" dirty="0" smtClean="0">
                <a:latin typeface="Arial" panose="020B0604020202020204" pitchFamily="34" charset="0"/>
              </a:rPr>
              <a:t>mployment</a:t>
            </a:r>
            <a:r>
              <a:rPr lang="en-US" sz="2400" dirty="0">
                <a:latin typeface="Arial" panose="020B0604020202020204" pitchFamily="34" charset="0"/>
              </a:rPr>
              <a:t>, conduct, and duties of the director and of regular and contractual employees of the </a:t>
            </a:r>
            <a:r>
              <a:rPr lang="en-US" sz="2400" dirty="0" smtClean="0">
                <a:latin typeface="Arial" panose="020B0604020202020204" pitchFamily="34" charset="0"/>
              </a:rPr>
              <a:t>board</a:t>
            </a:r>
          </a:p>
          <a:p>
            <a:r>
              <a:rPr lang="en-US" sz="2400" dirty="0">
                <a:latin typeface="Arial" panose="020B0604020202020204" pitchFamily="34" charset="0"/>
              </a:rPr>
              <a:t>P</a:t>
            </a:r>
            <a:r>
              <a:rPr lang="en-US" sz="2400" dirty="0" smtClean="0">
                <a:latin typeface="Arial" panose="020B0604020202020204" pitchFamily="34" charset="0"/>
              </a:rPr>
              <a:t>rocedures </a:t>
            </a:r>
            <a:r>
              <a:rPr lang="en-US" sz="2400" dirty="0">
                <a:latin typeface="Arial" panose="020B0604020202020204" pitchFamily="34" charset="0"/>
              </a:rPr>
              <a:t>for the issuance, denial, renewal, transfer, revocation, and suspension of licenses and </a:t>
            </a:r>
            <a:r>
              <a:rPr lang="en-US" sz="2400" dirty="0" smtClean="0">
                <a:latin typeface="Arial" panose="020B0604020202020204" pitchFamily="34" charset="0"/>
              </a:rPr>
              <a:t>permits</a:t>
            </a:r>
          </a:p>
          <a:p>
            <a:r>
              <a:rPr lang="en-US" sz="2400" dirty="0" smtClean="0">
                <a:latin typeface="Arial" panose="020B0604020202020204" pitchFamily="34" charset="0"/>
              </a:rPr>
              <a:t>T</a:t>
            </a:r>
            <a:r>
              <a:rPr lang="en-US" sz="2400" dirty="0" smtClean="0">
                <a:latin typeface="Arial" panose="020B0604020202020204" pitchFamily="34" charset="0"/>
              </a:rPr>
              <a:t>erms </a:t>
            </a:r>
            <a:r>
              <a:rPr lang="en-US" sz="2400" dirty="0">
                <a:latin typeface="Arial" panose="020B0604020202020204" pitchFamily="34" charset="0"/>
              </a:rPr>
              <a:t>and conditions of licenses and </a:t>
            </a:r>
            <a:r>
              <a:rPr lang="en-US" sz="2400" dirty="0" smtClean="0">
                <a:latin typeface="Arial" panose="020B0604020202020204" pitchFamily="34" charset="0"/>
              </a:rPr>
              <a:t>permit</a:t>
            </a:r>
          </a:p>
          <a:p>
            <a:r>
              <a:rPr lang="en-US" sz="2400" dirty="0" smtClean="0">
                <a:latin typeface="Arial" panose="020B0604020202020204" pitchFamily="34" charset="0"/>
              </a:rPr>
              <a:t>Fees</a:t>
            </a:r>
          </a:p>
          <a:p>
            <a:r>
              <a:rPr lang="en-US" sz="2400" dirty="0" smtClean="0">
                <a:latin typeface="Arial" panose="020B0604020202020204" pitchFamily="34" charset="0"/>
              </a:rPr>
              <a:t>Board meetings</a:t>
            </a:r>
          </a:p>
          <a:p>
            <a:r>
              <a:rPr lang="en-US" sz="2400" dirty="0">
                <a:latin typeface="Arial" panose="020B0604020202020204" pitchFamily="34" charset="0"/>
              </a:rPr>
              <a:t>Delegation to Director of routine administrative functions and </a:t>
            </a:r>
            <a:r>
              <a:rPr lang="en-US" sz="2400" dirty="0" smtClean="0">
                <a:latin typeface="Arial" panose="020B0604020202020204" pitchFamily="34" charset="0"/>
              </a:rPr>
              <a:t>powers</a:t>
            </a:r>
            <a:endParaRPr lang="en-US" dirty="0" smtClean="0">
              <a:latin typeface="Arial" panose="020B0604020202020204" pitchFamily="34" charset="0"/>
            </a:endParaRPr>
          </a:p>
          <a:p>
            <a:pPr marL="0" indent="0">
              <a:buNone/>
            </a:pPr>
            <a:endParaRPr lang="en-US" dirty="0">
              <a:latin typeface="Arial" panose="020B0604020202020204" pitchFamily="34" charset="0"/>
            </a:endParaRPr>
          </a:p>
        </p:txBody>
      </p:sp>
    </p:spTree>
    <p:extLst>
      <p:ext uri="{BB962C8B-B14F-4D97-AF65-F5344CB8AC3E}">
        <p14:creationId xmlns:p14="http://schemas.microsoft.com/office/powerpoint/2010/main" val="3033609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Title 4</a:t>
            </a:r>
            <a:endParaRPr lang="en-US" sz="3200" dirty="0">
              <a:latin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dirty="0" smtClean="0">
                <a:latin typeface="Arial" panose="020B0604020202020204" pitchFamily="34" charset="0"/>
              </a:rPr>
              <a:t>Subject </a:t>
            </a:r>
            <a:r>
              <a:rPr lang="en-US" dirty="0" smtClean="0">
                <a:latin typeface="Arial" panose="020B0604020202020204" pitchFamily="34" charset="0"/>
              </a:rPr>
              <a:t>areas for regulation, including</a:t>
            </a:r>
            <a:endParaRPr lang="en-US" dirty="0" smtClean="0">
              <a:latin typeface="Arial" panose="020B0604020202020204" pitchFamily="34" charset="0"/>
            </a:endParaRPr>
          </a:p>
          <a:p>
            <a:r>
              <a:rPr lang="en-US" sz="2400" dirty="0" smtClean="0">
                <a:latin typeface="Arial" panose="020B0604020202020204" pitchFamily="34" charset="0"/>
              </a:rPr>
              <a:t>Notice </a:t>
            </a:r>
          </a:p>
          <a:p>
            <a:r>
              <a:rPr lang="en-US" sz="2400" dirty="0">
                <a:latin typeface="Arial" panose="020B0604020202020204" pitchFamily="34" charset="0"/>
              </a:rPr>
              <a:t>T</a:t>
            </a:r>
            <a:r>
              <a:rPr lang="en-US" sz="2400" dirty="0" smtClean="0">
                <a:latin typeface="Arial" panose="020B0604020202020204" pitchFamily="34" charset="0"/>
              </a:rPr>
              <a:t>emporary </a:t>
            </a:r>
            <a:r>
              <a:rPr lang="en-US" sz="2400" dirty="0">
                <a:latin typeface="Arial" panose="020B0604020202020204" pitchFamily="34" charset="0"/>
              </a:rPr>
              <a:t>granting or denial of issuance, transfer, and renewal of </a:t>
            </a:r>
            <a:r>
              <a:rPr lang="en-US" sz="2400" dirty="0" smtClean="0">
                <a:latin typeface="Arial" panose="020B0604020202020204" pitchFamily="34" charset="0"/>
              </a:rPr>
              <a:t>licenses</a:t>
            </a:r>
          </a:p>
          <a:p>
            <a:r>
              <a:rPr lang="en-US" sz="2400" dirty="0" smtClean="0">
                <a:latin typeface="Arial" panose="020B0604020202020204" pitchFamily="34" charset="0"/>
              </a:rPr>
              <a:t>Licensee qualifications, </a:t>
            </a:r>
            <a:r>
              <a:rPr lang="en-US" sz="2400" dirty="0" smtClean="0">
                <a:latin typeface="Arial" panose="020B0604020202020204" pitchFamily="34" charset="0"/>
              </a:rPr>
              <a:t>conditions </a:t>
            </a:r>
            <a:r>
              <a:rPr lang="en-US" sz="2400" dirty="0">
                <a:latin typeface="Arial" panose="020B0604020202020204" pitchFamily="34" charset="0"/>
              </a:rPr>
              <a:t>upon which a license may be issued, the accommodations of licensed premises, and board inspection of those </a:t>
            </a:r>
            <a:r>
              <a:rPr lang="en-US" sz="2400" dirty="0" smtClean="0">
                <a:latin typeface="Arial" panose="020B0604020202020204" pitchFamily="34" charset="0"/>
              </a:rPr>
              <a:t>premises</a:t>
            </a:r>
          </a:p>
          <a:p>
            <a:r>
              <a:rPr lang="en-US" sz="2400" dirty="0" smtClean="0">
                <a:latin typeface="Arial" panose="020B0604020202020204" pitchFamily="34" charset="0"/>
              </a:rPr>
              <a:t>Wholesaler reports </a:t>
            </a:r>
          </a:p>
          <a:p>
            <a:r>
              <a:rPr lang="en-US" sz="2400" dirty="0" smtClean="0">
                <a:latin typeface="Arial" panose="020B0604020202020204" pitchFamily="34" charset="0"/>
              </a:rPr>
              <a:t>Fidelity bond </a:t>
            </a:r>
            <a:r>
              <a:rPr lang="en-US" sz="2400" dirty="0" smtClean="0">
                <a:latin typeface="Arial" panose="020B0604020202020204" pitchFamily="34" charset="0"/>
              </a:rPr>
              <a:t>purchasing</a:t>
            </a:r>
            <a:endParaRPr lang="en-US" sz="2400" dirty="0" smtClean="0">
              <a:latin typeface="Arial" panose="020B0604020202020204" pitchFamily="34" charset="0"/>
            </a:endParaRPr>
          </a:p>
        </p:txBody>
      </p:sp>
    </p:spTree>
    <p:extLst>
      <p:ext uri="{BB962C8B-B14F-4D97-AF65-F5344CB8AC3E}">
        <p14:creationId xmlns:p14="http://schemas.microsoft.com/office/powerpoint/2010/main" val="2794700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rPr>
              <a:t>Title 4</a:t>
            </a:r>
            <a:endParaRPr lang="en-US" dirty="0"/>
          </a:p>
        </p:txBody>
      </p:sp>
      <p:sp>
        <p:nvSpPr>
          <p:cNvPr id="3" name="Content Placeholder 2"/>
          <p:cNvSpPr>
            <a:spLocks noGrp="1"/>
          </p:cNvSpPr>
          <p:nvPr>
            <p:ph idx="1"/>
          </p:nvPr>
        </p:nvSpPr>
        <p:spPr/>
        <p:txBody>
          <a:bodyPr/>
          <a:lstStyle/>
          <a:p>
            <a:r>
              <a:rPr lang="en-US" dirty="0">
                <a:latin typeface="Arial" panose="020B0604020202020204" pitchFamily="34" charset="0"/>
              </a:rPr>
              <a:t>Subject areas for regulation, </a:t>
            </a:r>
            <a:r>
              <a:rPr lang="en-US" dirty="0" smtClean="0">
                <a:latin typeface="Arial" panose="020B0604020202020204" pitchFamily="34" charset="0"/>
              </a:rPr>
              <a:t>including</a:t>
            </a:r>
          </a:p>
          <a:p>
            <a:pPr marL="0" indent="0">
              <a:buNone/>
            </a:pPr>
            <a:endParaRPr lang="en-US" dirty="0" smtClean="0">
              <a:latin typeface="Arial" panose="020B0604020202020204" pitchFamily="34" charset="0"/>
            </a:endParaRPr>
          </a:p>
          <a:p>
            <a:pPr lvl="1"/>
            <a:r>
              <a:rPr lang="en-US" sz="2400" dirty="0" smtClean="0">
                <a:latin typeface="Arial" panose="020B0604020202020204" pitchFamily="34" charset="0"/>
              </a:rPr>
              <a:t>Prohibition </a:t>
            </a:r>
            <a:r>
              <a:rPr lang="en-US" sz="2400" dirty="0">
                <a:latin typeface="Arial" panose="020B0604020202020204" pitchFamily="34" charset="0"/>
              </a:rPr>
              <a:t>of sales to </a:t>
            </a:r>
            <a:r>
              <a:rPr lang="en-US" sz="2400" dirty="0" smtClean="0">
                <a:latin typeface="Arial" panose="020B0604020202020204" pitchFamily="34" charset="0"/>
              </a:rPr>
              <a:t>drunken persons </a:t>
            </a:r>
            <a:r>
              <a:rPr lang="en-US" sz="2400" dirty="0">
                <a:latin typeface="Arial" panose="020B0604020202020204" pitchFamily="34" charset="0"/>
              </a:rPr>
              <a:t>and </a:t>
            </a:r>
            <a:r>
              <a:rPr lang="en-US" sz="2400" dirty="0" smtClean="0">
                <a:latin typeface="Arial" panose="020B0604020202020204" pitchFamily="34" charset="0"/>
              </a:rPr>
              <a:t>minors</a:t>
            </a:r>
            <a:endParaRPr lang="en-US" sz="2400" dirty="0">
              <a:latin typeface="Arial" panose="020B0604020202020204" pitchFamily="34" charset="0"/>
            </a:endParaRPr>
          </a:p>
          <a:p>
            <a:pPr lvl="1"/>
            <a:r>
              <a:rPr lang="en-US" sz="2400" dirty="0">
                <a:latin typeface="Arial" panose="020B0604020202020204" pitchFamily="34" charset="0"/>
              </a:rPr>
              <a:t>Required reports from business entity licensees </a:t>
            </a:r>
            <a:endParaRPr lang="en-US" sz="2400" dirty="0" smtClean="0">
              <a:latin typeface="Arial" panose="020B0604020202020204" pitchFamily="34" charset="0"/>
            </a:endParaRPr>
          </a:p>
          <a:p>
            <a:pPr lvl="1"/>
            <a:r>
              <a:rPr lang="en-US" sz="2400" dirty="0" smtClean="0">
                <a:latin typeface="Arial" panose="020B0604020202020204" pitchFamily="34" charset="0"/>
              </a:rPr>
              <a:t>creation </a:t>
            </a:r>
            <a:r>
              <a:rPr lang="en-US" sz="2400" dirty="0">
                <a:latin typeface="Arial" panose="020B0604020202020204" pitchFamily="34" charset="0"/>
              </a:rPr>
              <a:t>of classifications of licenses or permits not provided for in this </a:t>
            </a:r>
            <a:r>
              <a:rPr lang="en-US" sz="2400" dirty="0" smtClean="0">
                <a:latin typeface="Arial" panose="020B0604020202020204" pitchFamily="34" charset="0"/>
              </a:rPr>
              <a:t>title</a:t>
            </a:r>
            <a:endParaRPr lang="en-US" sz="2400" dirty="0">
              <a:latin typeface="Arial" panose="020B0604020202020204" pitchFamily="34" charset="0"/>
            </a:endParaRPr>
          </a:p>
          <a:p>
            <a:pPr marL="0" indent="0">
              <a:buNone/>
            </a:pPr>
            <a:endParaRPr 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2901760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anose="020B0604020202020204" pitchFamily="34" charset="0"/>
              </a:rPr>
              <a:t>Administrative Procedure Act</a:t>
            </a:r>
            <a:endParaRPr lang="en-US" sz="3200" dirty="0">
              <a:latin typeface="Arial" panose="020B0604020202020204" pitchFamily="34" charset="0"/>
            </a:endParaRPr>
          </a:p>
        </p:txBody>
      </p:sp>
      <p:sp>
        <p:nvSpPr>
          <p:cNvPr id="3" name="Content Placeholder 2"/>
          <p:cNvSpPr>
            <a:spLocks noGrp="1"/>
          </p:cNvSpPr>
          <p:nvPr>
            <p:ph idx="1"/>
          </p:nvPr>
        </p:nvSpPr>
        <p:spPr/>
        <p:txBody>
          <a:bodyPr/>
          <a:lstStyle/>
          <a:p>
            <a:r>
              <a:rPr lang="en-US" dirty="0" smtClean="0"/>
              <a:t>Back to Regulations Review Process </a:t>
            </a:r>
          </a:p>
          <a:p>
            <a:pPr lvl="1"/>
            <a:r>
              <a:rPr lang="en-US" sz="2400" dirty="0" smtClean="0"/>
              <a:t>Much more detailed than described here</a:t>
            </a:r>
          </a:p>
          <a:p>
            <a:pPr lvl="1"/>
            <a:r>
              <a:rPr lang="en-US" sz="2400" dirty="0" smtClean="0"/>
              <a:t>Focus: ensuring regulation is within statutory authority of the Board</a:t>
            </a:r>
          </a:p>
          <a:p>
            <a:pPr marL="457200" lvl="1" indent="0">
              <a:buNone/>
            </a:pPr>
            <a:endParaRPr lang="en-US" sz="2400" dirty="0"/>
          </a:p>
        </p:txBody>
      </p:sp>
    </p:spTree>
    <p:extLst>
      <p:ext uri="{BB962C8B-B14F-4D97-AF65-F5344CB8AC3E}">
        <p14:creationId xmlns:p14="http://schemas.microsoft.com/office/powerpoint/2010/main" val="3291878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2474</TotalTime>
  <Words>652</Words>
  <Application>Microsoft Office PowerPoint</Application>
  <PresentationFormat>On-screen Show (4:3)</PresentationFormat>
  <Paragraphs>74</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  Administrative Procedure Act Regulations Drafting</vt:lpstr>
      <vt:lpstr>General Overview</vt:lpstr>
      <vt:lpstr>Administrative Procedure Act</vt:lpstr>
      <vt:lpstr>Title 4</vt:lpstr>
      <vt:lpstr>Title 4</vt:lpstr>
      <vt:lpstr>Title 4</vt:lpstr>
      <vt:lpstr>Title 4</vt:lpstr>
      <vt:lpstr>Title 4</vt:lpstr>
      <vt:lpstr>Administrative Procedure Act</vt:lpstr>
      <vt:lpstr>Administrative Procedure Act</vt:lpstr>
      <vt:lpstr>Administrative Procedure Act</vt:lpstr>
      <vt:lpstr>Administrative Procedure Act</vt:lpstr>
      <vt:lpstr>Administrative Procedure Act</vt:lpstr>
      <vt:lpstr>Administrative Procedure Act</vt:lpstr>
      <vt:lpstr>Conclusion</vt:lpstr>
    </vt:vector>
  </TitlesOfParts>
  <Company>State of Alaska - Department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Training</dc:title>
  <dc:creator>Maria P. Bahr</dc:creator>
  <cp:lastModifiedBy>Joan M. Wilson</cp:lastModifiedBy>
  <cp:revision>123</cp:revision>
  <cp:lastPrinted>2018-01-17T19:53:23Z</cp:lastPrinted>
  <dcterms:created xsi:type="dcterms:W3CDTF">2017-08-28T22:39:25Z</dcterms:created>
  <dcterms:modified xsi:type="dcterms:W3CDTF">2021-04-14T23:32:05Z</dcterms:modified>
</cp:coreProperties>
</file>