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4"/>
  </p:sldMasterIdLst>
  <p:notesMasterIdLst>
    <p:notesMasterId r:id="rId17"/>
  </p:notesMasterIdLst>
  <p:handoutMasterIdLst>
    <p:handoutMasterId r:id="rId18"/>
  </p:handoutMasterIdLst>
  <p:sldIdLst>
    <p:sldId id="369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79" r:id="rId14"/>
    <p:sldId id="378" r:id="rId15"/>
    <p:sldId id="362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>
          <p15:clr>
            <a:srgbClr val="A4A3A4"/>
          </p15:clr>
        </p15:guide>
        <p15:guide id="2" pos="2213">
          <p15:clr>
            <a:srgbClr val="A4A3A4"/>
          </p15:clr>
        </p15:guide>
        <p15:guide id="3" orient="horz" pos="2929">
          <p15:clr>
            <a:srgbClr val="A4A3A4"/>
          </p15:clr>
        </p15:guide>
        <p15:guide id="4" pos="22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nda J Mattson" initials="LJM" lastIdx="1" clrIdx="0"/>
  <p:cmAuthor id="1" name="Abigail Enghirst" initials="AE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70569" autoAdjust="0"/>
  </p:normalViewPr>
  <p:slideViewPr>
    <p:cSldViewPr snapToGrid="0" snapToObjects="1">
      <p:cViewPr varScale="1">
        <p:scale>
          <a:sx n="114" d="100"/>
          <a:sy n="114" d="100"/>
        </p:scale>
        <p:origin x="14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30" d="100"/>
          <a:sy n="130" d="100"/>
        </p:scale>
        <p:origin x="2004" y="96"/>
      </p:cViewPr>
      <p:guideLst>
        <p:guide orient="horz" pos="2933"/>
        <p:guide pos="2213"/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nzales, Gabriel (CED)" userId="f4d9fcca-9018-40c1-9962-98d01a9bb837" providerId="ADAL" clId="{88BCECCE-6664-4BA9-A722-F63F602506BD}"/>
    <pc:docChg chg="addSld modSld">
      <pc:chgData name="Gonzales, Gabriel (CED)" userId="f4d9fcca-9018-40c1-9962-98d01a9bb837" providerId="ADAL" clId="{88BCECCE-6664-4BA9-A722-F63F602506BD}" dt="2023-05-09T17:47:23.647" v="20" actId="20577"/>
      <pc:docMkLst>
        <pc:docMk/>
      </pc:docMkLst>
      <pc:sldChg chg="addSp delSp modSp new mod">
        <pc:chgData name="Gonzales, Gabriel (CED)" userId="f4d9fcca-9018-40c1-9962-98d01a9bb837" providerId="ADAL" clId="{88BCECCE-6664-4BA9-A722-F63F602506BD}" dt="2023-05-09T17:47:23.647" v="20" actId="20577"/>
        <pc:sldMkLst>
          <pc:docMk/>
          <pc:sldMk cId="1973601725" sldId="379"/>
        </pc:sldMkLst>
        <pc:spChg chg="del">
          <ac:chgData name="Gonzales, Gabriel (CED)" userId="f4d9fcca-9018-40c1-9962-98d01a9bb837" providerId="ADAL" clId="{88BCECCE-6664-4BA9-A722-F63F602506BD}" dt="2023-05-09T17:47:11.526" v="1" actId="22"/>
          <ac:spMkLst>
            <pc:docMk/>
            <pc:sldMk cId="1973601725" sldId="379"/>
            <ac:spMk id="2" creationId="{29A495C8-6AB2-3D2A-9F1D-8786A8790C61}"/>
          </ac:spMkLst>
        </pc:spChg>
        <pc:spChg chg="mod">
          <ac:chgData name="Gonzales, Gabriel (CED)" userId="f4d9fcca-9018-40c1-9962-98d01a9bb837" providerId="ADAL" clId="{88BCECCE-6664-4BA9-A722-F63F602506BD}" dt="2023-05-09T17:47:23.647" v="20" actId="20577"/>
          <ac:spMkLst>
            <pc:docMk/>
            <pc:sldMk cId="1973601725" sldId="379"/>
            <ac:spMk id="4" creationId="{7E288C94-4012-913A-1D56-C07500F3B102}"/>
          </ac:spMkLst>
        </pc:spChg>
        <pc:picChg chg="add mod ord">
          <ac:chgData name="Gonzales, Gabriel (CED)" userId="f4d9fcca-9018-40c1-9962-98d01a9bb837" providerId="ADAL" clId="{88BCECCE-6664-4BA9-A722-F63F602506BD}" dt="2023-05-09T17:47:11.526" v="1" actId="22"/>
          <ac:picMkLst>
            <pc:docMk/>
            <pc:sldMk cId="1973601725" sldId="379"/>
            <ac:picMk id="6" creationId="{7052290A-BE10-CB53-B297-9E4EA8EC5EC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6" tIns="46573" rIns="93146" bIns="46573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41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6" tIns="46573" rIns="93146" bIns="46573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7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6" tIns="46573" rIns="93146" bIns="46573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41" y="882997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6" tIns="46573" rIns="93146" bIns="46573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0"/>
              </a:defRPr>
            </a:lvl1pPr>
          </a:lstStyle>
          <a:p>
            <a:fld id="{F69508C8-31E9-4653-B06D-D82D42A41F70}" type="slidenum">
              <a:rPr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61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6" tIns="46573" rIns="93146" bIns="465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1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6" tIns="46573" rIns="93146" bIns="465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793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6" tIns="46573" rIns="93146" bIns="465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7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6" tIns="46573" rIns="93146" bIns="465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1" y="882997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6" tIns="46573" rIns="93146" bIns="4657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550DEAF-72FD-4A26-873D-00FB742DFBCC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91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0DEAF-72FD-4A26-873D-00FB742DFBC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768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0DEAF-72FD-4A26-873D-00FB742DFBCC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980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ody of water with boats in the snow&#10;&#10;Description automatically generated">
            <a:extLst>
              <a:ext uri="{FF2B5EF4-FFF2-40B4-BE49-F238E27FC236}">
                <a16:creationId xmlns:a16="http://schemas.microsoft.com/office/drawing/2014/main" id="{00E1DA99-2CE9-4769-A814-397C57BD55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-7749" y="-7749"/>
            <a:ext cx="9151749" cy="1697064"/>
          </a:xfrm>
          <a:prstGeom prst="rect">
            <a:avLst/>
          </a:prstGeom>
          <a:gradFill>
            <a:gsLst>
              <a:gs pos="4170">
                <a:srgbClr val="003764">
                  <a:alpha val="60000"/>
                </a:srgbClr>
              </a:gs>
              <a:gs pos="96000">
                <a:srgbClr val="003764">
                  <a:alpha val="60000"/>
                </a:srgbClr>
              </a:gs>
              <a:gs pos="90000">
                <a:srgbClr val="003764">
                  <a:alpha val="80000"/>
                </a:srgbClr>
              </a:gs>
              <a:gs pos="0">
                <a:srgbClr val="003764">
                  <a:alpha val="30000"/>
                </a:srgbClr>
              </a:gs>
              <a:gs pos="0">
                <a:srgbClr val="003764">
                  <a:alpha val="80000"/>
                </a:srgbClr>
              </a:gs>
              <a:gs pos="100000">
                <a:srgbClr val="003764">
                  <a:alpha val="3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20C82E-5974-4762-8E59-7A1B50A49D1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142" y="184419"/>
            <a:ext cx="3545965" cy="131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04783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21971" y="381000"/>
            <a:ext cx="7922029" cy="609600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bg1">
                    <a:lumMod val="8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31378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43200" y="381000"/>
            <a:ext cx="6400800" cy="609600"/>
          </a:xfrm>
          <a:prstGeom prst="rect">
            <a:avLst/>
          </a:prstGeom>
        </p:spPr>
        <p:txBody>
          <a:bodyPr/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639927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66800"/>
            <a:ext cx="2057400" cy="505936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66800"/>
            <a:ext cx="6019800" cy="50593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041638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7519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695379"/>
            <a:ext cx="6711654" cy="455302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127FB048-B665-4A2F-9418-E5EC1A553E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8086" y="1152489"/>
            <a:ext cx="7620000" cy="5334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411480" indent="0">
              <a:buNone/>
              <a:defRPr/>
            </a:lvl2pPr>
            <a:lvl3pPr marL="777240" indent="0">
              <a:buNone/>
              <a:defRPr/>
            </a:lvl3pPr>
            <a:lvl4pPr marL="1051560" indent="0">
              <a:buNone/>
              <a:defRPr/>
            </a:lvl4pPr>
            <a:lvl5pPr marL="132588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67444600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69977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4D515A98-D2DC-4EB8-A543-1952C7760558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8086" y="1152489"/>
            <a:ext cx="7620000" cy="5334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411480" indent="0">
              <a:buNone/>
              <a:defRPr/>
            </a:lvl2pPr>
            <a:lvl3pPr marL="777240" indent="0">
              <a:buNone/>
              <a:defRPr/>
            </a:lvl3pPr>
            <a:lvl4pPr marL="1051560" indent="0">
              <a:buNone/>
              <a:defRPr/>
            </a:lvl4pPr>
            <a:lvl5pPr marL="132588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12521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6997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711" y="1751456"/>
            <a:ext cx="3566160" cy="445127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711" y="2307265"/>
            <a:ext cx="3566160" cy="424239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19254" y="2301948"/>
            <a:ext cx="3566160" cy="42477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85668947-15FF-4239-AEE4-8E2B9B7363C2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8086" y="1152489"/>
            <a:ext cx="7620000" cy="5334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411480" indent="0">
              <a:buNone/>
              <a:defRPr/>
            </a:lvl2pPr>
            <a:lvl3pPr marL="777240" indent="0">
              <a:buNone/>
              <a:defRPr/>
            </a:lvl3pPr>
            <a:lvl4pPr marL="1051560" indent="0">
              <a:buNone/>
              <a:defRPr/>
            </a:lvl4pPr>
            <a:lvl5pPr marL="132588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219254" y="1720536"/>
            <a:ext cx="3566160" cy="445127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767607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7519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695379"/>
            <a:ext cx="6711654" cy="455302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127FB048-B665-4A2F-9418-E5EC1A553E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8086" y="1152489"/>
            <a:ext cx="7620000" cy="5334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411480" indent="0">
              <a:buNone/>
              <a:defRPr/>
            </a:lvl2pPr>
            <a:lvl3pPr marL="777240" indent="0">
              <a:buNone/>
              <a:defRPr/>
            </a:lvl3pPr>
            <a:lvl4pPr marL="1051560" indent="0">
              <a:buNone/>
              <a:defRPr/>
            </a:lvl4pPr>
            <a:lvl5pPr marL="132588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67444600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6997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711" y="1751456"/>
            <a:ext cx="3566160" cy="445127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711" y="2307265"/>
            <a:ext cx="3566160" cy="424239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19254" y="2301948"/>
            <a:ext cx="3566160" cy="42477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85668947-15FF-4239-AEE4-8E2B9B7363C2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8086" y="1152489"/>
            <a:ext cx="7620000" cy="5334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411480" indent="0">
              <a:buNone/>
              <a:defRPr/>
            </a:lvl2pPr>
            <a:lvl3pPr marL="777240" indent="0">
              <a:buNone/>
              <a:defRPr/>
            </a:lvl3pPr>
            <a:lvl4pPr marL="1051560" indent="0">
              <a:buNone/>
              <a:defRPr/>
            </a:lvl4pPr>
            <a:lvl5pPr marL="1325880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219254" y="1720536"/>
            <a:ext cx="3566160" cy="445127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767607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B60D4-35E8-432E-AECC-B2ECE5846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F39462-27F3-45BF-900E-1C435D21FE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69086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2060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018738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006"/>
            <a:ext cx="8229600" cy="4775158"/>
          </a:xfrm>
        </p:spPr>
        <p:txBody>
          <a:bodyPr/>
          <a:lstStyle>
            <a:lvl1pPr marL="0" indent="0">
              <a:buNone/>
              <a:defRPr b="1"/>
            </a:lvl1pPr>
            <a:lvl2pPr marL="568325" indent="-338138">
              <a:defRPr/>
            </a:lvl2pPr>
            <a:lvl3pPr marL="914400" indent="-346075">
              <a:defRPr/>
            </a:lvl3pPr>
            <a:lvl4pPr marL="1260475" indent="-346075"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96300" y="6375264"/>
            <a:ext cx="381000" cy="358588"/>
          </a:xfrm>
        </p:spPr>
        <p:txBody>
          <a:bodyPr/>
          <a:lstStyle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127FB048-B665-4A2F-9418-E5EC1A553E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93800" y="381000"/>
            <a:ext cx="7493000" cy="609600"/>
          </a:xfrm>
          <a:prstGeom prst="rect">
            <a:avLst/>
          </a:prstGeom>
        </p:spPr>
        <p:txBody>
          <a:bodyPr/>
          <a:lstStyle>
            <a:lvl1pPr algn="l">
              <a:defRPr sz="2800" b="0" baseline="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057340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38805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81000"/>
            <a:ext cx="6400800" cy="609600"/>
          </a:xfrm>
          <a:prstGeom prst="rect">
            <a:avLst/>
          </a:prstGeom>
        </p:spPr>
        <p:txBody>
          <a:bodyPr/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620521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743200" y="381000"/>
            <a:ext cx="6400800" cy="609600"/>
          </a:xfrm>
          <a:prstGeom prst="rect">
            <a:avLst/>
          </a:prstGeom>
        </p:spPr>
        <p:txBody>
          <a:bodyPr/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214794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43200" y="381000"/>
            <a:ext cx="6400800" cy="609600"/>
          </a:xfrm>
          <a:prstGeom prst="rect">
            <a:avLst/>
          </a:prstGeom>
        </p:spPr>
        <p:txBody>
          <a:bodyPr/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410713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3200" y="381000"/>
            <a:ext cx="6400800" cy="609600"/>
          </a:xfrm>
          <a:prstGeom prst="rect">
            <a:avLst/>
          </a:prstGeom>
        </p:spPr>
        <p:txBody>
          <a:bodyPr/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51747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66800"/>
            <a:ext cx="5111750" cy="505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000"/>
            <a:ext cx="3008313" cy="3840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743200" y="381000"/>
            <a:ext cx="6400800" cy="609600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bg1">
                    <a:lumMod val="8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870136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0800000">
            <a:off x="4192291" y="6467990"/>
            <a:ext cx="4951707" cy="223288"/>
          </a:xfrm>
          <a:prstGeom prst="rect">
            <a:avLst/>
          </a:prstGeom>
          <a:gradFill flip="none" rotWithShape="1">
            <a:gsLst>
              <a:gs pos="35000">
                <a:srgbClr val="6485A1">
                  <a:alpha val="64000"/>
                </a:srgbClr>
              </a:gs>
              <a:gs pos="0">
                <a:srgbClr val="003764"/>
              </a:gs>
              <a:gs pos="54000">
                <a:srgbClr val="C7D3DD"/>
              </a:gs>
              <a:gs pos="100000">
                <a:schemeClr val="bg1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AK-North to Opportunity Logo-01.png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758" t="91661" r="45587" b="5082"/>
          <a:stretch/>
        </p:blipFill>
        <p:spPr>
          <a:xfrm>
            <a:off x="122399" y="6467990"/>
            <a:ext cx="4266246" cy="22329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89511"/>
            <a:ext cx="3810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127FB048-B665-4A2F-9418-E5EC1A553E5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11906" y="381000"/>
            <a:ext cx="9143998" cy="609600"/>
          </a:xfrm>
          <a:prstGeom prst="rect">
            <a:avLst/>
          </a:prstGeom>
          <a:gradFill flip="none" rotWithShape="1">
            <a:gsLst>
              <a:gs pos="72000">
                <a:srgbClr val="6485A1">
                  <a:alpha val="69804"/>
                </a:srgbClr>
              </a:gs>
              <a:gs pos="50000">
                <a:srgbClr val="325E83">
                  <a:alpha val="93000"/>
                </a:srgbClr>
              </a:gs>
              <a:gs pos="0">
                <a:srgbClr val="003764">
                  <a:alpha val="89000"/>
                </a:srgbClr>
              </a:gs>
              <a:gs pos="100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DB580BA-CD2C-4239-A582-2816D6AA926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97215" y="183763"/>
            <a:ext cx="981300" cy="97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64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30" r:id="rId16"/>
    <p:sldLayoutId id="2147483701" r:id="rId17"/>
    <p:sldLayoutId id="2147483748" r:id="rId18"/>
  </p:sldLayoutIdLst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CCED.Commissioner@Alaska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kleg.gov/PDF/32/Bills/SB0009Z.PD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63000" y="6375400"/>
            <a:ext cx="381000" cy="358775"/>
          </a:xfrm>
        </p:spPr>
        <p:txBody>
          <a:bodyPr/>
          <a:lstStyle/>
          <a:p>
            <a:fld id="{127FB048-B665-4A2F-9418-E5EC1A553E5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7588A8D-F3FE-4BF3-BBEC-3A49F6044E20}"/>
              </a:ext>
            </a:extLst>
          </p:cNvPr>
          <p:cNvSpPr txBox="1">
            <a:spLocks/>
          </p:cNvSpPr>
          <p:nvPr/>
        </p:nvSpPr>
        <p:spPr>
          <a:xfrm>
            <a:off x="368300" y="2138892"/>
            <a:ext cx="8394700" cy="3907194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2600" cap="small" dirty="0">
                <a:latin typeface="Garamond" panose="02020404030301010803" pitchFamily="18" charset="0"/>
              </a:rPr>
              <a:t>Department of Commerce, Community and Economic Development</a:t>
            </a:r>
            <a:br>
              <a:rPr lang="en-US" sz="2600" cap="small" dirty="0">
                <a:latin typeface="Garamond" panose="02020404030301010803" pitchFamily="18" charset="0"/>
              </a:rPr>
            </a:br>
            <a:r>
              <a:rPr lang="en-US" sz="2600" dirty="0">
                <a:latin typeface="Garamond" panose="02020404030301010803" pitchFamily="18" charset="0"/>
              </a:rPr>
              <a:t>Alcohol &amp; Marijuana Control Office</a:t>
            </a:r>
          </a:p>
          <a:p>
            <a:pPr algn="ctr" fontAlgn="auto">
              <a:spcAft>
                <a:spcPts val="0"/>
              </a:spcAft>
            </a:pPr>
            <a:endParaRPr lang="en-US" sz="2800" dirty="0">
              <a:latin typeface="Garamond" panose="02020404030301010803" pitchFamily="18" charset="0"/>
            </a:endParaRPr>
          </a:p>
          <a:p>
            <a:pPr algn="ctr" fontAlgn="auto">
              <a:spcAft>
                <a:spcPts val="0"/>
              </a:spcAft>
            </a:pPr>
            <a:r>
              <a:rPr lang="en-US" sz="3400" dirty="0">
                <a:latin typeface="Garamond"/>
              </a:rPr>
              <a:t>Petitioning for additional Restaurant/Eating Place Licenses for certain </a:t>
            </a:r>
            <a:endParaRPr lang="en-US" sz="3400" dirty="0">
              <a:latin typeface="Garamond" panose="02020404030301010803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3400" dirty="0">
                <a:latin typeface="Garamond"/>
              </a:rPr>
              <a:t>local governing bodies</a:t>
            </a:r>
            <a:endParaRPr lang="en-US" sz="3400" dirty="0">
              <a:latin typeface="Garamond" panose="02020404030301010803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3EC9B55-E04E-4C46-A85C-55DE9BFB33B1}"/>
              </a:ext>
            </a:extLst>
          </p:cNvPr>
          <p:cNvSpPr txBox="1">
            <a:spLocks/>
          </p:cNvSpPr>
          <p:nvPr/>
        </p:nvSpPr>
        <p:spPr>
          <a:xfrm>
            <a:off x="2593631" y="5881071"/>
            <a:ext cx="3944038" cy="689473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Gabriel Gonzales</a:t>
            </a:r>
          </a:p>
          <a:p>
            <a:pPr marL="0" indent="0" algn="ctr" fontAlgn="auto"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Garamond"/>
                <a:cs typeface="Times New Roman"/>
              </a:rPr>
              <a:t>April 4, 2023</a:t>
            </a:r>
          </a:p>
        </p:txBody>
      </p:sp>
    </p:spTree>
    <p:extLst>
      <p:ext uri="{BB962C8B-B14F-4D97-AF65-F5344CB8AC3E}">
        <p14:creationId xmlns:p14="http://schemas.microsoft.com/office/powerpoint/2010/main" val="2044532803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052290A-BE10-CB53-B297-9E4EA8EC5E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3146" y="1350963"/>
            <a:ext cx="6217708" cy="4775200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AA8331-23A1-E6D3-F9BD-57061EA9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288C94-4012-913A-1D56-C07500F3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process</a:t>
            </a:r>
          </a:p>
        </p:txBody>
      </p:sp>
    </p:spTree>
    <p:extLst>
      <p:ext uri="{BB962C8B-B14F-4D97-AF65-F5344CB8AC3E}">
        <p14:creationId xmlns:p14="http://schemas.microsoft.com/office/powerpoint/2010/main" val="1973601725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8F958F-EFDC-FA4C-BE7F-FA31C5FE2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endParaRPr lang="en-US" b="0" dirty="0">
              <a:latin typeface="Garamond"/>
            </a:endParaRPr>
          </a:p>
          <a:p>
            <a:pPr algn="ctr"/>
            <a:endParaRPr lang="en-US" b="0" i="1" dirty="0">
              <a:latin typeface="Garamond"/>
            </a:endParaRPr>
          </a:p>
          <a:p>
            <a:pPr algn="ctr"/>
            <a:r>
              <a:rPr lang="en-US" i="1" dirty="0">
                <a:latin typeface="Garamond"/>
              </a:rPr>
              <a:t>Discussion/ Questions?</a:t>
            </a:r>
            <a:endParaRPr lang="en-US" i="1" dirty="0"/>
          </a:p>
          <a:p>
            <a:pPr algn="ctr"/>
            <a:endParaRPr lang="en-US" b="0" dirty="0">
              <a:latin typeface="Garamond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AC2D49-21CF-4BD3-67E1-51605821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27F1692-02DE-E116-4BC2-AE6F3BED8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Additional REPL licenses for certain LGBs</a:t>
            </a:r>
          </a:p>
        </p:txBody>
      </p:sp>
    </p:spTree>
    <p:extLst>
      <p:ext uri="{BB962C8B-B14F-4D97-AF65-F5344CB8AC3E}">
        <p14:creationId xmlns:p14="http://schemas.microsoft.com/office/powerpoint/2010/main" val="120373372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37483" y="1702433"/>
            <a:ext cx="7858817" cy="47061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9870" lvl="1" indent="0" algn="ctr">
              <a:buNone/>
            </a:pPr>
            <a:r>
              <a:rPr lang="en-US" b="1" dirty="0">
                <a:latin typeface="Garamond"/>
              </a:rPr>
              <a:t>Gabriel Gonzales, </a:t>
            </a:r>
            <a:r>
              <a:rPr lang="en-US" dirty="0">
                <a:latin typeface="Garamond"/>
              </a:rPr>
              <a:t>Local Government Specialist</a:t>
            </a:r>
          </a:p>
          <a:p>
            <a:pPr marL="229870" lvl="1" indent="0" algn="ctr">
              <a:buNone/>
            </a:pPr>
            <a:r>
              <a:rPr lang="en-US" b="1" dirty="0">
                <a:latin typeface="Garamond"/>
              </a:rPr>
              <a:t>Jane P. Sawyer,</a:t>
            </a:r>
            <a:r>
              <a:rPr lang="en-US" dirty="0">
                <a:latin typeface="Garamond"/>
              </a:rPr>
              <a:t> Program Coordinator</a:t>
            </a:r>
            <a:endParaRPr lang="en-US" dirty="0"/>
          </a:p>
          <a:p>
            <a:pPr marL="229870" lvl="1" indent="0" algn="ctr">
              <a:buNone/>
            </a:pPr>
            <a:r>
              <a:rPr lang="en-US" b="1" dirty="0">
                <a:latin typeface="Garamond"/>
              </a:rPr>
              <a:t>Joan M. Wilson, </a:t>
            </a:r>
            <a:r>
              <a:rPr lang="en-US" dirty="0">
                <a:latin typeface="Garamond"/>
              </a:rPr>
              <a:t>Director</a:t>
            </a:r>
          </a:p>
          <a:p>
            <a:pPr marL="229870" lvl="1" indent="0" algn="ctr">
              <a:buNone/>
            </a:pPr>
            <a:endParaRPr lang="en-US" sz="2500" b="1" u="sng" dirty="0"/>
          </a:p>
          <a:p>
            <a:pPr marL="229870" lvl="1" indent="0" algn="ctr">
              <a:buNone/>
            </a:pPr>
            <a:r>
              <a:rPr lang="en-US" sz="2500" b="1" u="sng" dirty="0">
                <a:latin typeface="Garamond" panose="02020404030301010803" pitchFamily="18" charset="0"/>
              </a:rPr>
              <a:t>Contact Information:</a:t>
            </a:r>
            <a:endParaRPr lang="en-US" sz="800" b="1" u="sng" dirty="0"/>
          </a:p>
          <a:p>
            <a:pPr marL="229870" lvl="1" indent="0" algn="ctr">
              <a:buNone/>
            </a:pPr>
            <a:r>
              <a:rPr lang="en-US" sz="2000" dirty="0">
                <a:latin typeface="Garamond"/>
              </a:rPr>
              <a:t>(907) 782-5772 </a:t>
            </a:r>
            <a:endParaRPr lang="en-US" sz="800">
              <a:latin typeface="Garamond"/>
            </a:endParaRPr>
          </a:p>
          <a:p>
            <a:pPr marL="229870" lvl="1" indent="0" algn="ctr">
              <a:buNone/>
            </a:pPr>
            <a:r>
              <a:rPr lang="en-US" sz="2000" dirty="0">
                <a:latin typeface="Garamond"/>
                <a:hlinkClick r:id="rId3"/>
              </a:rPr>
              <a:t>gabriel.gonzales@alaska.gov</a:t>
            </a:r>
            <a:endParaRPr lang="en-US" sz="2000" dirty="0">
              <a:latin typeface="Garamon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latin typeface="Garamond"/>
              </a:rPr>
              <a:t>Alcohol &amp; Marijuana Control Office</a:t>
            </a:r>
          </a:p>
        </p:txBody>
      </p:sp>
    </p:spTree>
    <p:extLst>
      <p:ext uri="{BB962C8B-B14F-4D97-AF65-F5344CB8AC3E}">
        <p14:creationId xmlns:p14="http://schemas.microsoft.com/office/powerpoint/2010/main" val="118407169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B124AB-7281-77DD-8D04-39449634D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latin typeface="Garamond"/>
              </a:rPr>
              <a:t>Alaska Statute 04.11.405 (a brand new law under Sec. 54, </a:t>
            </a:r>
            <a:r>
              <a:rPr lang="en-US" dirty="0" err="1">
                <a:latin typeface="Garamond"/>
              </a:rPr>
              <a:t>ch.</a:t>
            </a:r>
            <a:r>
              <a:rPr lang="en-US" dirty="0">
                <a:latin typeface="Garamond"/>
              </a:rPr>
              <a:t> 8, SLA 2022 aka SB9/Title 4 Rewrite) </a:t>
            </a:r>
            <a:r>
              <a:rPr lang="en-US" dirty="0">
                <a:latin typeface="Garamond"/>
                <a:hlinkClick r:id="rId2"/>
              </a:rPr>
              <a:t>https://www.akleg.gov/PDF/32/Bills/SB0009Z.PDF</a:t>
            </a:r>
            <a:r>
              <a:rPr lang="en-US" dirty="0">
                <a:latin typeface="Garamond"/>
              </a:rPr>
              <a:t> </a:t>
            </a:r>
            <a:endParaRPr lang="en-US" dirty="0">
              <a:highlight>
                <a:srgbClr val="FFFF00"/>
              </a:highlight>
              <a:latin typeface="Garamond"/>
            </a:endParaRPr>
          </a:p>
          <a:p>
            <a:r>
              <a:rPr lang="en-US" b="0" dirty="0">
                <a:latin typeface="Garamond"/>
              </a:rPr>
              <a:t>(a) A first class city, a home rule city, or a unified municipality may submit a resolution to the board, adopted by its legislative body, petitioning the board for the issuance of additional restaurant or eating place licenses under </a:t>
            </a:r>
            <a:r>
              <a:rPr lang="en-US" b="0" i="1" strike="sngStrike" dirty="0">
                <a:highlight>
                  <a:srgbClr val="FFFF00"/>
                </a:highlight>
                <a:latin typeface="Garamond"/>
              </a:rPr>
              <a:t>AS 04.11.100</a:t>
            </a:r>
            <a:r>
              <a:rPr lang="en-US" b="0" i="1" dirty="0">
                <a:highlight>
                  <a:srgbClr val="FFFF00"/>
                </a:highlight>
                <a:latin typeface="Garamond"/>
              </a:rPr>
              <a:t> </a:t>
            </a:r>
            <a:r>
              <a:rPr lang="en-US" b="0" dirty="0">
                <a:highlight>
                  <a:srgbClr val="FFFF00"/>
                </a:highlight>
                <a:latin typeface="Garamond"/>
              </a:rPr>
              <a:t>AS 04.09.210</a:t>
            </a:r>
            <a:r>
              <a:rPr lang="en-US" b="0" i="1" dirty="0">
                <a:latin typeface="Garamond"/>
              </a:rPr>
              <a:t> </a:t>
            </a:r>
            <a:r>
              <a:rPr lang="en-US" b="0" dirty="0">
                <a:latin typeface="Garamond"/>
              </a:rPr>
              <a:t>that exceed the limits under AS 04.11.400(a) in accordance with this section</a:t>
            </a:r>
            <a:endParaRPr lang="en-US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BAC2D8-157C-1281-60C0-113A6AD1D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C7C829F-C1F5-9FF9-752F-FDDBFF1E7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latin typeface="Garamond"/>
              </a:rPr>
              <a:t>Additional REPL licenses for certain LGBs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824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2E432E-936B-9274-CE2E-FC21EA641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Sec 54, Ch.8, SLA 2002</a:t>
            </a:r>
          </a:p>
          <a:p>
            <a:r>
              <a:rPr lang="en-US" b="0" dirty="0">
                <a:latin typeface="Garamond"/>
              </a:rPr>
              <a:t>(b) The board, following a public hearing, may issue one or more additional restaurant or eating place licenses under </a:t>
            </a:r>
            <a:r>
              <a:rPr lang="en-US" b="0" i="1" strike="sngStrike" dirty="0">
                <a:highlight>
                  <a:srgbClr val="FFFF00"/>
                </a:highlight>
                <a:latin typeface="Garamond"/>
              </a:rPr>
              <a:t>AS 04.11.100</a:t>
            </a:r>
            <a:r>
              <a:rPr lang="en-US" b="0" i="1" dirty="0">
                <a:highlight>
                  <a:srgbClr val="FFFF00"/>
                </a:highlight>
                <a:latin typeface="Garamond"/>
              </a:rPr>
              <a:t> </a:t>
            </a:r>
            <a:r>
              <a:rPr lang="en-US" b="0" dirty="0">
                <a:highlight>
                  <a:srgbClr val="FFFF00"/>
                </a:highlight>
                <a:latin typeface="Garamond"/>
              </a:rPr>
              <a:t>AS 04.09.210</a:t>
            </a:r>
            <a:r>
              <a:rPr lang="en-US" b="0" dirty="0">
                <a:latin typeface="Garamond"/>
              </a:rPr>
              <a:t>, within the boundaries of the municipality, if the board finds that</a:t>
            </a:r>
          </a:p>
          <a:p>
            <a:pPr marL="1025525" lvl="1" indent="-457200">
              <a:buChar char="•"/>
            </a:pPr>
            <a:r>
              <a:rPr lang="en-US" b="0" dirty="0">
                <a:latin typeface="Garamond"/>
              </a:rPr>
              <a:t>(1) The municipality</a:t>
            </a:r>
            <a:r>
              <a:rPr lang="en-US" dirty="0">
                <a:latin typeface="Garamond"/>
              </a:rPr>
              <a:t> ...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1B2C76-6A30-FF42-DFCA-E560885A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5DB2F78-F8B7-4D22-5AF5-3B1B92568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Additional REPL licenses for certain LGBs</a:t>
            </a:r>
          </a:p>
        </p:txBody>
      </p:sp>
    </p:spTree>
    <p:extLst>
      <p:ext uri="{BB962C8B-B14F-4D97-AF65-F5344CB8AC3E}">
        <p14:creationId xmlns:p14="http://schemas.microsoft.com/office/powerpoint/2010/main" val="1533404650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052496-DDB4-1F27-3697-EC93D04EC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1006"/>
            <a:ext cx="8310282" cy="47751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Alaska Statute 04.11.405(b)(1) </a:t>
            </a:r>
            <a:r>
              <a:rPr lang="en-US" i="1" dirty="0">
                <a:latin typeface="Garamond"/>
              </a:rPr>
              <a:t>continued</a:t>
            </a:r>
          </a:p>
          <a:p>
            <a:pPr marL="1025525" lvl="1" indent="-457200">
              <a:buFont typeface="Arial,Sans-Serif"/>
              <a:buChar char="•"/>
            </a:pPr>
            <a:r>
              <a:rPr lang="en-US" dirty="0">
                <a:latin typeface="Garamond"/>
              </a:rPr>
              <a:t>(1) The municipality </a:t>
            </a:r>
          </a:p>
          <a:p>
            <a:pPr marL="1371600" lvl="2" indent="-457200">
              <a:buFont typeface="Arial,Sans-Serif"/>
              <a:buChar char="•"/>
            </a:pPr>
            <a:r>
              <a:rPr lang="en-US" dirty="0">
                <a:latin typeface="Garamond"/>
              </a:rPr>
              <a:t>(A) serves as a center for commercial activity within and outside the boundaries of the municipality by providing goods and services to a population that is greater than the permanent resident population within the boundaries of the municipality; </a:t>
            </a:r>
            <a:endParaRPr lang="en-US" dirty="0"/>
          </a:p>
          <a:p>
            <a:pPr marL="1371600" lvl="2" indent="-457200">
              <a:buFont typeface="Arial,Sans-Serif"/>
              <a:buChar char="•"/>
            </a:pPr>
            <a:r>
              <a:rPr lang="en-US" dirty="0">
                <a:latin typeface="Garamond"/>
              </a:rPr>
              <a:t>(B) maintains a local law enforcement department</a:t>
            </a:r>
            <a:endParaRPr lang="en-US" dirty="0"/>
          </a:p>
          <a:p>
            <a:pPr marL="1371600" lvl="2" indent="-457200">
              <a:buFont typeface="Arial,Sans-Serif"/>
              <a:buChar char="•"/>
            </a:pPr>
            <a:r>
              <a:rPr lang="en-US" dirty="0">
                <a:latin typeface="Garamond"/>
              </a:rPr>
              <a:t>(C) exercises planning or land-use authority; and...</a:t>
            </a:r>
          </a:p>
          <a:p>
            <a:pPr marL="1371600" lvl="2" indent="-457200">
              <a:buFont typeface="Arial,Sans-Serif"/>
              <a:buChar char="•"/>
            </a:pPr>
            <a:endParaRPr lang="en-US" dirty="0"/>
          </a:p>
          <a:p>
            <a:endParaRPr lang="en-US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1A72FA-EB1F-0855-F8CB-3C1D842FF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4AD9AA-4E99-DE4B-9E7D-3D5760DAA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Additional REPL licenses for certain LGBs</a:t>
            </a:r>
          </a:p>
        </p:txBody>
      </p:sp>
    </p:spTree>
    <p:extLst>
      <p:ext uri="{BB962C8B-B14F-4D97-AF65-F5344CB8AC3E}">
        <p14:creationId xmlns:p14="http://schemas.microsoft.com/office/powerpoint/2010/main" val="232696908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5AE7C3-42CE-0D50-17B7-C9B9267CB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Alaska Statute 04.11.405(b) </a:t>
            </a:r>
            <a:r>
              <a:rPr lang="en-US" i="1" dirty="0">
                <a:latin typeface="Garamond"/>
              </a:rPr>
              <a:t>continued</a:t>
            </a:r>
          </a:p>
          <a:p>
            <a:pPr marL="1371600" lvl="2" indent="-457200">
              <a:buFont typeface="Arial,Sans-Serif"/>
              <a:buChar char="•"/>
            </a:pPr>
            <a:r>
              <a:rPr lang="en-US" dirty="0">
                <a:latin typeface="Garamond"/>
              </a:rPr>
              <a:t>(D) at the time of the petition, meets or exceeds the maximum limit under AS 04.11.400(a) for restaurant or eating place licenses issued under </a:t>
            </a:r>
            <a:r>
              <a:rPr lang="en-US" i="1" strike="sngStrike" dirty="0">
                <a:highlight>
                  <a:srgbClr val="FFFF00"/>
                </a:highlight>
                <a:latin typeface="Garamond"/>
              </a:rPr>
              <a:t>AS 04.11.100</a:t>
            </a:r>
            <a:r>
              <a:rPr lang="en-US" i="1" dirty="0">
                <a:highlight>
                  <a:srgbClr val="FFFF00"/>
                </a:highlight>
                <a:latin typeface="Garamond"/>
              </a:rPr>
              <a:t> </a:t>
            </a:r>
            <a:r>
              <a:rPr lang="en-US" dirty="0">
                <a:highlight>
                  <a:srgbClr val="FFFF00"/>
                </a:highlight>
                <a:latin typeface="Garamond"/>
              </a:rPr>
              <a:t>AS 04.09.210</a:t>
            </a:r>
            <a:r>
              <a:rPr lang="en-US" dirty="0">
                <a:latin typeface="Garamond"/>
              </a:rPr>
              <a:t>;</a:t>
            </a:r>
          </a:p>
          <a:p>
            <a:pPr marL="1025525" lvl="1" indent="-457200">
              <a:buFont typeface="Arial,Sans-Serif"/>
              <a:buChar char="•"/>
            </a:pPr>
            <a:r>
              <a:rPr lang="en-US" dirty="0">
                <a:latin typeface="Garamond"/>
              </a:rPr>
              <a:t>(2) </a:t>
            </a:r>
            <a:r>
              <a:rPr lang="en-US" i="1" dirty="0">
                <a:latin typeface="Garamond"/>
              </a:rPr>
              <a:t>the board finds; </a:t>
            </a:r>
            <a:r>
              <a:rPr lang="en-US" dirty="0">
                <a:latin typeface="Garamond"/>
              </a:rPr>
              <a:t>the number of additional licenses does not exceed the number of additional licenses requested by the municipality in the petition; and</a:t>
            </a:r>
            <a:endParaRPr lang="en-US" dirty="0"/>
          </a:p>
          <a:p>
            <a:pPr marL="1025525" lvl="1" indent="-457200">
              <a:buFont typeface="Arial,Sans-Serif"/>
              <a:buChar char="•"/>
            </a:pPr>
            <a:r>
              <a:rPr lang="en-US" dirty="0">
                <a:latin typeface="Garamond"/>
              </a:rPr>
              <a:t>(3) </a:t>
            </a:r>
            <a:r>
              <a:rPr lang="en-US" i="1" dirty="0">
                <a:latin typeface="Garamond"/>
              </a:rPr>
              <a:t>the board finds; </a:t>
            </a:r>
            <a:r>
              <a:rPr lang="en-US" dirty="0">
                <a:latin typeface="Garamond"/>
              </a:rPr>
              <a:t>granting the additional licenses is in the public interest.</a:t>
            </a:r>
            <a:endParaRPr lang="en-US" dirty="0"/>
          </a:p>
          <a:p>
            <a:endParaRPr lang="en-US" i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C7834-0506-42CA-ABA7-68EE3207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8D5732-CBFF-8C17-A7DA-9954A0536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latin typeface="Garamond"/>
              </a:rPr>
              <a:t>Additional REPL licenses for certain LGBs</a:t>
            </a:r>
          </a:p>
        </p:txBody>
      </p:sp>
    </p:spTree>
    <p:extLst>
      <p:ext uri="{BB962C8B-B14F-4D97-AF65-F5344CB8AC3E}">
        <p14:creationId xmlns:p14="http://schemas.microsoft.com/office/powerpoint/2010/main" val="304404225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378013-D5EF-23EA-2776-B4ECCA82A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1006"/>
            <a:ext cx="8122023" cy="47751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Alaska Statute 04.11.405</a:t>
            </a:r>
          </a:p>
          <a:p>
            <a:r>
              <a:rPr lang="en-US" b="0" dirty="0">
                <a:latin typeface="Garamond"/>
              </a:rPr>
              <a:t>(c) A resolution submitted by a municipality under (a) of this section must include</a:t>
            </a:r>
          </a:p>
          <a:p>
            <a:pPr marL="1025525" lvl="1" indent="-457200">
              <a:buChar char="•"/>
            </a:pPr>
            <a:r>
              <a:rPr lang="en-US" dirty="0">
                <a:latin typeface="Garamond"/>
              </a:rPr>
              <a:t>(1) information demonstrating that the petitioner meets the criteria in (b) of this section;</a:t>
            </a:r>
          </a:p>
          <a:p>
            <a:pPr marL="1025525" lvl="1" indent="-457200">
              <a:buChar char="•"/>
            </a:pPr>
            <a:r>
              <a:rPr lang="en-US" dirty="0">
                <a:latin typeface="Garamond"/>
              </a:rPr>
              <a:t>(2) the most recent estimate of the number of people who claim residency or work outside the boundaries of the municipality and who are served by the municipality, including the...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0662BE-FA73-AA07-BADC-1EC86FF7A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97CB66-9E45-D8EA-6567-2E467DAA8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Additional REPL licenses for certain LGBs</a:t>
            </a:r>
          </a:p>
        </p:txBody>
      </p:sp>
    </p:spTree>
    <p:extLst>
      <p:ext uri="{BB962C8B-B14F-4D97-AF65-F5344CB8AC3E}">
        <p14:creationId xmlns:p14="http://schemas.microsoft.com/office/powerpoint/2010/main" val="392674900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0343D-81DA-FE23-1705-34E76452E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aramond"/>
              </a:rPr>
              <a:t>Alaska Statute 04.11.405(c)(2)</a:t>
            </a:r>
          </a:p>
          <a:p>
            <a:pPr marL="1371600" lvl="2" indent="-457200"/>
            <a:r>
              <a:rPr lang="en-US" dirty="0">
                <a:latin typeface="Garamond"/>
              </a:rPr>
              <a:t>(A) population located outside the boundaries of the municipality that relies on the municipality for goods and services;</a:t>
            </a:r>
          </a:p>
          <a:p>
            <a:pPr marL="1371600" lvl="2" indent="-457200"/>
            <a:r>
              <a:rPr lang="en-US" dirty="0">
                <a:latin typeface="Garamond"/>
              </a:rPr>
              <a:t>(B) visitor population; and</a:t>
            </a:r>
          </a:p>
          <a:p>
            <a:pPr marL="1371600" lvl="2" indent="-457200"/>
            <a:r>
              <a:rPr lang="en-US" dirty="0">
                <a:latin typeface="Garamond"/>
              </a:rPr>
              <a:t>(C) nonresident worker population that resides in the municipality, but that is not counted in the latest federal or state census for the municipality.</a:t>
            </a:r>
          </a:p>
          <a:p>
            <a:pPr marL="1025525" lvl="1" indent="-457200">
              <a:buChar char="•"/>
            </a:pPr>
            <a:endParaRPr lang="en-US" b="0" dirty="0">
              <a:latin typeface="Garamond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7828BC-539D-6E6C-4E27-A7A07AF55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F65C48-CF26-C59C-6850-E9317A64B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Additional REPL licenses for certain LGBs</a:t>
            </a:r>
          </a:p>
        </p:txBody>
      </p:sp>
    </p:spTree>
    <p:extLst>
      <p:ext uri="{BB962C8B-B14F-4D97-AF65-F5344CB8AC3E}">
        <p14:creationId xmlns:p14="http://schemas.microsoft.com/office/powerpoint/2010/main" val="421632606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02AF05-1227-D84E-CA24-8293E2AF6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Alaska Statute 04.11.405(c)</a:t>
            </a:r>
          </a:p>
          <a:p>
            <a:pPr marL="1025525" lvl="1" indent="-457200">
              <a:buChar char="•"/>
            </a:pPr>
            <a:r>
              <a:rPr lang="en-US" b="0" dirty="0">
                <a:latin typeface="Garamond"/>
              </a:rPr>
              <a:t>(3) the number of existing restaurant or eating place licenses</a:t>
            </a:r>
          </a:p>
          <a:p>
            <a:pPr marL="1371600" lvl="2" indent="-457200"/>
            <a:r>
              <a:rPr lang="en-US" dirty="0">
                <a:latin typeface="Garamond"/>
              </a:rPr>
              <a:t>(A) within the boundaries of the municipality;</a:t>
            </a:r>
          </a:p>
          <a:p>
            <a:pPr marL="1371600" lvl="2" indent="-457200"/>
            <a:r>
              <a:rPr lang="en-US" dirty="0">
                <a:latin typeface="Garamond"/>
              </a:rPr>
              <a:t>(B) in a geographic area that the municipality serves under (2) of this subsection;</a:t>
            </a:r>
          </a:p>
          <a:p>
            <a:pPr marL="1025525" lvl="1" indent="-457200">
              <a:buChar char="•"/>
            </a:pPr>
            <a:r>
              <a:rPr lang="en-US" dirty="0">
                <a:latin typeface="Garamond"/>
              </a:rPr>
              <a:t>(4) information showing that the number of additional licenses requested does not exceed one license for each 1,500 population of the pop. Identified under (2) of this subsection; and</a:t>
            </a:r>
            <a:endParaRPr lang="en-US" b="0" dirty="0">
              <a:latin typeface="Garamond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6DEE1-E5CF-AA03-3F8A-FCF1FD8B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7A4504-684C-5011-A05E-5852DFBFC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Additional REPL licenses for certain LGBs</a:t>
            </a:r>
          </a:p>
        </p:txBody>
      </p:sp>
    </p:spTree>
    <p:extLst>
      <p:ext uri="{BB962C8B-B14F-4D97-AF65-F5344CB8AC3E}">
        <p14:creationId xmlns:p14="http://schemas.microsoft.com/office/powerpoint/2010/main" val="2258657652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62196A-4F38-B98F-1DBA-A18985E84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latin typeface="Garamond"/>
              </a:rPr>
              <a:t>Alaska Statute 04.11.405(c)</a:t>
            </a:r>
          </a:p>
          <a:p>
            <a:pPr marL="1025525" lvl="1" indent="-457200">
              <a:buChar char="•"/>
            </a:pPr>
            <a:r>
              <a:rPr lang="en-US" dirty="0">
                <a:latin typeface="Garamond"/>
              </a:rPr>
              <a:t>(5) additional justification, as necessary, to demonstrate that granting of the additional licenses is in the public interest.</a:t>
            </a:r>
          </a:p>
          <a:p>
            <a:pPr marL="457200" indent="-457200">
              <a:buChar char="•"/>
            </a:pPr>
            <a:r>
              <a:rPr lang="en-US" b="0" dirty="0">
                <a:latin typeface="Garamond"/>
              </a:rPr>
              <a:t>(d) If the board grants a petition for additional restaurant or eating place licenses under this section to a municipality, the board may not authorize additional REPL licenses to the same municipality under this section for the following year.</a:t>
            </a:r>
            <a:endParaRPr lang="en-US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037968-9C5E-0129-A044-275B2F941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FB048-B665-4A2F-9418-E5EC1A553E5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1162C3-AF14-0CC9-D57A-03DB6A568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Additional REPL licenses for certain LGBs</a:t>
            </a:r>
          </a:p>
        </p:txBody>
      </p:sp>
    </p:spTree>
    <p:extLst>
      <p:ext uri="{BB962C8B-B14F-4D97-AF65-F5344CB8AC3E}">
        <p14:creationId xmlns:p14="http://schemas.microsoft.com/office/powerpoint/2010/main" val="260328689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DCCED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CCED Powerpoint Template" id="{A210D60A-0DC9-4416-9D3C-41BA06D8B1AA}" vid="{491F136B-10EC-4359-B86C-0231C098E3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B75ECB239104282280F86D2454ED1" ma:contentTypeVersion="6" ma:contentTypeDescription="Create a new document." ma:contentTypeScope="" ma:versionID="07050a7d4502cf265a0943d52609f73c">
  <xsd:schema xmlns:xsd="http://www.w3.org/2001/XMLSchema" xmlns:xs="http://www.w3.org/2001/XMLSchema" xmlns:p="http://schemas.microsoft.com/office/2006/metadata/properties" xmlns:ns3="7bcbbde7-1854-41de-8052-0f1cf2e74b5d" targetNamespace="http://schemas.microsoft.com/office/2006/metadata/properties" ma:root="true" ma:fieldsID="2f3d154f60283d8c475d5964fb2173ff" ns3:_="">
    <xsd:import namespace="7bcbbde7-1854-41de-8052-0f1cf2e74b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cbbde7-1854-41de-8052-0f1cf2e74b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AC4EA4-8E29-4D24-BA3F-008ABFAC55B1}">
  <ds:schemaRefs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7bcbbde7-1854-41de-8052-0f1cf2e74b5d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79DB2BB-845C-4B6E-B3FC-61E4D21F99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CB1F94-4614-40B2-8B5F-1895250B5D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cbbde7-1854-41de-8052-0f1cf2e74b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DCCED Powerpoint Template</Template>
  <TotalTime>552</TotalTime>
  <Words>763</Words>
  <Application>Microsoft Office PowerPoint</Application>
  <PresentationFormat>On-screen Show (4:3)</PresentationFormat>
  <Paragraphs>71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Arial,Sans-Serif</vt:lpstr>
      <vt:lpstr>Calibri</vt:lpstr>
      <vt:lpstr>Garamond</vt:lpstr>
      <vt:lpstr>Times New Roman</vt:lpstr>
      <vt:lpstr>DCCED</vt:lpstr>
      <vt:lpstr>PowerPoint Presentation</vt:lpstr>
      <vt:lpstr>Additional REPL licenses for certain LGBs</vt:lpstr>
      <vt:lpstr>Additional REPL licenses for certain LGBs</vt:lpstr>
      <vt:lpstr>Additional REPL licenses for certain LGBs</vt:lpstr>
      <vt:lpstr>Additional REPL licenses for certain LGBs</vt:lpstr>
      <vt:lpstr>Additional REPL licenses for certain LGBs</vt:lpstr>
      <vt:lpstr>Additional REPL licenses for certain LGBs</vt:lpstr>
      <vt:lpstr>Additional REPL licenses for certain LGBs</vt:lpstr>
      <vt:lpstr>Additional REPL licenses for certain LGBs</vt:lpstr>
      <vt:lpstr>Overview of process</vt:lpstr>
      <vt:lpstr>Additional REPL licenses for certain LGBs</vt:lpstr>
      <vt:lpstr>Alcohol &amp; Marijuana Control Office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Bornstein, Sara E (CED)</dc:creator>
  <dc:description>PresentationLoad.com</dc:description>
  <cp:lastModifiedBy>Gonzales, Gabriel (CED)</cp:lastModifiedBy>
  <cp:revision>353</cp:revision>
  <cp:lastPrinted>2014-02-25T22:39:12Z</cp:lastPrinted>
  <dcterms:created xsi:type="dcterms:W3CDTF">2019-07-15T17:28:56Z</dcterms:created>
  <dcterms:modified xsi:type="dcterms:W3CDTF">2023-05-09T17:47:28Z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0x01010040EB75ECB239104282280F86D2454ED1</vt:lpwstr>
  </property>
</Properties>
</file>