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73" r:id="rId14"/>
    <p:sldId id="269" r:id="rId15"/>
    <p:sldId id="270" r:id="rId16"/>
    <p:sldId id="271" r:id="rId17"/>
    <p:sldId id="272"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305" r:id="rId38"/>
    <p:sldId id="293" r:id="rId39"/>
    <p:sldId id="294" r:id="rId40"/>
    <p:sldId id="306" r:id="rId41"/>
    <p:sldId id="295" r:id="rId42"/>
    <p:sldId id="296" r:id="rId43"/>
    <p:sldId id="297" r:id="rId44"/>
    <p:sldId id="298" r:id="rId45"/>
    <p:sldId id="299" r:id="rId46"/>
    <p:sldId id="300" r:id="rId47"/>
    <p:sldId id="301" r:id="rId48"/>
    <p:sldId id="302" r:id="rId49"/>
    <p:sldId id="303" r:id="rId50"/>
    <p:sldId id="304" r:id="rId5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4" d="100"/>
          <a:sy n="114" d="100"/>
        </p:scale>
        <p:origin x="474"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microsoft.com/office/2015/10/relationships/revisionInfo" Target="revisionInfo.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76A48FB-8EF5-4D76-9455-CBBE52C822DB}" type="datetimeFigureOut">
              <a:rPr lang="en-US" smtClean="0"/>
              <a:t>8/12/2021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3576C01-A8F3-4E07-9ED7-EBF85273B1E3}" type="slidenum">
              <a:rPr lang="en-US" smtClean="0"/>
              <a:t>‹#›</a:t>
            </a:fld>
            <a:endParaRPr lang="en-US" dirty="0"/>
          </a:p>
        </p:txBody>
      </p:sp>
    </p:spTree>
    <p:extLst>
      <p:ext uri="{BB962C8B-B14F-4D97-AF65-F5344CB8AC3E}">
        <p14:creationId xmlns:p14="http://schemas.microsoft.com/office/powerpoint/2010/main" val="3928464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276A48FB-8EF5-4D76-9455-CBBE52C822DB}" type="datetimeFigureOut">
              <a:rPr lang="en-US" smtClean="0"/>
              <a:t>8/12/2021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3576C01-A8F3-4E07-9ED7-EBF85273B1E3}" type="slidenum">
              <a:rPr lang="en-US" smtClean="0"/>
              <a:t>‹#›</a:t>
            </a:fld>
            <a:endParaRPr lang="en-US" dirty="0"/>
          </a:p>
        </p:txBody>
      </p:sp>
    </p:spTree>
    <p:extLst>
      <p:ext uri="{BB962C8B-B14F-4D97-AF65-F5344CB8AC3E}">
        <p14:creationId xmlns:p14="http://schemas.microsoft.com/office/powerpoint/2010/main" val="3929584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276A48FB-8EF5-4D76-9455-CBBE52C822DB}" type="datetimeFigureOut">
              <a:rPr lang="en-US" smtClean="0"/>
              <a:t>8/12/2021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3576C01-A8F3-4E07-9ED7-EBF85273B1E3}" type="slidenum">
              <a:rPr lang="en-US" smtClean="0"/>
              <a:t>‹#›</a:t>
            </a:fld>
            <a:endParaRPr lang="en-US" dirty="0"/>
          </a:p>
        </p:txBody>
      </p:sp>
    </p:spTree>
    <p:extLst>
      <p:ext uri="{BB962C8B-B14F-4D97-AF65-F5344CB8AC3E}">
        <p14:creationId xmlns:p14="http://schemas.microsoft.com/office/powerpoint/2010/main" val="17386365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276A48FB-8EF5-4D76-9455-CBBE52C822DB}" type="datetimeFigureOut">
              <a:rPr lang="en-US" smtClean="0"/>
              <a:t>8/12/2021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3576C01-A8F3-4E07-9ED7-EBF85273B1E3}" type="slidenum">
              <a:rPr lang="en-US" smtClean="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049161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76A48FB-8EF5-4D76-9455-CBBE52C822DB}" type="datetimeFigureOut">
              <a:rPr lang="en-US" smtClean="0"/>
              <a:t>8/12/2021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3576C01-A8F3-4E07-9ED7-EBF85273B1E3}" type="slidenum">
              <a:rPr lang="en-US" smtClean="0"/>
              <a:t>‹#›</a:t>
            </a:fld>
            <a:endParaRPr lang="en-US" dirty="0"/>
          </a:p>
        </p:txBody>
      </p:sp>
    </p:spTree>
    <p:extLst>
      <p:ext uri="{BB962C8B-B14F-4D97-AF65-F5344CB8AC3E}">
        <p14:creationId xmlns:p14="http://schemas.microsoft.com/office/powerpoint/2010/main" val="15772185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276A48FB-8EF5-4D76-9455-CBBE52C822DB}" type="datetimeFigureOut">
              <a:rPr lang="en-US" smtClean="0"/>
              <a:t>8/12/2021</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3576C01-A8F3-4E07-9ED7-EBF85273B1E3}" type="slidenum">
              <a:rPr lang="en-US" smtClean="0"/>
              <a:t>‹#›</a:t>
            </a:fld>
            <a:endParaRPr lang="en-US" dirty="0"/>
          </a:p>
        </p:txBody>
      </p:sp>
    </p:spTree>
    <p:extLst>
      <p:ext uri="{BB962C8B-B14F-4D97-AF65-F5344CB8AC3E}">
        <p14:creationId xmlns:p14="http://schemas.microsoft.com/office/powerpoint/2010/main" val="2086609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276A48FB-8EF5-4D76-9455-CBBE52C822DB}" type="datetimeFigureOut">
              <a:rPr lang="en-US" smtClean="0"/>
              <a:t>8/12/2021</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3576C01-A8F3-4E07-9ED7-EBF85273B1E3}" type="slidenum">
              <a:rPr lang="en-US" smtClean="0"/>
              <a:t>‹#›</a:t>
            </a:fld>
            <a:endParaRPr lang="en-US" dirty="0"/>
          </a:p>
        </p:txBody>
      </p:sp>
    </p:spTree>
    <p:extLst>
      <p:ext uri="{BB962C8B-B14F-4D97-AF65-F5344CB8AC3E}">
        <p14:creationId xmlns:p14="http://schemas.microsoft.com/office/powerpoint/2010/main" val="6853901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76A48FB-8EF5-4D76-9455-CBBE52C822DB}" type="datetimeFigureOut">
              <a:rPr lang="en-US" smtClean="0"/>
              <a:t>8/12/2021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3576C01-A8F3-4E07-9ED7-EBF85273B1E3}" type="slidenum">
              <a:rPr lang="en-US" smtClean="0"/>
              <a:t>‹#›</a:t>
            </a:fld>
            <a:endParaRPr lang="en-US" dirty="0"/>
          </a:p>
        </p:txBody>
      </p:sp>
    </p:spTree>
    <p:extLst>
      <p:ext uri="{BB962C8B-B14F-4D97-AF65-F5344CB8AC3E}">
        <p14:creationId xmlns:p14="http://schemas.microsoft.com/office/powerpoint/2010/main" val="4914845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76A48FB-8EF5-4D76-9455-CBBE52C822DB}" type="datetimeFigureOut">
              <a:rPr lang="en-US" smtClean="0"/>
              <a:t>8/12/2021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3576C01-A8F3-4E07-9ED7-EBF85273B1E3}" type="slidenum">
              <a:rPr lang="en-US" smtClean="0"/>
              <a:t>‹#›</a:t>
            </a:fld>
            <a:endParaRPr lang="en-US" dirty="0"/>
          </a:p>
        </p:txBody>
      </p:sp>
    </p:spTree>
    <p:extLst>
      <p:ext uri="{BB962C8B-B14F-4D97-AF65-F5344CB8AC3E}">
        <p14:creationId xmlns:p14="http://schemas.microsoft.com/office/powerpoint/2010/main" val="2924457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276A48FB-8EF5-4D76-9455-CBBE52C822DB}" type="datetimeFigureOut">
              <a:rPr lang="en-US" smtClean="0"/>
              <a:t>8/12/2021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3576C01-A8F3-4E07-9ED7-EBF85273B1E3}" type="slidenum">
              <a:rPr lang="en-US" smtClean="0"/>
              <a:t>‹#›</a:t>
            </a:fld>
            <a:endParaRPr lang="en-US" dirty="0"/>
          </a:p>
        </p:txBody>
      </p:sp>
    </p:spTree>
    <p:extLst>
      <p:ext uri="{BB962C8B-B14F-4D97-AF65-F5344CB8AC3E}">
        <p14:creationId xmlns:p14="http://schemas.microsoft.com/office/powerpoint/2010/main" val="29774917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76A48FB-8EF5-4D76-9455-CBBE52C822DB}" type="datetimeFigureOut">
              <a:rPr lang="en-US" smtClean="0"/>
              <a:t>8/12/2021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3576C01-A8F3-4E07-9ED7-EBF85273B1E3}" type="slidenum">
              <a:rPr lang="en-US" smtClean="0"/>
              <a:t>‹#›</a:t>
            </a:fld>
            <a:endParaRPr lang="en-US" dirty="0"/>
          </a:p>
        </p:txBody>
      </p:sp>
    </p:spTree>
    <p:extLst>
      <p:ext uri="{BB962C8B-B14F-4D97-AF65-F5344CB8AC3E}">
        <p14:creationId xmlns:p14="http://schemas.microsoft.com/office/powerpoint/2010/main" val="27405665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76A48FB-8EF5-4D76-9455-CBBE52C822DB}" type="datetimeFigureOut">
              <a:rPr lang="en-US" smtClean="0"/>
              <a:t>8/12/2021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3576C01-A8F3-4E07-9ED7-EBF85273B1E3}" type="slidenum">
              <a:rPr lang="en-US" smtClean="0"/>
              <a:t>‹#›</a:t>
            </a:fld>
            <a:endParaRPr lang="en-US" dirty="0"/>
          </a:p>
        </p:txBody>
      </p:sp>
    </p:spTree>
    <p:extLst>
      <p:ext uri="{BB962C8B-B14F-4D97-AF65-F5344CB8AC3E}">
        <p14:creationId xmlns:p14="http://schemas.microsoft.com/office/powerpoint/2010/main" val="33086458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76A48FB-8EF5-4D76-9455-CBBE52C822DB}" type="datetimeFigureOut">
              <a:rPr lang="en-US" smtClean="0"/>
              <a:t>8/12/2021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3576C01-A8F3-4E07-9ED7-EBF85273B1E3}" type="slidenum">
              <a:rPr lang="en-US" smtClean="0"/>
              <a:t>‹#›</a:t>
            </a:fld>
            <a:endParaRPr lang="en-US" dirty="0"/>
          </a:p>
        </p:txBody>
      </p:sp>
    </p:spTree>
    <p:extLst>
      <p:ext uri="{BB962C8B-B14F-4D97-AF65-F5344CB8AC3E}">
        <p14:creationId xmlns:p14="http://schemas.microsoft.com/office/powerpoint/2010/main" val="29424570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276A48FB-8EF5-4D76-9455-CBBE52C822DB}" type="datetimeFigureOut">
              <a:rPr lang="en-US" smtClean="0"/>
              <a:t>8/12/2021</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A3576C01-A8F3-4E07-9ED7-EBF85273B1E3}" type="slidenum">
              <a:rPr lang="en-US" smtClean="0"/>
              <a:t>‹#›</a:t>
            </a:fld>
            <a:endParaRPr lang="en-US" dirty="0"/>
          </a:p>
        </p:txBody>
      </p:sp>
    </p:spTree>
    <p:extLst>
      <p:ext uri="{BB962C8B-B14F-4D97-AF65-F5344CB8AC3E}">
        <p14:creationId xmlns:p14="http://schemas.microsoft.com/office/powerpoint/2010/main" val="29781463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276A48FB-8EF5-4D76-9455-CBBE52C822DB}" type="datetimeFigureOut">
              <a:rPr lang="en-US" smtClean="0"/>
              <a:t>8/12/2021</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A3576C01-A8F3-4E07-9ED7-EBF85273B1E3}" type="slidenum">
              <a:rPr lang="en-US" smtClean="0"/>
              <a:t>‹#›</a:t>
            </a:fld>
            <a:endParaRPr lang="en-US" dirty="0"/>
          </a:p>
        </p:txBody>
      </p:sp>
    </p:spTree>
    <p:extLst>
      <p:ext uri="{BB962C8B-B14F-4D97-AF65-F5344CB8AC3E}">
        <p14:creationId xmlns:p14="http://schemas.microsoft.com/office/powerpoint/2010/main" val="16538980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p:cNvSpPr>
            <a:spLocks noGrp="1"/>
          </p:cNvSpPr>
          <p:nvPr>
            <p:ph type="dt" sz="half" idx="10"/>
          </p:nvPr>
        </p:nvSpPr>
        <p:spPr/>
        <p:txBody>
          <a:bodyPr/>
          <a:lstStyle/>
          <a:p>
            <a:fld id="{276A48FB-8EF5-4D76-9455-CBBE52C822DB}" type="datetimeFigureOut">
              <a:rPr lang="en-US" smtClean="0"/>
              <a:t>8/12/2021</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A3576C01-A8F3-4E07-9ED7-EBF85273B1E3}" type="slidenum">
              <a:rPr lang="en-US" smtClean="0"/>
              <a:t>‹#›</a:t>
            </a:fld>
            <a:endParaRPr lang="en-US" dirty="0"/>
          </a:p>
        </p:txBody>
      </p:sp>
    </p:spTree>
    <p:extLst>
      <p:ext uri="{BB962C8B-B14F-4D97-AF65-F5344CB8AC3E}">
        <p14:creationId xmlns:p14="http://schemas.microsoft.com/office/powerpoint/2010/main" val="3179067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276A48FB-8EF5-4D76-9455-CBBE52C822DB}" type="datetimeFigureOut">
              <a:rPr lang="en-US" smtClean="0"/>
              <a:t>8/12/2021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3576C01-A8F3-4E07-9ED7-EBF85273B1E3}" type="slidenum">
              <a:rPr lang="en-US" smtClean="0"/>
              <a:t>‹#›</a:t>
            </a:fld>
            <a:endParaRPr lang="en-US" dirty="0"/>
          </a:p>
        </p:txBody>
      </p:sp>
    </p:spTree>
    <p:extLst>
      <p:ext uri="{BB962C8B-B14F-4D97-AF65-F5344CB8AC3E}">
        <p14:creationId xmlns:p14="http://schemas.microsoft.com/office/powerpoint/2010/main" val="13313443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276A48FB-8EF5-4D76-9455-CBBE52C822DB}" type="datetimeFigureOut">
              <a:rPr lang="en-US" smtClean="0"/>
              <a:t>8/12/2021</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A3576C01-A8F3-4E07-9ED7-EBF85273B1E3}" type="slidenum">
              <a:rPr lang="en-US" smtClean="0"/>
              <a:t>‹#›</a:t>
            </a:fld>
            <a:endParaRPr lang="en-US" dirty="0"/>
          </a:p>
        </p:txBody>
      </p:sp>
    </p:spTree>
    <p:extLst>
      <p:ext uri="{BB962C8B-B14F-4D97-AF65-F5344CB8AC3E}">
        <p14:creationId xmlns:p14="http://schemas.microsoft.com/office/powerpoint/2010/main" val="411161053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mailto:Cannabis_Reform@finance.senate.gov"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Cannabis Administration and Opportunity Act</a:t>
            </a:r>
          </a:p>
        </p:txBody>
      </p:sp>
      <p:sp>
        <p:nvSpPr>
          <p:cNvPr id="3" name="Subtitle 2"/>
          <p:cNvSpPr>
            <a:spLocks noGrp="1"/>
          </p:cNvSpPr>
          <p:nvPr>
            <p:ph type="subTitle" idx="1"/>
          </p:nvPr>
        </p:nvSpPr>
        <p:spPr/>
        <p:txBody>
          <a:bodyPr>
            <a:normAutofit/>
          </a:bodyPr>
          <a:lstStyle/>
          <a:p>
            <a:endParaRPr lang="en-US" dirty="0"/>
          </a:p>
          <a:p>
            <a:r>
              <a:rPr lang="en-US" dirty="0"/>
              <a:t>From SpONSor’s DISCUSSION PAPER</a:t>
            </a:r>
          </a:p>
        </p:txBody>
      </p:sp>
    </p:spTree>
    <p:extLst>
      <p:ext uri="{BB962C8B-B14F-4D97-AF65-F5344CB8AC3E}">
        <p14:creationId xmlns:p14="http://schemas.microsoft.com/office/powerpoint/2010/main" val="29127031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Cannabis Administration &amp; Opportunity Act</a:t>
            </a:r>
          </a:p>
        </p:txBody>
      </p:sp>
      <p:sp>
        <p:nvSpPr>
          <p:cNvPr id="3" name="Content Placeholder 2"/>
          <p:cNvSpPr>
            <a:spLocks noGrp="1"/>
          </p:cNvSpPr>
          <p:nvPr>
            <p:ph idx="1"/>
          </p:nvPr>
        </p:nvSpPr>
        <p:spPr/>
        <p:txBody>
          <a:bodyPr>
            <a:normAutofit/>
          </a:bodyPr>
          <a:lstStyle/>
          <a:p>
            <a:r>
              <a:rPr lang="en-US" dirty="0"/>
              <a:t>Establishing Minimum Age, Restriction on Retail Sale </a:t>
            </a:r>
          </a:p>
          <a:p>
            <a:pPr lvl="1"/>
            <a:r>
              <a:rPr lang="en-US" dirty="0"/>
              <a:t>Sec. 502(b) of the Discussion Draft would establish 21 years of age as the minimum age required to purchase cannabis. </a:t>
            </a:r>
          </a:p>
          <a:p>
            <a:pPr lvl="1"/>
            <a:r>
              <a:rPr lang="en-US" dirty="0"/>
              <a:t>A related provision would limit any retail sales transaction to no more than 10 ounces of cannabis or the equivalent amount of any cannabis derivative. </a:t>
            </a:r>
          </a:p>
          <a:p>
            <a:pPr lvl="2"/>
            <a:r>
              <a:rPr lang="en-US" dirty="0"/>
              <a:t>intended to prevent illegal actors from purchasing large quantities of cannabis at retail in a cannabis-legal state and illegally trafficking that cannabis into other states</a:t>
            </a:r>
          </a:p>
        </p:txBody>
      </p:sp>
    </p:spTree>
    <p:extLst>
      <p:ext uri="{BB962C8B-B14F-4D97-AF65-F5344CB8AC3E}">
        <p14:creationId xmlns:p14="http://schemas.microsoft.com/office/powerpoint/2010/main" val="23550510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Cannabis Administration &amp; Opportunity Act</a:t>
            </a:r>
          </a:p>
        </p:txBody>
      </p:sp>
      <p:sp>
        <p:nvSpPr>
          <p:cNvPr id="3" name="Content Placeholder 2"/>
          <p:cNvSpPr>
            <a:spLocks noGrp="1"/>
          </p:cNvSpPr>
          <p:nvPr>
            <p:ph idx="1"/>
          </p:nvPr>
        </p:nvSpPr>
        <p:spPr/>
        <p:txBody>
          <a:bodyPr>
            <a:normAutofit lnSpcReduction="10000"/>
          </a:bodyPr>
          <a:lstStyle/>
          <a:p>
            <a:r>
              <a:rPr lang="en-US" dirty="0"/>
              <a:t>The Sponsoring Offices request comment on the retail sale age and quantity restrictions, including— </a:t>
            </a:r>
          </a:p>
          <a:p>
            <a:pPr lvl="1"/>
            <a:r>
              <a:rPr lang="en-US" dirty="0"/>
              <a:t>Whether additional programs or resources are needed to aid states in enforcing a minimum age requirement or quantitative retail limitations, </a:t>
            </a:r>
          </a:p>
          <a:p>
            <a:pPr lvl="1"/>
            <a:r>
              <a:rPr lang="en-US" dirty="0"/>
              <a:t>The interaction between state minimum age laws and use of medication containing cannabis by minors, </a:t>
            </a:r>
          </a:p>
          <a:p>
            <a:pPr lvl="1"/>
            <a:r>
              <a:rPr lang="en-US" dirty="0"/>
              <a:t>Guidance on existing best practices by cannabis-legal states regarding minimum age enforcement, </a:t>
            </a:r>
          </a:p>
          <a:p>
            <a:pPr lvl="1"/>
            <a:r>
              <a:rPr lang="en-US" dirty="0"/>
              <a:t>The interaction between state minimum age laws and limitations regarding non face-to-face transactions (discussed further in Sec. 501 of the draft), and </a:t>
            </a:r>
          </a:p>
          <a:p>
            <a:pPr lvl="1"/>
            <a:r>
              <a:rPr lang="en-US" dirty="0"/>
              <a:t>The appropriate quantitative thresholds regarding the limit on retail sales of cannabis. </a:t>
            </a:r>
          </a:p>
          <a:p>
            <a:endParaRPr lang="en-US" dirty="0"/>
          </a:p>
        </p:txBody>
      </p:sp>
    </p:spTree>
    <p:extLst>
      <p:ext uri="{BB962C8B-B14F-4D97-AF65-F5344CB8AC3E}">
        <p14:creationId xmlns:p14="http://schemas.microsoft.com/office/powerpoint/2010/main" val="234040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Cannabis Administration &amp; Opportunity Act</a:t>
            </a:r>
          </a:p>
        </p:txBody>
      </p:sp>
      <p:sp>
        <p:nvSpPr>
          <p:cNvPr id="3" name="Content Placeholder 2"/>
          <p:cNvSpPr>
            <a:spLocks noGrp="1"/>
          </p:cNvSpPr>
          <p:nvPr>
            <p:ph idx="1"/>
          </p:nvPr>
        </p:nvSpPr>
        <p:spPr/>
        <p:txBody>
          <a:bodyPr/>
          <a:lstStyle/>
          <a:p>
            <a:r>
              <a:rPr lang="en-US" dirty="0"/>
              <a:t>Research, Training, and Prevention</a:t>
            </a:r>
          </a:p>
          <a:p>
            <a:pPr lvl="1"/>
            <a:r>
              <a:rPr lang="en-US" dirty="0"/>
              <a:t>Sec. 201 – Directs the Comptroller General to conduct an evaluation of the societal impact of legalization by states with adult-use of cannabis, including . traffic-related deaths and injuries, hospitalizations and poison control center calls, violent crime rates, employment statistics, and rates of cannabis use, and various other criteria. </a:t>
            </a:r>
          </a:p>
          <a:p>
            <a:pPr lvl="1"/>
            <a:r>
              <a:rPr lang="en-US" dirty="0"/>
              <a:t>Sec. 202 – Directs Department of Health and Human Services (HHS) to conduct or support research on the impacts of cannabis, including the effects of cannabis on the human brain, the impact on various health conditions, and identification of potential medical benefits and uses of cannabis. </a:t>
            </a:r>
          </a:p>
        </p:txBody>
      </p:sp>
    </p:spTree>
    <p:extLst>
      <p:ext uri="{BB962C8B-B14F-4D97-AF65-F5344CB8AC3E}">
        <p14:creationId xmlns:p14="http://schemas.microsoft.com/office/powerpoint/2010/main" val="16117219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Cannabis Administration &amp; Opportunity Act</a:t>
            </a:r>
          </a:p>
        </p:txBody>
      </p:sp>
      <p:sp>
        <p:nvSpPr>
          <p:cNvPr id="3" name="Content Placeholder 2"/>
          <p:cNvSpPr>
            <a:spLocks noGrp="1"/>
          </p:cNvSpPr>
          <p:nvPr>
            <p:ph idx="1"/>
          </p:nvPr>
        </p:nvSpPr>
        <p:spPr/>
        <p:txBody>
          <a:bodyPr>
            <a:normAutofit/>
          </a:bodyPr>
          <a:lstStyle/>
          <a:p>
            <a:r>
              <a:rPr lang="en-US" dirty="0"/>
              <a:t>Research, Training, and Prevention</a:t>
            </a:r>
          </a:p>
          <a:p>
            <a:pPr lvl="1"/>
            <a:r>
              <a:rPr lang="en-US" dirty="0"/>
              <a:t>Sec. 203 – Directs the Department of Transportation and HHS to collect data on cannabis-impaired driving and continue research to enable the development of an impairment standard for driving under the influence of cannabis. </a:t>
            </a:r>
          </a:p>
          <a:p>
            <a:pPr lvl="1"/>
            <a:r>
              <a:rPr lang="en-US" dirty="0"/>
              <a:t>Sec. 202 – Directs Department of Health and Human Services (HHS) to conduct or support research on the impacts of cannabis, including the effects of cannabis on the human brain, the impact on various health conditions, and identification of potential medical benefits and uses of cannabis. </a:t>
            </a:r>
          </a:p>
        </p:txBody>
      </p:sp>
    </p:spTree>
    <p:extLst>
      <p:ext uri="{BB962C8B-B14F-4D97-AF65-F5344CB8AC3E}">
        <p14:creationId xmlns:p14="http://schemas.microsoft.com/office/powerpoint/2010/main" val="26648972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Cannabis Administration &amp; Opportunity Act</a:t>
            </a:r>
          </a:p>
        </p:txBody>
      </p:sp>
      <p:sp>
        <p:nvSpPr>
          <p:cNvPr id="3" name="Content Placeholder 2"/>
          <p:cNvSpPr>
            <a:spLocks noGrp="1"/>
          </p:cNvSpPr>
          <p:nvPr>
            <p:ph idx="1"/>
          </p:nvPr>
        </p:nvSpPr>
        <p:spPr/>
        <p:txBody>
          <a:bodyPr>
            <a:normAutofit/>
          </a:bodyPr>
          <a:lstStyle/>
          <a:p>
            <a:r>
              <a:rPr lang="en-US" dirty="0"/>
              <a:t>The Sponsoring Offices request comment on — </a:t>
            </a:r>
          </a:p>
          <a:p>
            <a:pPr lvl="1"/>
            <a:r>
              <a:rPr lang="en-US" dirty="0"/>
              <a:t>The annual and long-term funding needs for such efforts; </a:t>
            </a:r>
          </a:p>
          <a:p>
            <a:pPr lvl="1"/>
            <a:r>
              <a:rPr lang="en-US" dirty="0"/>
              <a:t>Whether programs can be designed to steer research dollars to Historically Black Colleges and Universities and other institutions associated with historically disadvantaged communities; and </a:t>
            </a:r>
          </a:p>
          <a:p>
            <a:pPr lvl="1"/>
            <a:r>
              <a:rPr lang="en-US" dirty="0"/>
              <a:t> Additional areas that may benefit from research, including agriculture, environmental protection, worker health and safety, and other areas. </a:t>
            </a:r>
          </a:p>
          <a:p>
            <a:pPr marL="0" indent="0">
              <a:buNone/>
            </a:pPr>
            <a:endParaRPr lang="en-US" dirty="0"/>
          </a:p>
        </p:txBody>
      </p:sp>
    </p:spTree>
    <p:extLst>
      <p:ext uri="{BB962C8B-B14F-4D97-AF65-F5344CB8AC3E}">
        <p14:creationId xmlns:p14="http://schemas.microsoft.com/office/powerpoint/2010/main" val="42566565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Cannabis Administration &amp; Opportunity Act</a:t>
            </a:r>
          </a:p>
        </p:txBody>
      </p:sp>
      <p:sp>
        <p:nvSpPr>
          <p:cNvPr id="3" name="Content Placeholder 2"/>
          <p:cNvSpPr>
            <a:spLocks noGrp="1"/>
          </p:cNvSpPr>
          <p:nvPr>
            <p:ph idx="1"/>
          </p:nvPr>
        </p:nvSpPr>
        <p:spPr/>
        <p:txBody>
          <a:bodyPr/>
          <a:lstStyle/>
          <a:p>
            <a:r>
              <a:rPr lang="en-US" dirty="0"/>
              <a:t>Social Equity and Small Business Administration</a:t>
            </a:r>
          </a:p>
          <a:p>
            <a:pPr lvl="1"/>
            <a:r>
              <a:rPr lang="en-US" dirty="0"/>
              <a:t>Sec. 301 of the Discussion Draft creates three grant programs </a:t>
            </a:r>
          </a:p>
          <a:p>
            <a:pPr lvl="2"/>
            <a:r>
              <a:rPr lang="en-US" dirty="0"/>
              <a:t>Community Reinvestment, administered by a new Cannabis Justice Office in the Department of Justice</a:t>
            </a:r>
          </a:p>
          <a:p>
            <a:pPr lvl="2"/>
            <a:r>
              <a:rPr lang="en-US" dirty="0"/>
              <a:t>Funding to eligible states and localities to make loans to assist small businesses in the cannabis industry owned by socially and economically disadvantaged individuals</a:t>
            </a:r>
          </a:p>
          <a:p>
            <a:pPr lvl="2"/>
            <a:r>
              <a:rPr lang="en-US" dirty="0"/>
              <a:t>The Equitable Licensing Grant Program will provide funding to eligible states and localities to implement cannabis licensing programs that minimize barriers for individuals adversely affected by the War on Drugs.</a:t>
            </a:r>
          </a:p>
          <a:p>
            <a:pPr lvl="3"/>
            <a:r>
              <a:rPr lang="en-US" dirty="0"/>
              <a:t>To receive funds, states and localities must take steps to create an automatic process to expunge criminal records for cannabis offenses and violations for individuals under criminal supervision for cannabis offenses </a:t>
            </a:r>
          </a:p>
          <a:p>
            <a:pPr lvl="2"/>
            <a:endParaRPr lang="en-US" dirty="0"/>
          </a:p>
        </p:txBody>
      </p:sp>
    </p:spTree>
    <p:extLst>
      <p:ext uri="{BB962C8B-B14F-4D97-AF65-F5344CB8AC3E}">
        <p14:creationId xmlns:p14="http://schemas.microsoft.com/office/powerpoint/2010/main" val="6508847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Cannabis Administration &amp; Opportunity Act</a:t>
            </a:r>
          </a:p>
        </p:txBody>
      </p:sp>
      <p:sp>
        <p:nvSpPr>
          <p:cNvPr id="3" name="Content Placeholder 2"/>
          <p:cNvSpPr>
            <a:spLocks noGrp="1"/>
          </p:cNvSpPr>
          <p:nvPr>
            <p:ph idx="1"/>
          </p:nvPr>
        </p:nvSpPr>
        <p:spPr/>
        <p:txBody>
          <a:bodyPr>
            <a:normAutofit/>
          </a:bodyPr>
          <a:lstStyle/>
          <a:p>
            <a:r>
              <a:rPr lang="en-US" dirty="0"/>
              <a:t>Social Equity and Small Business Administration</a:t>
            </a:r>
          </a:p>
          <a:p>
            <a:pPr lvl="1"/>
            <a:r>
              <a:rPr lang="en-US" dirty="0"/>
              <a:t>Sec. 302 renames the existing Comprehensive Opioid Abuse Grant Program, the Comprehensive Opioid, Stimulant, and Substance Abuse Program. It amends the relevant sections of the Omnibus Crime Control and Safe Streets Act to make grants available to states and localities to address substance abuse generally, rather than just opioid abuse. </a:t>
            </a:r>
          </a:p>
          <a:p>
            <a:pPr lvl="1"/>
            <a:r>
              <a:rPr lang="en-US" dirty="0"/>
              <a:t>Sec. 303 amends relevant sections of the Small Business Act and Small Business Investment Act to explicitly make SBA programs and services available to cannabis-related legitimate businesses and service providers. </a:t>
            </a:r>
          </a:p>
        </p:txBody>
      </p:sp>
    </p:spTree>
    <p:extLst>
      <p:ext uri="{BB962C8B-B14F-4D97-AF65-F5344CB8AC3E}">
        <p14:creationId xmlns:p14="http://schemas.microsoft.com/office/powerpoint/2010/main" val="13202192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Cannabis Administration &amp; Opportunity Act</a:t>
            </a:r>
          </a:p>
        </p:txBody>
      </p:sp>
      <p:sp>
        <p:nvSpPr>
          <p:cNvPr id="3" name="Content Placeholder 2"/>
          <p:cNvSpPr>
            <a:spLocks noGrp="1"/>
          </p:cNvSpPr>
          <p:nvPr>
            <p:ph idx="1"/>
          </p:nvPr>
        </p:nvSpPr>
        <p:spPr/>
        <p:txBody>
          <a:bodyPr>
            <a:normAutofit/>
          </a:bodyPr>
          <a:lstStyle/>
          <a:p>
            <a:r>
              <a:rPr lang="en-US" dirty="0"/>
              <a:t>The Sponsoring Offices request comment on similar and additional Opportunity Trust Fund programs, including— </a:t>
            </a:r>
          </a:p>
          <a:p>
            <a:pPr lvl="1"/>
            <a:r>
              <a:rPr lang="en-US" dirty="0"/>
              <a:t>Expansions to include SBA technical assistance and loans to socially and economically disadvantaged business owners outside of the cannabis industry; and </a:t>
            </a:r>
          </a:p>
          <a:p>
            <a:pPr lvl="1"/>
            <a:r>
              <a:rPr lang="en-US" dirty="0"/>
              <a:t>Grants to certain business owners to offset administrative and compliance costs associated with the provisions of this Act. </a:t>
            </a:r>
          </a:p>
          <a:p>
            <a:endParaRPr lang="en-US" dirty="0"/>
          </a:p>
        </p:txBody>
      </p:sp>
    </p:spTree>
    <p:extLst>
      <p:ext uri="{BB962C8B-B14F-4D97-AF65-F5344CB8AC3E}">
        <p14:creationId xmlns:p14="http://schemas.microsoft.com/office/powerpoint/2010/main" val="42265922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Cannabis Administration &amp; Opportunity Act</a:t>
            </a:r>
          </a:p>
        </p:txBody>
      </p:sp>
      <p:sp>
        <p:nvSpPr>
          <p:cNvPr id="3" name="Content Placeholder 2"/>
          <p:cNvSpPr>
            <a:spLocks noGrp="1"/>
          </p:cNvSpPr>
          <p:nvPr>
            <p:ph idx="1"/>
          </p:nvPr>
        </p:nvSpPr>
        <p:spPr/>
        <p:txBody>
          <a:bodyPr/>
          <a:lstStyle/>
          <a:p>
            <a:r>
              <a:rPr lang="en-US" dirty="0"/>
              <a:t>Demographic Data of Cannabis Business Owners and Employees </a:t>
            </a:r>
          </a:p>
          <a:p>
            <a:pPr lvl="1"/>
            <a:r>
              <a:rPr lang="en-US" dirty="0"/>
              <a:t>Sec. 304 of the Discussion Draft provides that the Bureau of Labor Statistics shall regularly compile and publicize data on the demographics (e.g., age, race, educational attainment) of business owners and employees in the cannabis industry. The Discussion Draft requires that identifying information shall be kept confidential. </a:t>
            </a:r>
          </a:p>
        </p:txBody>
      </p:sp>
    </p:spTree>
    <p:extLst>
      <p:ext uri="{BB962C8B-B14F-4D97-AF65-F5344CB8AC3E}">
        <p14:creationId xmlns:p14="http://schemas.microsoft.com/office/powerpoint/2010/main" val="14949876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Cannabis Administration &amp; Opportunity Act</a:t>
            </a:r>
          </a:p>
        </p:txBody>
      </p:sp>
      <p:sp>
        <p:nvSpPr>
          <p:cNvPr id="3" name="Content Placeholder 2"/>
          <p:cNvSpPr>
            <a:spLocks noGrp="1"/>
          </p:cNvSpPr>
          <p:nvPr>
            <p:ph idx="1"/>
          </p:nvPr>
        </p:nvSpPr>
        <p:spPr/>
        <p:txBody>
          <a:bodyPr>
            <a:normAutofit/>
          </a:bodyPr>
          <a:lstStyle/>
          <a:p>
            <a:r>
              <a:rPr lang="en-US" dirty="0"/>
              <a:t>Resentencing and Expungement </a:t>
            </a:r>
          </a:p>
          <a:p>
            <a:pPr lvl="1"/>
            <a:r>
              <a:rPr lang="en-US" dirty="0"/>
              <a:t>Within one year of enactment, each federal district shall expunge any arrests and convictions, as well as adjudications of juvenile delinquency, for a non-violent federal cannabis offense. Each individual is to be notified by the federal district of their expungement. After the date of enactment, any individual with a prior conviction or adjudication of juvenile delinquency for a non-violent federal cannabis offense, who is not under a criminal justice sentence, may file a motion for expungement. Courts shall also seal all records related to a conviction or adjudication of juvenile delinquency that has been expunged </a:t>
            </a:r>
          </a:p>
        </p:txBody>
      </p:sp>
    </p:spTree>
    <p:extLst>
      <p:ext uri="{BB962C8B-B14F-4D97-AF65-F5344CB8AC3E}">
        <p14:creationId xmlns:p14="http://schemas.microsoft.com/office/powerpoint/2010/main" val="40064185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Cannabis Administration &amp; Opportunity Act</a:t>
            </a:r>
          </a:p>
        </p:txBody>
      </p:sp>
      <p:sp>
        <p:nvSpPr>
          <p:cNvPr id="3" name="Content Placeholder 2"/>
          <p:cNvSpPr>
            <a:spLocks noGrp="1"/>
          </p:cNvSpPr>
          <p:nvPr>
            <p:ph idx="1"/>
          </p:nvPr>
        </p:nvSpPr>
        <p:spPr/>
        <p:txBody>
          <a:bodyPr>
            <a:normAutofit/>
          </a:bodyPr>
          <a:lstStyle/>
          <a:p>
            <a:r>
              <a:rPr lang="en-US" dirty="0"/>
              <a:t>Senate Bill Discussion Draft</a:t>
            </a:r>
          </a:p>
          <a:p>
            <a:pPr lvl="1"/>
            <a:r>
              <a:rPr lang="en-US" dirty="0"/>
              <a:t> – Sponsors, Booker, Wyden, Schumer</a:t>
            </a:r>
          </a:p>
          <a:p>
            <a:pPr lvl="1"/>
            <a:r>
              <a:rPr lang="en-US" dirty="0"/>
              <a:t>Long Title: To decriminalize and deschedule cannabis, to provide for reinvestment in certain persons adversely impacted by the War on Drugs, to provide for expungement of certain cannabis offenses, and for other purposes</a:t>
            </a:r>
          </a:p>
        </p:txBody>
      </p:sp>
    </p:spTree>
    <p:extLst>
      <p:ext uri="{BB962C8B-B14F-4D97-AF65-F5344CB8AC3E}">
        <p14:creationId xmlns:p14="http://schemas.microsoft.com/office/powerpoint/2010/main" val="11409620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Cannabis Administration &amp; Opportunity Act</a:t>
            </a:r>
          </a:p>
        </p:txBody>
      </p:sp>
      <p:sp>
        <p:nvSpPr>
          <p:cNvPr id="3" name="Content Placeholder 2"/>
          <p:cNvSpPr>
            <a:spLocks noGrp="1"/>
          </p:cNvSpPr>
          <p:nvPr>
            <p:ph idx="1"/>
          </p:nvPr>
        </p:nvSpPr>
        <p:spPr/>
        <p:txBody>
          <a:bodyPr>
            <a:normAutofit/>
          </a:bodyPr>
          <a:lstStyle/>
          <a:p>
            <a:r>
              <a:rPr lang="en-US" dirty="0"/>
              <a:t>Resentencing and Expungement</a:t>
            </a:r>
          </a:p>
          <a:p>
            <a:pPr lvl="1"/>
            <a:r>
              <a:rPr lang="en-US" dirty="0"/>
              <a:t>Allows any individual who is under a criminal justice sentence for a non-violent federal cannabis offense to obtain a sentencing review hearing. </a:t>
            </a:r>
          </a:p>
          <a:p>
            <a:pPr lvl="1"/>
            <a:r>
              <a:rPr lang="en-US" dirty="0"/>
              <a:t>An individual who received an expungement under this section may treat the arrest, conviction, or adjudication as if it never occurred, and shall be immune from any civil or criminal penalties related to perjury, false swearing, false statements, failure to disclose such arrest, conviction, or adjudication. </a:t>
            </a:r>
          </a:p>
          <a:p>
            <a:pPr lvl="1"/>
            <a:r>
              <a:rPr lang="en-US" dirty="0"/>
              <a:t>Comptroller General of the United States shall conduct a demographic study of individuals convicted of a federal cannabis offense. </a:t>
            </a:r>
          </a:p>
        </p:txBody>
      </p:sp>
    </p:spTree>
    <p:extLst>
      <p:ext uri="{BB962C8B-B14F-4D97-AF65-F5344CB8AC3E}">
        <p14:creationId xmlns:p14="http://schemas.microsoft.com/office/powerpoint/2010/main" val="26667313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Cannabis Administration &amp; Opportunity Act</a:t>
            </a:r>
          </a:p>
        </p:txBody>
      </p:sp>
      <p:sp>
        <p:nvSpPr>
          <p:cNvPr id="3" name="Content Placeholder 2"/>
          <p:cNvSpPr>
            <a:spLocks noGrp="1"/>
          </p:cNvSpPr>
          <p:nvPr>
            <p:ph idx="1"/>
          </p:nvPr>
        </p:nvSpPr>
        <p:spPr/>
        <p:txBody>
          <a:bodyPr/>
          <a:lstStyle/>
          <a:p>
            <a:r>
              <a:rPr lang="en-US" dirty="0"/>
              <a:t>No Discrimination in Provision of Federal Public Benefits or under Immigration Laws</a:t>
            </a:r>
          </a:p>
          <a:p>
            <a:pPr lvl="1"/>
            <a:r>
              <a:rPr lang="en-US" dirty="0"/>
              <a:t>prohibit individuals from being denied any federal public benefit, as defined in 8 U.S.C. 1611(c), on the basis of use or possession of cannabis or on the basis of a conviction or adjudication of juvenile delinquency for a cannabis offense. </a:t>
            </a:r>
          </a:p>
          <a:p>
            <a:pPr lvl="1"/>
            <a:r>
              <a:rPr lang="en-US" dirty="0"/>
              <a:t>No denial or rescinding of a security clearance</a:t>
            </a:r>
          </a:p>
          <a:p>
            <a:pPr lvl="1"/>
            <a:r>
              <a:rPr lang="en-US" dirty="0"/>
              <a:t>Prohibits cannabis from being considered a controlled substance for purposes of immigration laws. </a:t>
            </a:r>
          </a:p>
        </p:txBody>
      </p:sp>
    </p:spTree>
    <p:extLst>
      <p:ext uri="{BB962C8B-B14F-4D97-AF65-F5344CB8AC3E}">
        <p14:creationId xmlns:p14="http://schemas.microsoft.com/office/powerpoint/2010/main" val="29087251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Cannabis Administration &amp; Opportunity Act</a:t>
            </a:r>
          </a:p>
        </p:txBody>
      </p:sp>
      <p:sp>
        <p:nvSpPr>
          <p:cNvPr id="3" name="Content Placeholder 2"/>
          <p:cNvSpPr>
            <a:spLocks noGrp="1"/>
          </p:cNvSpPr>
          <p:nvPr>
            <p:ph idx="1"/>
          </p:nvPr>
        </p:nvSpPr>
        <p:spPr/>
        <p:txBody>
          <a:bodyPr/>
          <a:lstStyle/>
          <a:p>
            <a:r>
              <a:rPr lang="en-US" dirty="0"/>
              <a:t>Medical Cannabis Use</a:t>
            </a:r>
          </a:p>
          <a:p>
            <a:pPr lvl="1"/>
            <a:r>
              <a:rPr lang="en-US" dirty="0"/>
              <a:t>Requires appropriate federal agencies to authorize physicians and other health care workers employed by the VA and IHS to provide recommendations and opinions regarding the medical use of cannabis</a:t>
            </a:r>
          </a:p>
        </p:txBody>
      </p:sp>
    </p:spTree>
    <p:extLst>
      <p:ext uri="{BB962C8B-B14F-4D97-AF65-F5344CB8AC3E}">
        <p14:creationId xmlns:p14="http://schemas.microsoft.com/office/powerpoint/2010/main" val="32854822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Cannabis Administration &amp; Opportunity Act</a:t>
            </a:r>
          </a:p>
        </p:txBody>
      </p:sp>
      <p:sp>
        <p:nvSpPr>
          <p:cNvPr id="3" name="Content Placeholder 2"/>
          <p:cNvSpPr>
            <a:spLocks noGrp="1"/>
          </p:cNvSpPr>
          <p:nvPr>
            <p:ph idx="1"/>
          </p:nvPr>
        </p:nvSpPr>
        <p:spPr/>
        <p:txBody>
          <a:bodyPr>
            <a:normAutofit/>
          </a:bodyPr>
          <a:lstStyle/>
          <a:p>
            <a:r>
              <a:rPr lang="en-US" dirty="0"/>
              <a:t>TAXATION </a:t>
            </a:r>
          </a:p>
          <a:p>
            <a:r>
              <a:rPr lang="en-US" dirty="0"/>
              <a:t>Background</a:t>
            </a:r>
          </a:p>
          <a:p>
            <a:pPr lvl="2"/>
            <a:r>
              <a:rPr lang="en-US" dirty="0"/>
              <a:t>Under present law, alcohol and tobacco products are subject to federal excise taxes as well as state excise taxes.</a:t>
            </a:r>
            <a:r>
              <a:rPr lang="en-US" sz="100" dirty="0"/>
              <a:t>26 </a:t>
            </a:r>
            <a:r>
              <a:rPr lang="en-US" dirty="0"/>
              <a:t>While cannabis businesses are subject to federal income taxes (including the limitation on deductions and credits under IRC 280E) and certain state excise taxes, cannabis products are not subject to any federal excise tax.</a:t>
            </a:r>
            <a:r>
              <a:rPr lang="en-US" sz="100" dirty="0"/>
              <a:t>27 </a:t>
            </a:r>
          </a:p>
          <a:p>
            <a:pPr lvl="2"/>
            <a:r>
              <a:rPr lang="en-US" dirty="0"/>
              <a:t>Federal alcohol and tobacco taxes apply differently depending on the type of product. Some products are taxed based on volume (i.e., pounds, gallons, or number of cigarettes), while other taxes are based on potency (i.e., alcohol by volume), and others are based on a percentage of price (for example, certain cigars are taxed at roughly 50 percent of their sales price). </a:t>
            </a:r>
          </a:p>
        </p:txBody>
      </p:sp>
    </p:spTree>
    <p:extLst>
      <p:ext uri="{BB962C8B-B14F-4D97-AF65-F5344CB8AC3E}">
        <p14:creationId xmlns:p14="http://schemas.microsoft.com/office/powerpoint/2010/main" val="36213270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Cannabis Administration &amp; Opportunity Act</a:t>
            </a:r>
          </a:p>
        </p:txBody>
      </p:sp>
      <p:sp>
        <p:nvSpPr>
          <p:cNvPr id="3" name="Content Placeholder 2"/>
          <p:cNvSpPr>
            <a:spLocks noGrp="1"/>
          </p:cNvSpPr>
          <p:nvPr>
            <p:ph idx="1"/>
          </p:nvPr>
        </p:nvSpPr>
        <p:spPr/>
        <p:txBody>
          <a:bodyPr>
            <a:normAutofit/>
          </a:bodyPr>
          <a:lstStyle/>
          <a:p>
            <a:r>
              <a:rPr lang="en-US" dirty="0"/>
              <a:t>Imposition of Tax on Cannabis Products </a:t>
            </a:r>
          </a:p>
          <a:p>
            <a:pPr lvl="1"/>
            <a:r>
              <a:rPr lang="en-US" dirty="0"/>
              <a:t>Sec. 401 imposes an excise tax on cannabis products in a manner similar to the tax imposed on alcohol and tobacco. </a:t>
            </a:r>
          </a:p>
          <a:p>
            <a:pPr lvl="2"/>
            <a:r>
              <a:rPr lang="en-US" dirty="0"/>
              <a:t>The general rate of tax would be 10 percent for the year of enactment and the first full calendar year after enactment. </a:t>
            </a:r>
          </a:p>
          <a:p>
            <a:pPr lvl="2"/>
            <a:r>
              <a:rPr lang="en-US" dirty="0"/>
              <a:t>The tax rate would increase annually to 15 percent, 20 percent, and 25 percent in the following years.</a:t>
            </a:r>
          </a:p>
          <a:p>
            <a:pPr lvl="2"/>
            <a:r>
              <a:rPr lang="en-US" dirty="0"/>
              <a:t> Beginning in year five and thereafter, the tax would be levied on a per-ounce rate in the case of cannabis flower, or a per-milligram of THC rate in the case of any cannabis extract. The applicable rate for year five and thereafter would be a per-ounce or per-milligram of THC amount determined by the Secretary of the Treasury equal to 25 percent of the prevailing price of cannabis sold in the United States in the prior year. </a:t>
            </a:r>
          </a:p>
        </p:txBody>
      </p:sp>
    </p:spTree>
    <p:extLst>
      <p:ext uri="{BB962C8B-B14F-4D97-AF65-F5344CB8AC3E}">
        <p14:creationId xmlns:p14="http://schemas.microsoft.com/office/powerpoint/2010/main" val="6152834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Cannabis Administration &amp; Opportunity Act</a:t>
            </a:r>
          </a:p>
        </p:txBody>
      </p:sp>
      <p:sp>
        <p:nvSpPr>
          <p:cNvPr id="3" name="Content Placeholder 2"/>
          <p:cNvSpPr>
            <a:spLocks noGrp="1"/>
          </p:cNvSpPr>
          <p:nvPr>
            <p:ph idx="1"/>
          </p:nvPr>
        </p:nvSpPr>
        <p:spPr>
          <a:xfrm>
            <a:off x="764309" y="1945698"/>
            <a:ext cx="10515600" cy="4351338"/>
          </a:xfrm>
        </p:spPr>
        <p:txBody>
          <a:bodyPr>
            <a:normAutofit/>
          </a:bodyPr>
          <a:lstStyle/>
          <a:p>
            <a:r>
              <a:rPr lang="en-US" dirty="0"/>
              <a:t>Imposition of Tax on Cannabis Products </a:t>
            </a:r>
          </a:p>
          <a:p>
            <a:pPr lvl="1"/>
            <a:r>
              <a:rPr lang="en-US" dirty="0"/>
              <a:t>Small cannabis producers with less than $20 million in sales annually eligible for tax credit </a:t>
            </a:r>
          </a:p>
          <a:p>
            <a:pPr lvl="1"/>
            <a:r>
              <a:rPr lang="en-US" dirty="0"/>
              <a:t>Producers with more than $20 million in sales would be eligible for a tax credit on their first $20 million of cannabis sold annually</a:t>
            </a:r>
          </a:p>
          <a:p>
            <a:pPr lvl="1"/>
            <a:r>
              <a:rPr lang="en-US" dirty="0"/>
              <a:t>Similar to the reduced rates for alcohol producers, certain anti-abuse rules would limit the tax benefit only to products produced or substantially modified by the small producer</a:t>
            </a:r>
          </a:p>
          <a:p>
            <a:pPr lvl="1"/>
            <a:r>
              <a:rPr lang="en-US" dirty="0"/>
              <a:t>Similar to current federal alcohol taxes, excise tax liability arises when the cannabis comes into existence; however, tax is determined and payable when cannabis products are imported or removed from the premises of a permitted cannabis producer. Cannabis products may be removed tax-free in the case of export, in-bond transfers, and research</a:t>
            </a:r>
          </a:p>
          <a:p>
            <a:pPr marL="0" indent="0">
              <a:buNone/>
            </a:pPr>
            <a:endParaRPr lang="en-US" dirty="0"/>
          </a:p>
        </p:txBody>
      </p:sp>
    </p:spTree>
    <p:extLst>
      <p:ext uri="{BB962C8B-B14F-4D97-AF65-F5344CB8AC3E}">
        <p14:creationId xmlns:p14="http://schemas.microsoft.com/office/powerpoint/2010/main" val="7622474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Cannabis Administration &amp; Opportunity Act</a:t>
            </a:r>
          </a:p>
        </p:txBody>
      </p:sp>
      <p:sp>
        <p:nvSpPr>
          <p:cNvPr id="3" name="Content Placeholder 2"/>
          <p:cNvSpPr>
            <a:spLocks noGrp="1"/>
          </p:cNvSpPr>
          <p:nvPr>
            <p:ph idx="1"/>
          </p:nvPr>
        </p:nvSpPr>
        <p:spPr/>
        <p:txBody>
          <a:bodyPr>
            <a:normAutofit fontScale="85000" lnSpcReduction="20000"/>
          </a:bodyPr>
          <a:lstStyle/>
          <a:p>
            <a:r>
              <a:rPr lang="en-US" dirty="0"/>
              <a:t>The Sponsoring Offices request comment on cannabis excise tax provisions, including— </a:t>
            </a:r>
          </a:p>
          <a:p>
            <a:pPr lvl="1"/>
            <a:r>
              <a:rPr lang="en-US" dirty="0"/>
              <a:t>The appropriate sales or production threshold for the small producer credit </a:t>
            </a:r>
          </a:p>
          <a:p>
            <a:pPr lvl="1"/>
            <a:r>
              <a:rPr lang="en-US" dirty="0"/>
              <a:t> Appropriate anti-double-benefit rules regarding the small producer credit, including rules related to substantial processing</a:t>
            </a:r>
          </a:p>
          <a:p>
            <a:pPr lvl="1"/>
            <a:r>
              <a:rPr lang="en-US" dirty="0"/>
              <a:t>The proper manner to measure potency of a cannabis product and which products should be subject to a per-THC content tax rather than a purely weight-based tax; </a:t>
            </a:r>
          </a:p>
          <a:p>
            <a:pPr lvl="1"/>
            <a:r>
              <a:rPr lang="en-US" dirty="0"/>
              <a:t> The appropriate entity and methodology for measuring the prevailing price of cannabis for purposes of setting annual rates of tax; </a:t>
            </a:r>
          </a:p>
          <a:p>
            <a:pPr lvl="1"/>
            <a:r>
              <a:rPr lang="en-US" dirty="0"/>
              <a:t>Whether certain small producers should be eligible for quarterly or annual tax payments, similar to the rules applicable to small alcohol producers; </a:t>
            </a:r>
          </a:p>
          <a:p>
            <a:pPr lvl="1"/>
            <a:r>
              <a:rPr lang="en-US" dirty="0"/>
              <a:t> Considerations related to the non-application IRC 280E, including transition rules and interactions with tax incentives for activities that may have occurred while a business was subject to the limitation on credits and deduction;, and </a:t>
            </a:r>
          </a:p>
          <a:p>
            <a:pPr lvl="1"/>
            <a:r>
              <a:rPr lang="en-US" dirty="0"/>
              <a:t>Additional conforming amendments to other parts of tax law, including the definition of tobacco rolling papers tubes and interactions with the alcohol and tobacco tax regimes. </a:t>
            </a:r>
          </a:p>
          <a:p>
            <a:endParaRPr lang="en-US" dirty="0"/>
          </a:p>
        </p:txBody>
      </p:sp>
    </p:spTree>
    <p:extLst>
      <p:ext uri="{BB962C8B-B14F-4D97-AF65-F5344CB8AC3E}">
        <p14:creationId xmlns:p14="http://schemas.microsoft.com/office/powerpoint/2010/main" val="29529572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Cannabis Administration &amp; Opportunity Act</a:t>
            </a:r>
          </a:p>
        </p:txBody>
      </p:sp>
      <p:sp>
        <p:nvSpPr>
          <p:cNvPr id="3" name="Content Placeholder 2"/>
          <p:cNvSpPr>
            <a:spLocks noGrp="1"/>
          </p:cNvSpPr>
          <p:nvPr>
            <p:ph idx="1"/>
          </p:nvPr>
        </p:nvSpPr>
        <p:spPr/>
        <p:txBody>
          <a:bodyPr>
            <a:normAutofit fontScale="92500" lnSpcReduction="10000"/>
          </a:bodyPr>
          <a:lstStyle/>
          <a:p>
            <a:r>
              <a:rPr lang="en-US" dirty="0"/>
              <a:t>Permitting</a:t>
            </a:r>
          </a:p>
          <a:p>
            <a:pPr lvl="1"/>
            <a:r>
              <a:rPr lang="en-US" dirty="0"/>
              <a:t>Sec. 511 of the Discussion Draft would require any person selling cannabis products at wholesale to obtain a permit from the Treasury Department. In addition, any person producing taxable cannabis products must obtain a Treasury Department permit and register for tax purposes</a:t>
            </a:r>
          </a:p>
          <a:p>
            <a:pPr lvl="1"/>
            <a:r>
              <a:rPr lang="en-US" dirty="0"/>
              <a:t>A producer of cannabis products would also be required to register with the FDA</a:t>
            </a:r>
          </a:p>
          <a:p>
            <a:pPr lvl="1"/>
            <a:r>
              <a:rPr lang="en-US" dirty="0"/>
              <a:t>A cannabis permit may be denied or revoked if the premises is inadequate to prevent tax evasion or diversion, operation of the premises do not comply with federal or state law, an applicant fails to disclose material information or makes a false statement, or if the applicant has been convicted of a disqualifying offense. For these purposes, </a:t>
            </a:r>
          </a:p>
          <a:p>
            <a:pPr lvl="2"/>
            <a:r>
              <a:rPr lang="en-US" dirty="0"/>
              <a:t>a disqualifying offense is a felony criminal offense that occurred after enactment of this Act and within the preceding three years related to cannabis diversion or cannabis tax evasion. </a:t>
            </a:r>
          </a:p>
        </p:txBody>
      </p:sp>
    </p:spTree>
    <p:extLst>
      <p:ext uri="{BB962C8B-B14F-4D97-AF65-F5344CB8AC3E}">
        <p14:creationId xmlns:p14="http://schemas.microsoft.com/office/powerpoint/2010/main" val="9464467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Cannabis Administration &amp; Opportunity Act</a:t>
            </a:r>
          </a:p>
        </p:txBody>
      </p:sp>
      <p:sp>
        <p:nvSpPr>
          <p:cNvPr id="3" name="Content Placeholder 2"/>
          <p:cNvSpPr>
            <a:spLocks noGrp="1"/>
          </p:cNvSpPr>
          <p:nvPr>
            <p:ph idx="1"/>
          </p:nvPr>
        </p:nvSpPr>
        <p:spPr/>
        <p:txBody>
          <a:bodyPr/>
          <a:lstStyle/>
          <a:p>
            <a:r>
              <a:rPr lang="en-US" dirty="0"/>
              <a:t>Permitting</a:t>
            </a:r>
          </a:p>
          <a:p>
            <a:pPr lvl="1"/>
            <a:r>
              <a:rPr lang="en-US" dirty="0"/>
              <a:t>Provides a transition rule that would allow a cannabis business to continue operations even if TTB hasn’t yet approved their application, provided such person files a complete and accurate application with TTB within 90 days of the date on which TTB begins accepting applications, and complies with all applicable laws and regulations, including payment of required taxes. </a:t>
            </a:r>
          </a:p>
          <a:p>
            <a:pPr lvl="1"/>
            <a:r>
              <a:rPr lang="en-US" dirty="0"/>
              <a:t>Permits fee waiver in the case of a first-time applicant with income below 250 percent of the Federal Poverty Level. </a:t>
            </a:r>
          </a:p>
        </p:txBody>
      </p:sp>
    </p:spTree>
    <p:extLst>
      <p:ext uri="{BB962C8B-B14F-4D97-AF65-F5344CB8AC3E}">
        <p14:creationId xmlns:p14="http://schemas.microsoft.com/office/powerpoint/2010/main" val="8099510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Cannabis Administration &amp; Opportunity Act</a:t>
            </a:r>
          </a:p>
        </p:txBody>
      </p:sp>
      <p:sp>
        <p:nvSpPr>
          <p:cNvPr id="3" name="Content Placeholder 2"/>
          <p:cNvSpPr>
            <a:spLocks noGrp="1"/>
          </p:cNvSpPr>
          <p:nvPr>
            <p:ph idx="1"/>
          </p:nvPr>
        </p:nvSpPr>
        <p:spPr/>
        <p:txBody>
          <a:bodyPr>
            <a:normAutofit/>
          </a:bodyPr>
          <a:lstStyle/>
          <a:p>
            <a:r>
              <a:rPr lang="en-US" dirty="0"/>
              <a:t>The Sponsoring Offices request comment on establishment and permitting provisions, including— </a:t>
            </a:r>
          </a:p>
          <a:p>
            <a:pPr lvl="1"/>
            <a:r>
              <a:rPr lang="en-US" dirty="0"/>
              <a:t>The appropriate balance to strike between reducing barriers to entry, while preventing illegal operations that may engage in cannabis diversion, tax evasion, or threaten public health and safety</a:t>
            </a:r>
          </a:p>
          <a:p>
            <a:pPr lvl="1"/>
            <a:r>
              <a:rPr lang="en-US" dirty="0"/>
              <a:t>Appropriate criteria for the waiver of a qualifying offense with respect to a permit application</a:t>
            </a:r>
          </a:p>
          <a:p>
            <a:pPr lvl="1"/>
            <a:r>
              <a:rPr lang="en-US" dirty="0"/>
              <a:t>Additional recommendations on streamlining the permitting and establishment process involving multiple government agencies</a:t>
            </a:r>
          </a:p>
          <a:p>
            <a:pPr lvl="1"/>
            <a:r>
              <a:rPr lang="en-US" dirty="0"/>
              <a:t>The operation of the permitting transition rule for entities already in operation as well as those that may commence business shortly after enactment </a:t>
            </a:r>
          </a:p>
          <a:p>
            <a:endParaRPr lang="en-US" dirty="0"/>
          </a:p>
        </p:txBody>
      </p:sp>
    </p:spTree>
    <p:extLst>
      <p:ext uri="{BB962C8B-B14F-4D97-AF65-F5344CB8AC3E}">
        <p14:creationId xmlns:p14="http://schemas.microsoft.com/office/powerpoint/2010/main" val="23975757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Cannabis Administration &amp; Opportunity Act</a:t>
            </a:r>
          </a:p>
        </p:txBody>
      </p:sp>
      <p:sp>
        <p:nvSpPr>
          <p:cNvPr id="3" name="Content Placeholder 2"/>
          <p:cNvSpPr>
            <a:spLocks noGrp="1"/>
          </p:cNvSpPr>
          <p:nvPr>
            <p:ph idx="1"/>
          </p:nvPr>
        </p:nvSpPr>
        <p:spPr/>
        <p:txBody>
          <a:bodyPr/>
          <a:lstStyle/>
          <a:p>
            <a:r>
              <a:rPr lang="en-US" dirty="0"/>
              <a:t>Only 2 overall Definitions </a:t>
            </a:r>
          </a:p>
          <a:p>
            <a:pPr lvl="1"/>
            <a:r>
              <a:rPr lang="en-US" dirty="0"/>
              <a:t>Cannabis -- The term ‘‘cannabis’’ has the same meaning given such term in subsection (ss) of section 201 of the Federal Food, Drug, and Cosmetic Act (21 U.S.C. 321) (as added by section 502 of this Act).</a:t>
            </a:r>
          </a:p>
          <a:p>
            <a:pPr lvl="1"/>
            <a:r>
              <a:rPr lang="en-US" dirty="0"/>
              <a:t>Cannabis Offense -- means a criminal offense related to cannabis (A) that, under Federal law, is no longer punishable pursuant to this Act or the amendments made under this Act; or (B) that, under State law, is no longer an offense or that was designated a lesser offense or for which the penalty was reduced under State law pursuant to or following the adoption of a State law authorizing the sale or use of cannabis</a:t>
            </a:r>
          </a:p>
          <a:p>
            <a:pPr lvl="1"/>
            <a:r>
              <a:rPr lang="en-US" dirty="0"/>
              <a:t>Cannabis products defined in the section addressing the FDA</a:t>
            </a:r>
          </a:p>
          <a:p>
            <a:pPr marL="457200" lvl="1" indent="0">
              <a:buNone/>
            </a:pPr>
            <a:endParaRPr lang="en-US" dirty="0"/>
          </a:p>
        </p:txBody>
      </p:sp>
    </p:spTree>
    <p:extLst>
      <p:ext uri="{BB962C8B-B14F-4D97-AF65-F5344CB8AC3E}">
        <p14:creationId xmlns:p14="http://schemas.microsoft.com/office/powerpoint/2010/main" val="27975530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Cannabis Administration &amp; Opportunity Act</a:t>
            </a:r>
          </a:p>
        </p:txBody>
      </p:sp>
      <p:sp>
        <p:nvSpPr>
          <p:cNvPr id="3" name="Content Placeholder 2"/>
          <p:cNvSpPr>
            <a:spLocks noGrp="1"/>
          </p:cNvSpPr>
          <p:nvPr>
            <p:ph idx="1"/>
          </p:nvPr>
        </p:nvSpPr>
        <p:spPr/>
        <p:txBody>
          <a:bodyPr>
            <a:normAutofit/>
          </a:bodyPr>
          <a:lstStyle/>
          <a:p>
            <a:r>
              <a:rPr lang="en-US" dirty="0"/>
              <a:t>Operations </a:t>
            </a:r>
          </a:p>
          <a:p>
            <a:pPr lvl="1"/>
            <a:r>
              <a:rPr lang="en-US" dirty="0"/>
              <a:t>Sec. 401 establishes operational rules for manufacturers of cannabis products, similar to those for alcohol and tobacco</a:t>
            </a:r>
          </a:p>
          <a:p>
            <a:pPr lvl="1"/>
            <a:r>
              <a:rPr lang="en-US" dirty="0"/>
              <a:t>The Secretary of the Treasury authorized to enter facilities and inspect books and records of manufacturers of cannabis products, as well as require reporting and tax filing</a:t>
            </a:r>
          </a:p>
          <a:p>
            <a:pPr lvl="1"/>
            <a:r>
              <a:rPr lang="en-US" dirty="0"/>
              <a:t>Cannabis manufacturing facilities required to maintain such facilities in a manner to prevent tax evasion or diversion</a:t>
            </a:r>
          </a:p>
          <a:p>
            <a:pPr lvl="1"/>
            <a:r>
              <a:rPr lang="en-US" dirty="0"/>
              <a:t>Cannabis product manufacturers required to maintain a bond</a:t>
            </a:r>
          </a:p>
          <a:p>
            <a:pPr lvl="2"/>
            <a:r>
              <a:rPr lang="en-US" dirty="0"/>
              <a:t>to ensure cannabis excise taxes are paid. </a:t>
            </a:r>
          </a:p>
        </p:txBody>
      </p:sp>
    </p:spTree>
    <p:extLst>
      <p:ext uri="{BB962C8B-B14F-4D97-AF65-F5344CB8AC3E}">
        <p14:creationId xmlns:p14="http://schemas.microsoft.com/office/powerpoint/2010/main" val="37335363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Cannabis Administration &amp; Opportunity Act</a:t>
            </a:r>
          </a:p>
        </p:txBody>
      </p:sp>
      <p:sp>
        <p:nvSpPr>
          <p:cNvPr id="3" name="Content Placeholder 2"/>
          <p:cNvSpPr>
            <a:spLocks noGrp="1"/>
          </p:cNvSpPr>
          <p:nvPr>
            <p:ph idx="1"/>
          </p:nvPr>
        </p:nvSpPr>
        <p:spPr/>
        <p:txBody>
          <a:bodyPr/>
          <a:lstStyle/>
          <a:p>
            <a:r>
              <a:rPr lang="en-US" dirty="0"/>
              <a:t>The Sponsoring Offices request comment on provisions relating to the operations of cannabis production facilities, including whether certain small cannabis producers should be exempt from the requirement to maintain a bond, similar to the exception in current law for small alcohol producers </a:t>
            </a:r>
          </a:p>
        </p:txBody>
      </p:sp>
    </p:spTree>
    <p:extLst>
      <p:ext uri="{BB962C8B-B14F-4D97-AF65-F5344CB8AC3E}">
        <p14:creationId xmlns:p14="http://schemas.microsoft.com/office/powerpoint/2010/main" val="235432203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Cannabis Administration &amp; Opportunity Act</a:t>
            </a:r>
          </a:p>
        </p:txBody>
      </p:sp>
      <p:sp>
        <p:nvSpPr>
          <p:cNvPr id="3" name="Content Placeholder 2"/>
          <p:cNvSpPr>
            <a:spLocks noGrp="1"/>
          </p:cNvSpPr>
          <p:nvPr>
            <p:ph idx="1"/>
          </p:nvPr>
        </p:nvSpPr>
        <p:spPr/>
        <p:txBody>
          <a:bodyPr>
            <a:normAutofit/>
          </a:bodyPr>
          <a:lstStyle/>
          <a:p>
            <a:r>
              <a:rPr lang="en-US" dirty="0"/>
              <a:t>PUBLIC HEALTH, CANNABIS ADMINISTRATION, AND TRADE PRACTICES</a:t>
            </a:r>
          </a:p>
          <a:p>
            <a:pPr lvl="1"/>
            <a:r>
              <a:rPr lang="en-US" dirty="0"/>
              <a:t>FDA would be recognized as the primary federal regulatory authority with respect to the manufacture and marketing of cannabis products minimum national good manufacturing practice, product standards, registration and listing, and labeling information related to ingredients and directions for use.</a:t>
            </a:r>
          </a:p>
          <a:p>
            <a:pPr lvl="1"/>
            <a:r>
              <a:rPr lang="en-US" dirty="0"/>
              <a:t>TTB would be recognized as the primary federal regulatory authority with respect to the taxation of cannabis products and trade practices of cannabis enterprises including the collection of federal excise taxes and enforcement of tax laws; tracking and tracing of cannabis products; and prohibitions on unfair competition and commercial bribery</a:t>
            </a:r>
          </a:p>
        </p:txBody>
      </p:sp>
    </p:spTree>
    <p:extLst>
      <p:ext uri="{BB962C8B-B14F-4D97-AF65-F5344CB8AC3E}">
        <p14:creationId xmlns:p14="http://schemas.microsoft.com/office/powerpoint/2010/main" val="39010851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Cannabis Administration &amp; Opportunity Act</a:t>
            </a:r>
          </a:p>
        </p:txBody>
      </p:sp>
      <p:sp>
        <p:nvSpPr>
          <p:cNvPr id="3" name="Content Placeholder 2"/>
          <p:cNvSpPr>
            <a:spLocks noGrp="1"/>
          </p:cNvSpPr>
          <p:nvPr>
            <p:ph idx="1"/>
          </p:nvPr>
        </p:nvSpPr>
        <p:spPr/>
        <p:txBody>
          <a:bodyPr>
            <a:normAutofit/>
          </a:bodyPr>
          <a:lstStyle/>
          <a:p>
            <a:r>
              <a:rPr lang="en-US" dirty="0"/>
              <a:t>FDA Regulation</a:t>
            </a:r>
          </a:p>
          <a:p>
            <a:pPr lvl="1"/>
            <a:r>
              <a:rPr lang="en-US" dirty="0"/>
              <a:t>Center for Cannabis Products: would regulate the cannabis aspect of all products containing cannabis, </a:t>
            </a:r>
          </a:p>
          <a:p>
            <a:pPr lvl="2"/>
            <a:r>
              <a:rPr lang="en-US" dirty="0"/>
              <a:t>except those products containing cannabis that make claims regarding the treatment or prevention of disease in humans or animals. Those regulated by the FDA’s Center for Drug Evaluation and Research or Center for Veterinary Medicine and would be subject to FDA drug approval requirements. </a:t>
            </a:r>
          </a:p>
          <a:p>
            <a:pPr lvl="1"/>
            <a:r>
              <a:rPr lang="en-US" dirty="0"/>
              <a:t>Products containing cannabis, except drugs containing cannabis, would be referred to as “cannabis products.” Food and cosmetics that contain cannabis would continue to be regulated as food and cosmetics by the Center for Food Safety and Applied Nutrition and would also be regulated as cannabis products by the Center for Cannabis Products. </a:t>
            </a:r>
          </a:p>
        </p:txBody>
      </p:sp>
    </p:spTree>
    <p:extLst>
      <p:ext uri="{BB962C8B-B14F-4D97-AF65-F5344CB8AC3E}">
        <p14:creationId xmlns:p14="http://schemas.microsoft.com/office/powerpoint/2010/main" val="41075072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Cannabis Administration &amp; Opportunity Act</a:t>
            </a:r>
          </a:p>
        </p:txBody>
      </p:sp>
      <p:sp>
        <p:nvSpPr>
          <p:cNvPr id="3" name="Content Placeholder 2"/>
          <p:cNvSpPr>
            <a:spLocks noGrp="1"/>
          </p:cNvSpPr>
          <p:nvPr>
            <p:ph idx="1"/>
          </p:nvPr>
        </p:nvSpPr>
        <p:spPr/>
        <p:txBody>
          <a:bodyPr>
            <a:normAutofit/>
          </a:bodyPr>
          <a:lstStyle/>
          <a:p>
            <a:r>
              <a:rPr lang="en-US" dirty="0"/>
              <a:t>FDA Regulation</a:t>
            </a:r>
          </a:p>
          <a:p>
            <a:pPr lvl="1"/>
            <a:r>
              <a:rPr lang="en-US" dirty="0"/>
              <a:t>Cannabis products not regulated as dietary supplements, but authorizes manufacturers of cannabis products to make claims about the benefits of their products in the same manner that manufacturers of dietary supplements do today. </a:t>
            </a:r>
          </a:p>
          <a:p>
            <a:pPr lvl="1"/>
            <a:r>
              <a:rPr lang="en-US" dirty="0"/>
              <a:t>Center for Cannabis Products would be responsible for establishing and implementing requirements related to cannabis products, including those related to establishment registration, product listing, good manufacturing practice, product standards, product labeling, and product distribution and recall. </a:t>
            </a:r>
          </a:p>
          <a:p>
            <a:pPr lvl="1"/>
            <a:r>
              <a:rPr lang="en-US" dirty="0"/>
              <a:t>Cannabis products not in compliance with these requirements would be deemed adulterated or misbranded, as applicable</a:t>
            </a:r>
          </a:p>
        </p:txBody>
      </p:sp>
    </p:spTree>
    <p:extLst>
      <p:ext uri="{BB962C8B-B14F-4D97-AF65-F5344CB8AC3E}">
        <p14:creationId xmlns:p14="http://schemas.microsoft.com/office/powerpoint/2010/main" val="180857622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Cannabis Administration &amp; Opportunity Act</a:t>
            </a:r>
          </a:p>
        </p:txBody>
      </p:sp>
      <p:sp>
        <p:nvSpPr>
          <p:cNvPr id="3" name="Content Placeholder 2"/>
          <p:cNvSpPr>
            <a:spLocks noGrp="1"/>
          </p:cNvSpPr>
          <p:nvPr>
            <p:ph idx="1"/>
          </p:nvPr>
        </p:nvSpPr>
        <p:spPr/>
        <p:txBody>
          <a:bodyPr>
            <a:noAutofit/>
          </a:bodyPr>
          <a:lstStyle/>
          <a:p>
            <a:r>
              <a:rPr lang="en-US" sz="2000" dirty="0"/>
              <a:t>FDA</a:t>
            </a:r>
          </a:p>
          <a:p>
            <a:pPr lvl="1"/>
            <a:r>
              <a:rPr lang="en-US" sz="2000" dirty="0"/>
              <a:t>Registrants required to provide FDA with a list of cannabis products, accompanied by all consumer information and other labeling as well as a representative sampling of advertisements for such cannabis product. TTB would be granted access to registration and listing information received by FDA </a:t>
            </a:r>
          </a:p>
          <a:p>
            <a:pPr lvl="1"/>
            <a:r>
              <a:rPr lang="en-US" sz="2000" dirty="0"/>
              <a:t>FDA to issue regulations pertaining to distribution of cannabis products and good manufacturing practice. </a:t>
            </a:r>
          </a:p>
          <a:p>
            <a:pPr lvl="1"/>
            <a:r>
              <a:rPr lang="en-US" sz="2000" dirty="0"/>
              <a:t>Mandatory recall of a cannabis product if FDA determines that such product would cause serious, adverse health consequences or death</a:t>
            </a:r>
          </a:p>
        </p:txBody>
      </p:sp>
    </p:spTree>
    <p:extLst>
      <p:ext uri="{BB962C8B-B14F-4D97-AF65-F5344CB8AC3E}">
        <p14:creationId xmlns:p14="http://schemas.microsoft.com/office/powerpoint/2010/main" val="312902706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Cannabis Administration &amp; Opportunity Act</a:t>
            </a:r>
          </a:p>
        </p:txBody>
      </p:sp>
      <p:sp>
        <p:nvSpPr>
          <p:cNvPr id="3" name="Content Placeholder 2"/>
          <p:cNvSpPr>
            <a:spLocks noGrp="1"/>
          </p:cNvSpPr>
          <p:nvPr>
            <p:ph idx="1"/>
          </p:nvPr>
        </p:nvSpPr>
        <p:spPr/>
        <p:txBody>
          <a:bodyPr>
            <a:normAutofit fontScale="25000" lnSpcReduction="20000"/>
          </a:bodyPr>
          <a:lstStyle/>
          <a:p>
            <a:r>
              <a:rPr lang="en-US" sz="8000" dirty="0"/>
              <a:t>FDA Regulation</a:t>
            </a:r>
          </a:p>
          <a:p>
            <a:pPr lvl="1"/>
            <a:r>
              <a:rPr lang="en-US" sz="8000" dirty="0"/>
              <a:t>Establish record keeping requirements for manufacturers and importers of cannabis products </a:t>
            </a:r>
          </a:p>
          <a:p>
            <a:pPr lvl="1"/>
            <a:r>
              <a:rPr lang="en-US" sz="8000" dirty="0"/>
              <a:t>Prohibits electronic cannabis product delivery systems from containing natural or artificial flavors </a:t>
            </a:r>
          </a:p>
          <a:p>
            <a:pPr lvl="1"/>
            <a:r>
              <a:rPr lang="en-US" sz="8000" dirty="0"/>
              <a:t>State and local governments and Indian tribes could enact, adopt, promulgate, and enforce any law, rule, regulation, or other measure with respect to cannabis products that is in addition to, or more stringent than, requirements established by the FDA</a:t>
            </a:r>
            <a:endParaRPr lang="en-US" dirty="0"/>
          </a:p>
        </p:txBody>
      </p:sp>
    </p:spTree>
    <p:extLst>
      <p:ext uri="{BB962C8B-B14F-4D97-AF65-F5344CB8AC3E}">
        <p14:creationId xmlns:p14="http://schemas.microsoft.com/office/powerpoint/2010/main" val="230825030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Cannabis Administration &amp; Opportunity Act</a:t>
            </a:r>
          </a:p>
        </p:txBody>
      </p:sp>
      <p:sp>
        <p:nvSpPr>
          <p:cNvPr id="3" name="Content Placeholder 2"/>
          <p:cNvSpPr>
            <a:spLocks noGrp="1"/>
          </p:cNvSpPr>
          <p:nvPr>
            <p:ph idx="1"/>
          </p:nvPr>
        </p:nvSpPr>
        <p:spPr/>
        <p:txBody>
          <a:bodyPr>
            <a:normAutofit fontScale="25000" lnSpcReduction="20000"/>
          </a:bodyPr>
          <a:lstStyle/>
          <a:p>
            <a:r>
              <a:rPr lang="en-US" sz="8000" dirty="0"/>
              <a:t>FDA Regulation</a:t>
            </a:r>
          </a:p>
          <a:p>
            <a:pPr lvl="1"/>
            <a:r>
              <a:rPr lang="en-US" sz="8000" dirty="0"/>
              <a:t>Adds definition of “cannabis” </a:t>
            </a:r>
          </a:p>
          <a:p>
            <a:pPr lvl="2"/>
            <a:r>
              <a:rPr lang="en-US" sz="8000" dirty="0"/>
              <a:t>all parts of the plant Cannabis sativa L., whether growing or not, including seeds, resin extracted from any part of such plant and every compound, manufacture, salt, derivative, mixture, or preparation of such plant, its seeds or resin. </a:t>
            </a:r>
          </a:p>
          <a:p>
            <a:pPr lvl="3"/>
            <a:r>
              <a:rPr lang="en-US" sz="8000" dirty="0"/>
              <a:t>The definition of cannabis would exclude hemp</a:t>
            </a:r>
            <a:endParaRPr lang="en-US" sz="6200" dirty="0"/>
          </a:p>
          <a:p>
            <a:pPr lvl="1"/>
            <a:r>
              <a:rPr lang="en-US" sz="8000" dirty="0"/>
              <a:t>Adds definition of “cannabis product”</a:t>
            </a:r>
          </a:p>
          <a:p>
            <a:pPr lvl="2"/>
            <a:r>
              <a:rPr lang="en-US" sz="8000" dirty="0"/>
              <a:t>any product made or derived from cannabis that is intended for consumption or applied to the body of man or other animals, including any component of such product, but would not include articles that meet the definition of a drug, which in the case of cannabis products, would be articles intended for use in the diagnosis, cure, mitigation, treatment, or prevention of disease in man or other animals</a:t>
            </a:r>
            <a:endParaRPr lang="en-US" sz="6200" dirty="0"/>
          </a:p>
        </p:txBody>
      </p:sp>
    </p:spTree>
    <p:extLst>
      <p:ext uri="{BB962C8B-B14F-4D97-AF65-F5344CB8AC3E}">
        <p14:creationId xmlns:p14="http://schemas.microsoft.com/office/powerpoint/2010/main" val="279571111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Cannabis Administration &amp; Opportunity Act</a:t>
            </a:r>
          </a:p>
        </p:txBody>
      </p:sp>
      <p:sp>
        <p:nvSpPr>
          <p:cNvPr id="3" name="Content Placeholder 2"/>
          <p:cNvSpPr>
            <a:spLocks noGrp="1"/>
          </p:cNvSpPr>
          <p:nvPr>
            <p:ph idx="1"/>
          </p:nvPr>
        </p:nvSpPr>
        <p:spPr/>
        <p:txBody>
          <a:bodyPr>
            <a:normAutofit/>
          </a:bodyPr>
          <a:lstStyle/>
          <a:p>
            <a:r>
              <a:rPr lang="en-US" dirty="0"/>
              <a:t>Sec. 502 of the Discussion Draft makes conforming amendments to the Federal Food Drug and Cosmetic Act, including </a:t>
            </a:r>
          </a:p>
          <a:p>
            <a:pPr lvl="1"/>
            <a:r>
              <a:rPr lang="en-US" dirty="0"/>
              <a:t>the addition of several prohibited acts that are intended to prevent sale or distribution of cannabis products to any person younger than 21 years of age, prevent single transactions involving the sale of more than 10 ounces of cannabis, and prevent the sale of cannabis products that contain alcohol, caffeine, or nicotine.</a:t>
            </a:r>
          </a:p>
          <a:p>
            <a:pPr lvl="1"/>
            <a:r>
              <a:rPr lang="en-US" dirty="0"/>
              <a:t>Required notification to the Attorney General and the Secretary of Treasury if they have knowledge of cannabis products used in illicit trade. </a:t>
            </a:r>
          </a:p>
          <a:p>
            <a:pPr lvl="1"/>
            <a:r>
              <a:rPr lang="en-US" dirty="0"/>
              <a:t>FDA authority over cannabis products solely in intrastate commerce</a:t>
            </a:r>
          </a:p>
        </p:txBody>
      </p:sp>
    </p:spTree>
    <p:extLst>
      <p:ext uri="{BB962C8B-B14F-4D97-AF65-F5344CB8AC3E}">
        <p14:creationId xmlns:p14="http://schemas.microsoft.com/office/powerpoint/2010/main" val="28294204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Cannabis Administration &amp; Opportunity Act</a:t>
            </a:r>
          </a:p>
        </p:txBody>
      </p:sp>
      <p:sp>
        <p:nvSpPr>
          <p:cNvPr id="3" name="Content Placeholder 2"/>
          <p:cNvSpPr>
            <a:spLocks noGrp="1"/>
          </p:cNvSpPr>
          <p:nvPr>
            <p:ph idx="1"/>
          </p:nvPr>
        </p:nvSpPr>
        <p:spPr/>
        <p:txBody>
          <a:bodyPr>
            <a:normAutofit/>
          </a:bodyPr>
          <a:lstStyle/>
          <a:p>
            <a:r>
              <a:rPr lang="en-US" dirty="0"/>
              <a:t>Miscellaneous</a:t>
            </a:r>
          </a:p>
          <a:p>
            <a:pPr lvl="1"/>
            <a:r>
              <a:rPr lang="en-US" dirty="0"/>
              <a:t>Sec. 503 establishes a program to expedite the development and review of applications for drugs containing cannabis that are manufactured by a small businesses owned and controlled by socially and economically disadvantaged individuals that operate in the cannabis industry. </a:t>
            </a:r>
          </a:p>
        </p:txBody>
      </p:sp>
    </p:spTree>
    <p:extLst>
      <p:ext uri="{BB962C8B-B14F-4D97-AF65-F5344CB8AC3E}">
        <p14:creationId xmlns:p14="http://schemas.microsoft.com/office/powerpoint/2010/main" val="12906186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Cannabis Administration &amp; Opportunity Act</a:t>
            </a:r>
          </a:p>
        </p:txBody>
      </p:sp>
      <p:sp>
        <p:nvSpPr>
          <p:cNvPr id="3" name="Content Placeholder 2"/>
          <p:cNvSpPr>
            <a:spLocks noGrp="1"/>
          </p:cNvSpPr>
          <p:nvPr>
            <p:ph idx="1"/>
          </p:nvPr>
        </p:nvSpPr>
        <p:spPr/>
        <p:txBody>
          <a:bodyPr/>
          <a:lstStyle/>
          <a:p>
            <a:r>
              <a:rPr lang="en-US" dirty="0"/>
              <a:t>Title One – Decriminalization</a:t>
            </a:r>
          </a:p>
          <a:p>
            <a:pPr lvl="1"/>
            <a:r>
              <a:rPr lang="en-US" dirty="0"/>
              <a:t>Title One would remove cannabis (marihuana) from the Controlled Substances Act and direct the Attorney General to remove cannabis from the list of controlled substances in regulation within 60 days of enactment of CAOA</a:t>
            </a:r>
          </a:p>
          <a:p>
            <a:pPr lvl="1"/>
            <a:r>
              <a:rPr lang="en-US" dirty="0"/>
              <a:t>A new definition of “cannabis” would be established within the Federal Food Drug and Cosmetic Act (FFDCA) under title 21 of the U.S. Code, which establishes requirements for food, dietary supplements, drugs (including biologics), devices, cosmetics, and other substances such as tobacco. This definition would retain the existing exception for hemp.</a:t>
            </a:r>
          </a:p>
        </p:txBody>
      </p:sp>
    </p:spTree>
    <p:extLst>
      <p:ext uri="{BB962C8B-B14F-4D97-AF65-F5344CB8AC3E}">
        <p14:creationId xmlns:p14="http://schemas.microsoft.com/office/powerpoint/2010/main" val="20333586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Cannabis Administration &amp; Opportunity Act</a:t>
            </a:r>
          </a:p>
        </p:txBody>
      </p:sp>
      <p:sp>
        <p:nvSpPr>
          <p:cNvPr id="3" name="Content Placeholder 2"/>
          <p:cNvSpPr>
            <a:spLocks noGrp="1"/>
          </p:cNvSpPr>
          <p:nvPr>
            <p:ph idx="1"/>
          </p:nvPr>
        </p:nvSpPr>
        <p:spPr/>
        <p:txBody>
          <a:bodyPr>
            <a:normAutofit/>
          </a:bodyPr>
          <a:lstStyle/>
          <a:p>
            <a:r>
              <a:rPr lang="en-US" dirty="0"/>
              <a:t>Miscellaneous</a:t>
            </a:r>
          </a:p>
          <a:p>
            <a:pPr lvl="1"/>
            <a:r>
              <a:rPr lang="en-US" dirty="0"/>
              <a:t>Sec. 505 of the Discussion Draft would create a legal pathway for cannabidiol (CBD) in dietary supplements.</a:t>
            </a:r>
          </a:p>
          <a:p>
            <a:pPr lvl="1"/>
            <a:r>
              <a:rPr lang="en-US" dirty="0"/>
              <a:t>Additionally, the section would deem dietary supplements to be adulterated if they contain more than a level of CBD per recommended daily serving set by the Secretary</a:t>
            </a:r>
          </a:p>
          <a:p>
            <a:pPr lvl="1"/>
            <a:r>
              <a:rPr lang="en-US" dirty="0"/>
              <a:t>provide FDA with jurisdiction to continue exclude from the definition of dietary supplement synthetic (non-hemp derived) cannabidiol. </a:t>
            </a:r>
          </a:p>
          <a:p>
            <a:pPr marL="0" indent="0">
              <a:buNone/>
            </a:pPr>
            <a:endParaRPr lang="en-US" dirty="0"/>
          </a:p>
        </p:txBody>
      </p:sp>
    </p:spTree>
    <p:extLst>
      <p:ext uri="{BB962C8B-B14F-4D97-AF65-F5344CB8AC3E}">
        <p14:creationId xmlns:p14="http://schemas.microsoft.com/office/powerpoint/2010/main" val="18074536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Cannabis Administration &amp; Opportunity Act</a:t>
            </a:r>
          </a:p>
        </p:txBody>
      </p:sp>
      <p:sp>
        <p:nvSpPr>
          <p:cNvPr id="3" name="Content Placeholder 2"/>
          <p:cNvSpPr>
            <a:spLocks noGrp="1"/>
          </p:cNvSpPr>
          <p:nvPr>
            <p:ph idx="1"/>
          </p:nvPr>
        </p:nvSpPr>
        <p:spPr/>
        <p:txBody>
          <a:bodyPr/>
          <a:lstStyle/>
          <a:p>
            <a:r>
              <a:rPr lang="en-US" dirty="0"/>
              <a:t>Miscellaneous</a:t>
            </a:r>
          </a:p>
          <a:p>
            <a:pPr lvl="1"/>
            <a:r>
              <a:rPr lang="en-US" dirty="0"/>
              <a:t>Poison Guidelines</a:t>
            </a:r>
          </a:p>
          <a:p>
            <a:pPr lvl="2"/>
            <a:r>
              <a:rPr lang="en-US" dirty="0"/>
              <a:t>Sec. 506 amends the Poison Prevention Packaging Act to authorize the Consumer Product Safety Commission to issue regulations setting standards for special packaging of cannabis products </a:t>
            </a:r>
          </a:p>
        </p:txBody>
      </p:sp>
    </p:spTree>
    <p:extLst>
      <p:ext uri="{BB962C8B-B14F-4D97-AF65-F5344CB8AC3E}">
        <p14:creationId xmlns:p14="http://schemas.microsoft.com/office/powerpoint/2010/main" val="143806020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Cannabis Administration &amp; Opportunity Act</a:t>
            </a:r>
          </a:p>
        </p:txBody>
      </p:sp>
      <p:sp>
        <p:nvSpPr>
          <p:cNvPr id="3" name="Content Placeholder 2"/>
          <p:cNvSpPr>
            <a:spLocks noGrp="1"/>
          </p:cNvSpPr>
          <p:nvPr>
            <p:ph idx="1"/>
          </p:nvPr>
        </p:nvSpPr>
        <p:spPr/>
        <p:txBody>
          <a:bodyPr/>
          <a:lstStyle/>
          <a:p>
            <a:r>
              <a:rPr lang="en-US" dirty="0"/>
              <a:t>The Sponsoring Offices request comment on whether some or all cannabis products should be required to undergo premarket review before marketing and, if so, which cannabis products and the evidentiary standards for any proposed premarket review pathways. </a:t>
            </a:r>
          </a:p>
        </p:txBody>
      </p:sp>
    </p:spTree>
    <p:extLst>
      <p:ext uri="{BB962C8B-B14F-4D97-AF65-F5344CB8AC3E}">
        <p14:creationId xmlns:p14="http://schemas.microsoft.com/office/powerpoint/2010/main" val="118126241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Cannabis Administration &amp; Opportunity Act</a:t>
            </a:r>
          </a:p>
        </p:txBody>
      </p:sp>
      <p:sp>
        <p:nvSpPr>
          <p:cNvPr id="3" name="Content Placeholder 2"/>
          <p:cNvSpPr>
            <a:spLocks noGrp="1"/>
          </p:cNvSpPr>
          <p:nvPr>
            <p:ph idx="1"/>
          </p:nvPr>
        </p:nvSpPr>
        <p:spPr/>
        <p:txBody>
          <a:bodyPr>
            <a:normAutofit lnSpcReduction="10000"/>
          </a:bodyPr>
          <a:lstStyle/>
          <a:p>
            <a:r>
              <a:rPr lang="en-US" dirty="0"/>
              <a:t>Establishment of Cannabis Products Regulatory Advisory Committee</a:t>
            </a:r>
          </a:p>
          <a:p>
            <a:pPr lvl="1"/>
            <a:r>
              <a:rPr lang="en-US" dirty="0"/>
              <a:t>FDA would convene and consult before promulgating regulations </a:t>
            </a:r>
          </a:p>
          <a:p>
            <a:pPr lvl="1"/>
            <a:endParaRPr lang="en-US" dirty="0"/>
          </a:p>
          <a:p>
            <a:pPr lvl="1"/>
            <a:endParaRPr lang="en-US" dirty="0"/>
          </a:p>
          <a:p>
            <a:r>
              <a:rPr lang="en-US" dirty="0"/>
              <a:t>The Sponsoring Offices have not specified responsibilities or membership of the Advisory Committee and request comments on— </a:t>
            </a:r>
          </a:p>
          <a:p>
            <a:r>
              <a:rPr lang="en-US" dirty="0"/>
              <a:t> Criteria for Advisory Committee membership to ensure diverse viewpoints and policy priorities are properly represented; </a:t>
            </a:r>
          </a:p>
          <a:p>
            <a:r>
              <a:rPr lang="en-US" dirty="0"/>
              <a:t> Roles and responsibilities of the Advisory Committee; and </a:t>
            </a:r>
          </a:p>
          <a:p>
            <a:r>
              <a:rPr lang="en-US" dirty="0"/>
              <a:t> The role of the Advisory Committee in agency consultation, including the administrative and rulemaking process. </a:t>
            </a:r>
          </a:p>
          <a:p>
            <a:pPr lvl="1"/>
            <a:endParaRPr lang="en-US" dirty="0"/>
          </a:p>
        </p:txBody>
      </p:sp>
    </p:spTree>
    <p:extLst>
      <p:ext uri="{BB962C8B-B14F-4D97-AF65-F5344CB8AC3E}">
        <p14:creationId xmlns:p14="http://schemas.microsoft.com/office/powerpoint/2010/main" val="127536000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Cannabis Administration &amp; Opportunity Act</a:t>
            </a:r>
          </a:p>
        </p:txBody>
      </p:sp>
      <p:sp>
        <p:nvSpPr>
          <p:cNvPr id="3" name="Content Placeholder 2"/>
          <p:cNvSpPr>
            <a:spLocks noGrp="1"/>
          </p:cNvSpPr>
          <p:nvPr>
            <p:ph idx="1"/>
          </p:nvPr>
        </p:nvSpPr>
        <p:spPr/>
        <p:txBody>
          <a:bodyPr>
            <a:normAutofit/>
          </a:bodyPr>
          <a:lstStyle/>
          <a:p>
            <a:r>
              <a:rPr lang="en-US" dirty="0"/>
              <a:t>Miscellaneous</a:t>
            </a:r>
          </a:p>
          <a:p>
            <a:pPr lvl="1"/>
            <a:r>
              <a:rPr lang="en-US" sz="2000" dirty="0"/>
              <a:t>Cannabis Administration and Trade Practices Enforcement </a:t>
            </a:r>
          </a:p>
          <a:p>
            <a:pPr lvl="2"/>
            <a:r>
              <a:rPr lang="en-US" sz="2000" dirty="0"/>
              <a:t>Sec. 511 establishes additional restrictions on the interstate commerce of cannabis products that fail to comply with certain restrictions on packaging and labeling intended to prevent non-competitive market competition</a:t>
            </a:r>
          </a:p>
          <a:p>
            <a:pPr lvl="2"/>
            <a:r>
              <a:rPr lang="en-US" sz="2000" dirty="0"/>
              <a:t>Sec. 112(b) directs the Secretary of the Treasury to establish a federal track and trace regime for cannabis products to prevent diversion as well as federal and state tax evasion</a:t>
            </a:r>
          </a:p>
        </p:txBody>
      </p:sp>
    </p:spTree>
    <p:extLst>
      <p:ext uri="{BB962C8B-B14F-4D97-AF65-F5344CB8AC3E}">
        <p14:creationId xmlns:p14="http://schemas.microsoft.com/office/powerpoint/2010/main" val="301322492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Cannabis Administration &amp; Opportunity Act</a:t>
            </a:r>
          </a:p>
        </p:txBody>
      </p:sp>
      <p:sp>
        <p:nvSpPr>
          <p:cNvPr id="3" name="Content Placeholder 2"/>
          <p:cNvSpPr>
            <a:spLocks noGrp="1"/>
          </p:cNvSpPr>
          <p:nvPr>
            <p:ph idx="1"/>
          </p:nvPr>
        </p:nvSpPr>
        <p:spPr/>
        <p:txBody>
          <a:bodyPr>
            <a:normAutofit/>
          </a:bodyPr>
          <a:lstStyle/>
          <a:p>
            <a:r>
              <a:rPr lang="en-US" dirty="0"/>
              <a:t>Miscellaneous</a:t>
            </a:r>
          </a:p>
          <a:p>
            <a:pPr lvl="1"/>
            <a:r>
              <a:rPr lang="en-US" dirty="0"/>
              <a:t>Sec. 511 imposes prohibitions against commercial bribery and uncompetitive trade practices to cannabis</a:t>
            </a:r>
          </a:p>
          <a:p>
            <a:pPr lvl="1"/>
            <a:r>
              <a:rPr lang="en-US" dirty="0"/>
              <a:t>Sec. 511 also requires the Secretary of the Treasury in consultation with other agencies to regulations addressing he lawful delivery of hemp that inadvertently exceeds the permissible THC limitation</a:t>
            </a:r>
          </a:p>
          <a:p>
            <a:pPr lvl="1"/>
            <a:r>
              <a:rPr lang="en-US" dirty="0"/>
              <a:t>Conforming rules to exclude from taxation as cannabist products those processed to remove THC, including those that would qualify as hemp after such processing. </a:t>
            </a:r>
          </a:p>
        </p:txBody>
      </p:sp>
    </p:spTree>
    <p:extLst>
      <p:ext uri="{BB962C8B-B14F-4D97-AF65-F5344CB8AC3E}">
        <p14:creationId xmlns:p14="http://schemas.microsoft.com/office/powerpoint/2010/main" val="288231632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Cannabis Administration &amp; Opportunity Act</a:t>
            </a:r>
          </a:p>
        </p:txBody>
      </p:sp>
      <p:sp>
        <p:nvSpPr>
          <p:cNvPr id="3" name="Content Placeholder 2"/>
          <p:cNvSpPr>
            <a:spLocks noGrp="1"/>
          </p:cNvSpPr>
          <p:nvPr>
            <p:ph idx="1"/>
          </p:nvPr>
        </p:nvSpPr>
        <p:spPr/>
        <p:txBody>
          <a:bodyPr>
            <a:normAutofit fontScale="92500" lnSpcReduction="10000"/>
          </a:bodyPr>
          <a:lstStyle/>
          <a:p>
            <a:r>
              <a:rPr lang="en-US" dirty="0"/>
              <a:t>The Sponsoring Offices request comments on cannabis administration and trade practices enforcement, including— </a:t>
            </a:r>
          </a:p>
          <a:p>
            <a:pPr lvl="1"/>
            <a:r>
              <a:rPr lang="en-US" dirty="0"/>
              <a:t>Ways to reduce compliance costs for small businesses while ensuring that market participants comply with necessary labeling and trade practice rules</a:t>
            </a:r>
          </a:p>
          <a:p>
            <a:pPr lvl="1"/>
            <a:r>
              <a:rPr lang="en-US" dirty="0"/>
              <a:t>Whether additional rules may be necessary to prevent uncompetitive practices, and the interactions with trade practice rules administered by other agencies, including the Federal Trade Commission</a:t>
            </a:r>
          </a:p>
          <a:p>
            <a:pPr lvl="1"/>
            <a:r>
              <a:rPr lang="en-US" dirty="0"/>
              <a:t>Transition rules to address cannabis products that already exist in the marketplace or those introduced in the marketplace, including before TTB and FDA issue regulations or other guidance</a:t>
            </a:r>
          </a:p>
          <a:p>
            <a:pPr lvl="1"/>
            <a:r>
              <a:rPr lang="en-US" dirty="0"/>
              <a:t> Design of the track and trace regime to prevent cannabis diversion while minimizing compliance burdens</a:t>
            </a:r>
          </a:p>
          <a:p>
            <a:pPr lvl="1"/>
            <a:r>
              <a:rPr lang="en-US" dirty="0"/>
              <a:t>Whether and how a single federal track and trace regime could replace the various, complex, state-based seed-to-sale tracking systems. </a:t>
            </a:r>
          </a:p>
          <a:p>
            <a:endParaRPr lang="en-US" dirty="0"/>
          </a:p>
        </p:txBody>
      </p:sp>
    </p:spTree>
    <p:extLst>
      <p:ext uri="{BB962C8B-B14F-4D97-AF65-F5344CB8AC3E}">
        <p14:creationId xmlns:p14="http://schemas.microsoft.com/office/powerpoint/2010/main" val="263842552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Cannabis Administration &amp; Opportunity Act</a:t>
            </a:r>
          </a:p>
        </p:txBody>
      </p:sp>
      <p:sp>
        <p:nvSpPr>
          <p:cNvPr id="3" name="Content Placeholder 2"/>
          <p:cNvSpPr>
            <a:spLocks noGrp="1"/>
          </p:cNvSpPr>
          <p:nvPr>
            <p:ph idx="1"/>
          </p:nvPr>
        </p:nvSpPr>
        <p:spPr/>
        <p:txBody>
          <a:bodyPr>
            <a:normAutofit/>
          </a:bodyPr>
          <a:lstStyle/>
          <a:p>
            <a:r>
              <a:rPr lang="en-US" dirty="0"/>
              <a:t>Miscellaneous</a:t>
            </a:r>
          </a:p>
          <a:p>
            <a:pPr lvl="1"/>
            <a:r>
              <a:rPr lang="en-US" sz="2000" dirty="0"/>
              <a:t>Comptroller General to conduct a review of federal laws, regulations, and policies, to identify additional areas in need of change, including a study on replacing the term “marijuana” and “marihuana” with “cannabis” through the U.S. Code and regulations.</a:t>
            </a:r>
          </a:p>
          <a:p>
            <a:pPr lvl="2"/>
            <a:r>
              <a:rPr lang="en-US" sz="2000" dirty="0"/>
              <a:t>Report due within two years of enactment </a:t>
            </a:r>
          </a:p>
        </p:txBody>
      </p:sp>
    </p:spTree>
    <p:extLst>
      <p:ext uri="{BB962C8B-B14F-4D97-AF65-F5344CB8AC3E}">
        <p14:creationId xmlns:p14="http://schemas.microsoft.com/office/powerpoint/2010/main" val="250161897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Cannabis Administration &amp; Opportunity Act</a:t>
            </a:r>
          </a:p>
        </p:txBody>
      </p:sp>
      <p:sp>
        <p:nvSpPr>
          <p:cNvPr id="3" name="Content Placeholder 2"/>
          <p:cNvSpPr>
            <a:spLocks noGrp="1"/>
          </p:cNvSpPr>
          <p:nvPr>
            <p:ph idx="1"/>
          </p:nvPr>
        </p:nvSpPr>
        <p:spPr/>
        <p:txBody>
          <a:bodyPr>
            <a:normAutofit fontScale="92500" lnSpcReduction="20000"/>
          </a:bodyPr>
          <a:lstStyle/>
          <a:p>
            <a:r>
              <a:rPr lang="en-US" dirty="0"/>
              <a:t>The Sponsoring Offices request comment on additional, general, and unspecified items, including— </a:t>
            </a:r>
          </a:p>
          <a:p>
            <a:pPr lvl="1"/>
            <a:r>
              <a:rPr lang="en-US" dirty="0"/>
              <a:t>The necessary funding levels and resources for agencies to carry out the purposes of this Act</a:t>
            </a:r>
          </a:p>
          <a:p>
            <a:pPr lvl="1"/>
            <a:r>
              <a:rPr lang="en-US" dirty="0"/>
              <a:t>The necessary amounts appropriated for grants to carry out the purposes of this Act</a:t>
            </a:r>
          </a:p>
          <a:p>
            <a:pPr lvl="1"/>
            <a:r>
              <a:rPr lang="en-US" dirty="0"/>
              <a:t>Consideration of transition rules and effective dates</a:t>
            </a:r>
          </a:p>
          <a:p>
            <a:pPr lvl="1"/>
            <a:r>
              <a:rPr lang="en-US" dirty="0"/>
              <a:t>Interactions with state and local laws</a:t>
            </a:r>
          </a:p>
          <a:p>
            <a:pPr lvl="1"/>
            <a:r>
              <a:rPr lang="en-US" dirty="0"/>
              <a:t> Interactions with international obligations and treaties</a:t>
            </a:r>
          </a:p>
          <a:p>
            <a:pPr lvl="1"/>
            <a:r>
              <a:rPr lang="en-US" dirty="0"/>
              <a:t>Interactions and additional considerations regarding hemp</a:t>
            </a:r>
          </a:p>
          <a:p>
            <a:pPr lvl="1"/>
            <a:r>
              <a:rPr lang="en-US" dirty="0"/>
              <a:t>Additional opportunities to expand restorative justice and access to capital for historically-disadvantaged entrepreneurs</a:t>
            </a:r>
          </a:p>
          <a:p>
            <a:pPr lvl="1"/>
            <a:r>
              <a:rPr lang="en-US" dirty="0"/>
              <a:t>Any other areas of concern to stakeholders, federal agencies, members of Congress, and state and local regulators. </a:t>
            </a:r>
          </a:p>
          <a:p>
            <a:endParaRPr lang="en-US" dirty="0"/>
          </a:p>
        </p:txBody>
      </p:sp>
    </p:spTree>
    <p:extLst>
      <p:ext uri="{BB962C8B-B14F-4D97-AF65-F5344CB8AC3E}">
        <p14:creationId xmlns:p14="http://schemas.microsoft.com/office/powerpoint/2010/main" val="339030421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Cannabis Administration &amp; Opportunity Act</a:t>
            </a:r>
          </a:p>
        </p:txBody>
      </p:sp>
      <p:sp>
        <p:nvSpPr>
          <p:cNvPr id="3" name="Content Placeholder 2"/>
          <p:cNvSpPr>
            <a:spLocks noGrp="1"/>
          </p:cNvSpPr>
          <p:nvPr>
            <p:ph idx="1"/>
          </p:nvPr>
        </p:nvSpPr>
        <p:spPr/>
        <p:txBody>
          <a:bodyPr/>
          <a:lstStyle/>
          <a:p>
            <a:r>
              <a:rPr lang="en-US" dirty="0"/>
              <a:t>Submitting Comments</a:t>
            </a:r>
          </a:p>
          <a:p>
            <a:pPr lvl="1"/>
            <a:r>
              <a:rPr lang="en-US" dirty="0"/>
              <a:t>Sponsoring Offices will accept comments at any time, they encourage stakeholders to submit comments in writing by </a:t>
            </a:r>
            <a:r>
              <a:rPr lang="en-US" b="1" dirty="0"/>
              <a:t>September 1, 2021 </a:t>
            </a:r>
            <a:r>
              <a:rPr lang="en-US" dirty="0"/>
              <a:t>in order to ensure time for offices to consider comments before introducing a final legislative draft. Comments may be submitted to </a:t>
            </a:r>
            <a:r>
              <a:rPr lang="en-US" b="1" dirty="0">
                <a:hlinkClick r:id="rId2"/>
              </a:rPr>
              <a:t>Cannabis_Reform@finance.senate.gov</a:t>
            </a:r>
            <a:endParaRPr lang="en-US" dirty="0"/>
          </a:p>
        </p:txBody>
      </p:sp>
    </p:spTree>
    <p:extLst>
      <p:ext uri="{BB962C8B-B14F-4D97-AF65-F5344CB8AC3E}">
        <p14:creationId xmlns:p14="http://schemas.microsoft.com/office/powerpoint/2010/main" val="19536838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Cannabis Administration &amp; Opportunity Act</a:t>
            </a:r>
          </a:p>
        </p:txBody>
      </p:sp>
      <p:sp>
        <p:nvSpPr>
          <p:cNvPr id="3" name="Content Placeholder 2"/>
          <p:cNvSpPr>
            <a:spLocks noGrp="1"/>
          </p:cNvSpPr>
          <p:nvPr>
            <p:ph idx="1"/>
          </p:nvPr>
        </p:nvSpPr>
        <p:spPr/>
        <p:txBody>
          <a:bodyPr/>
          <a:lstStyle/>
          <a:p>
            <a:r>
              <a:rPr lang="en-US" dirty="0"/>
              <a:t>Title One also transfers primary agency jurisdiction over cannabis from the DEA to the FDA within the Department of Health and Human Services, TTB within the Treasury Department, and ATF, within the Department of Justice, as appropriate. </a:t>
            </a:r>
          </a:p>
          <a:p>
            <a:pPr lvl="1"/>
            <a:r>
              <a:rPr lang="en-US" dirty="0"/>
              <a:t> transfer of jurisdiction would generally follow similar agency responsibilities established for alcohol and tobacco</a:t>
            </a:r>
          </a:p>
        </p:txBody>
      </p:sp>
    </p:spTree>
    <p:extLst>
      <p:ext uri="{BB962C8B-B14F-4D97-AF65-F5344CB8AC3E}">
        <p14:creationId xmlns:p14="http://schemas.microsoft.com/office/powerpoint/2010/main" val="16753302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Cannabis Administration &amp; Opportunity Act</a:t>
            </a:r>
          </a:p>
        </p:txBody>
      </p:sp>
      <p:sp>
        <p:nvSpPr>
          <p:cNvPr id="3" name="Content Placeholder 2"/>
          <p:cNvSpPr>
            <a:spLocks noGrp="1"/>
          </p:cNvSpPr>
          <p:nvPr>
            <p:ph idx="1"/>
          </p:nvPr>
        </p:nvSpPr>
        <p:spPr/>
        <p:txBody>
          <a:bodyPr>
            <a:normAutofit/>
          </a:bodyPr>
          <a:lstStyle/>
          <a:p>
            <a:r>
              <a:rPr lang="en-US" sz="2800" dirty="0"/>
              <a:t>Questions?</a:t>
            </a:r>
          </a:p>
        </p:txBody>
      </p:sp>
    </p:spTree>
    <p:extLst>
      <p:ext uri="{BB962C8B-B14F-4D97-AF65-F5344CB8AC3E}">
        <p14:creationId xmlns:p14="http://schemas.microsoft.com/office/powerpoint/2010/main" val="2734385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Cannabis Administration &amp; Opportunity Act</a:t>
            </a:r>
          </a:p>
        </p:txBody>
      </p:sp>
      <p:sp>
        <p:nvSpPr>
          <p:cNvPr id="3" name="Content Placeholder 2"/>
          <p:cNvSpPr>
            <a:spLocks noGrp="1"/>
          </p:cNvSpPr>
          <p:nvPr>
            <p:ph idx="1"/>
          </p:nvPr>
        </p:nvSpPr>
        <p:spPr/>
        <p:txBody>
          <a:bodyPr>
            <a:normAutofit lnSpcReduction="10000"/>
          </a:bodyPr>
          <a:lstStyle/>
          <a:p>
            <a:r>
              <a:rPr lang="en-US" dirty="0"/>
              <a:t>The Sponsoring Offices request comments on the new definition of “cannabis,” including comments on— </a:t>
            </a:r>
          </a:p>
          <a:p>
            <a:pPr lvl="1"/>
            <a:r>
              <a:rPr lang="en-US" dirty="0"/>
              <a:t>The appropriate way to measure the potency of cannabis and cannabis products; </a:t>
            </a:r>
          </a:p>
          <a:p>
            <a:pPr lvl="1"/>
            <a:r>
              <a:rPr lang="en-US" dirty="0"/>
              <a:t>The interaction between the definition of “cannabis” and the definition of “hemp;” </a:t>
            </a:r>
          </a:p>
          <a:p>
            <a:pPr lvl="1"/>
            <a:r>
              <a:rPr lang="en-US" dirty="0"/>
              <a:t>The interaction between the definition of “cannabis,” “cannabis product,” and FFDCA drugs containing cannabis; </a:t>
            </a:r>
          </a:p>
          <a:p>
            <a:pPr lvl="1"/>
            <a:r>
              <a:rPr lang="en-US" dirty="0"/>
              <a:t>The appropriate classification and regulation of synthetically-derived THC; and </a:t>
            </a:r>
          </a:p>
          <a:p>
            <a:pPr lvl="1"/>
            <a:r>
              <a:rPr lang="en-US" dirty="0"/>
              <a:t>Conforming amendments and interactions relating to the descheduling of cannabis and establishing a new definition outside of the Controlled Substances Act. </a:t>
            </a:r>
          </a:p>
          <a:p>
            <a:endParaRPr lang="en-US" dirty="0"/>
          </a:p>
        </p:txBody>
      </p:sp>
    </p:spTree>
    <p:extLst>
      <p:ext uri="{BB962C8B-B14F-4D97-AF65-F5344CB8AC3E}">
        <p14:creationId xmlns:p14="http://schemas.microsoft.com/office/powerpoint/2010/main" val="28292526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Cannabis Administration &amp; Opportunity Act</a:t>
            </a:r>
          </a:p>
        </p:txBody>
      </p:sp>
      <p:sp>
        <p:nvSpPr>
          <p:cNvPr id="3" name="Content Placeholder 2"/>
          <p:cNvSpPr>
            <a:spLocks noGrp="1"/>
          </p:cNvSpPr>
          <p:nvPr>
            <p:ph idx="1"/>
          </p:nvPr>
        </p:nvSpPr>
        <p:spPr/>
        <p:txBody>
          <a:bodyPr>
            <a:normAutofit/>
          </a:bodyPr>
          <a:lstStyle/>
          <a:p>
            <a:r>
              <a:rPr lang="en-US" dirty="0"/>
              <a:t>The Sponsoring Offices also request comments on agency responsibilities, including— </a:t>
            </a:r>
          </a:p>
          <a:p>
            <a:pPr marL="0" indent="0">
              <a:buNone/>
            </a:pPr>
            <a:endParaRPr lang="en-US" dirty="0"/>
          </a:p>
          <a:p>
            <a:pPr lvl="1"/>
            <a:r>
              <a:rPr lang="en-US" dirty="0"/>
              <a:t>The appropriate division of responsibilities between FDA, TTB, and ATF, including ways to increase coordination between agencies and ways to reduce duplication of administrative and compliance burdens; </a:t>
            </a:r>
          </a:p>
          <a:p>
            <a:pPr lvl="1"/>
            <a:r>
              <a:rPr lang="en-US" dirty="0"/>
              <a:t>Appropriations requests for various agencies involved in cannabis administration in order to ensure that those agencies have the necessary tools and resources to effectively carry out new responsibilities; and </a:t>
            </a:r>
          </a:p>
          <a:p>
            <a:pPr lvl="1"/>
            <a:r>
              <a:rPr lang="en-US" dirty="0"/>
              <a:t> Whether FDA regulation of cannabis products should be funded through a user fee program or other funding model. </a:t>
            </a:r>
          </a:p>
          <a:p>
            <a:endParaRPr lang="en-US" dirty="0"/>
          </a:p>
        </p:txBody>
      </p:sp>
    </p:spTree>
    <p:extLst>
      <p:ext uri="{BB962C8B-B14F-4D97-AF65-F5344CB8AC3E}">
        <p14:creationId xmlns:p14="http://schemas.microsoft.com/office/powerpoint/2010/main" val="34860455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Cannabis Administration &amp; Opportunity Act</a:t>
            </a:r>
          </a:p>
        </p:txBody>
      </p:sp>
      <p:sp>
        <p:nvSpPr>
          <p:cNvPr id="3" name="Content Placeholder 2"/>
          <p:cNvSpPr>
            <a:spLocks noGrp="1"/>
          </p:cNvSpPr>
          <p:nvPr>
            <p:ph idx="1"/>
          </p:nvPr>
        </p:nvSpPr>
        <p:spPr/>
        <p:txBody>
          <a:bodyPr>
            <a:normAutofit fontScale="92500" lnSpcReduction="10000"/>
          </a:bodyPr>
          <a:lstStyle/>
          <a:p>
            <a:r>
              <a:rPr lang="en-US" dirty="0"/>
              <a:t>Recognition of State Law Controlling Cannabis, Establishment of Public Safety and Enforcement. </a:t>
            </a:r>
          </a:p>
          <a:p>
            <a:pPr lvl="1"/>
            <a:r>
              <a:rPr lang="en-US" dirty="0"/>
              <a:t>Sec. 111 recognizes state law as controlling the possession, production, or distribution of cannabis. </a:t>
            </a:r>
          </a:p>
          <a:p>
            <a:pPr lvl="2"/>
            <a:r>
              <a:rPr lang="en-US" dirty="0"/>
              <a:t>Notwithstanding federal decriminalization, shipment of cannabis into a state in violation of state law is prohibited. </a:t>
            </a:r>
          </a:p>
          <a:p>
            <a:pPr lvl="2"/>
            <a:r>
              <a:rPr lang="en-US" dirty="0"/>
              <a:t>In addition, the provision retains criminal penalties in the case of illegal cannabis diversion. </a:t>
            </a:r>
          </a:p>
          <a:p>
            <a:pPr lvl="3"/>
            <a:r>
              <a:rPr lang="en-US" dirty="0"/>
              <a:t>Cannabis diversion is defined as (1) the unlawful possession, production, distribution, or purchase of 10 pounds or more of cannabis in violation of federal or state law, or (2) the unauthorized possession of 10 pounds or more of cannabis in any state or local jurisdiction for which tax has not been paid in accordance with local law. </a:t>
            </a:r>
          </a:p>
          <a:p>
            <a:r>
              <a:rPr lang="en-US" dirty="0"/>
              <a:t>The provision clarifies that a state may not prohibit the interstate commerce of cannabis transported through its borders for lawful delivery into another state. </a:t>
            </a:r>
          </a:p>
        </p:txBody>
      </p:sp>
    </p:spTree>
    <p:extLst>
      <p:ext uri="{BB962C8B-B14F-4D97-AF65-F5344CB8AC3E}">
        <p14:creationId xmlns:p14="http://schemas.microsoft.com/office/powerpoint/2010/main" val="23509488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Cannabis Administration &amp; Opportunity Act</a:t>
            </a:r>
          </a:p>
        </p:txBody>
      </p:sp>
      <p:sp>
        <p:nvSpPr>
          <p:cNvPr id="3" name="Content Placeholder 2"/>
          <p:cNvSpPr>
            <a:spLocks noGrp="1"/>
          </p:cNvSpPr>
          <p:nvPr>
            <p:ph idx="1"/>
          </p:nvPr>
        </p:nvSpPr>
        <p:spPr/>
        <p:txBody>
          <a:bodyPr>
            <a:normAutofit lnSpcReduction="10000"/>
          </a:bodyPr>
          <a:lstStyle/>
          <a:p>
            <a:r>
              <a:rPr lang="en-US" dirty="0"/>
              <a:t>The Sponsoring Offices request comments on states’ rights and anti-diversion provisions, including— </a:t>
            </a:r>
          </a:p>
          <a:p>
            <a:pPr lvl="1"/>
            <a:r>
              <a:rPr lang="en-US" dirty="0"/>
              <a:t>the appropriate quantitative thresholds regarding contraband cannabis; </a:t>
            </a:r>
          </a:p>
          <a:p>
            <a:pPr lvl="1"/>
            <a:r>
              <a:rPr lang="en-US" dirty="0"/>
              <a:t>The appropriate penalties for violations of anti-diversion provisions; </a:t>
            </a:r>
          </a:p>
          <a:p>
            <a:pPr lvl="1"/>
            <a:r>
              <a:rPr lang="en-US" dirty="0"/>
              <a:t>Effective coordination between federal and state law enforcement and tax administrators relating to diverted cannabis; </a:t>
            </a:r>
          </a:p>
          <a:p>
            <a:pPr lvl="1"/>
            <a:r>
              <a:rPr lang="en-US" dirty="0"/>
              <a:t>The interaction between state primacy regarding cannabis regulation, and the need for interstate consistency for product standards and regulation, including any responsibilities that should be reserved explicitly for states or the federal government; and </a:t>
            </a:r>
          </a:p>
          <a:p>
            <a:pPr lvl="1"/>
            <a:r>
              <a:rPr lang="en-US" dirty="0"/>
              <a:t>Rules relating to interstate commerce involving cannabis, including state-level taxation and interactions with state-level distribution systems. </a:t>
            </a:r>
          </a:p>
        </p:txBody>
      </p:sp>
    </p:spTree>
    <p:extLst>
      <p:ext uri="{BB962C8B-B14F-4D97-AF65-F5344CB8AC3E}">
        <p14:creationId xmlns:p14="http://schemas.microsoft.com/office/powerpoint/2010/main" val="391309244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616</TotalTime>
  <Words>4744</Words>
  <Application>Microsoft Office PowerPoint</Application>
  <PresentationFormat>Widescreen</PresentationFormat>
  <Paragraphs>251</Paragraphs>
  <Slides>50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50</vt:i4>
      </vt:variant>
    </vt:vector>
  </HeadingPairs>
  <TitlesOfParts>
    <vt:vector size="54" baseType="lpstr">
      <vt:lpstr>Arial</vt:lpstr>
      <vt:lpstr>Century Gothic</vt:lpstr>
      <vt:lpstr>Wingdings 3</vt:lpstr>
      <vt:lpstr>Ion</vt:lpstr>
      <vt:lpstr>Cannabis Administration and Opportunity Act</vt:lpstr>
      <vt:lpstr>Cannabis Administration &amp; Opportunity Act</vt:lpstr>
      <vt:lpstr>Cannabis Administration &amp; Opportunity Act</vt:lpstr>
      <vt:lpstr>Cannabis Administration &amp; Opportunity Act</vt:lpstr>
      <vt:lpstr>Cannabis Administration &amp; Opportunity Act</vt:lpstr>
      <vt:lpstr>Cannabis Administration &amp; Opportunity Act</vt:lpstr>
      <vt:lpstr>Cannabis Administration &amp; Opportunity Act</vt:lpstr>
      <vt:lpstr>Cannabis Administration &amp; Opportunity Act</vt:lpstr>
      <vt:lpstr>Cannabis Administration &amp; Opportunity Act</vt:lpstr>
      <vt:lpstr>Cannabis Administration &amp; Opportunity Act</vt:lpstr>
      <vt:lpstr>Cannabis Administration &amp; Opportunity Act</vt:lpstr>
      <vt:lpstr>Cannabis Administration &amp; Opportunity Act</vt:lpstr>
      <vt:lpstr>Cannabis Administration &amp; Opportunity Act</vt:lpstr>
      <vt:lpstr>Cannabis Administration &amp; Opportunity Act</vt:lpstr>
      <vt:lpstr>Cannabis Administration &amp; Opportunity Act</vt:lpstr>
      <vt:lpstr>Cannabis Administration &amp; Opportunity Act</vt:lpstr>
      <vt:lpstr>Cannabis Administration &amp; Opportunity Act</vt:lpstr>
      <vt:lpstr>Cannabis Administration &amp; Opportunity Act</vt:lpstr>
      <vt:lpstr>Cannabis Administration &amp; Opportunity Act</vt:lpstr>
      <vt:lpstr>Cannabis Administration &amp; Opportunity Act</vt:lpstr>
      <vt:lpstr>Cannabis Administration &amp; Opportunity Act</vt:lpstr>
      <vt:lpstr>Cannabis Administration &amp; Opportunity Act</vt:lpstr>
      <vt:lpstr>Cannabis Administration &amp; Opportunity Act</vt:lpstr>
      <vt:lpstr>Cannabis Administration &amp; Opportunity Act</vt:lpstr>
      <vt:lpstr>Cannabis Administration &amp; Opportunity Act</vt:lpstr>
      <vt:lpstr>Cannabis Administration &amp; Opportunity Act</vt:lpstr>
      <vt:lpstr>Cannabis Administration &amp; Opportunity Act</vt:lpstr>
      <vt:lpstr>Cannabis Administration &amp; Opportunity Act</vt:lpstr>
      <vt:lpstr>Cannabis Administration &amp; Opportunity Act</vt:lpstr>
      <vt:lpstr>Cannabis Administration &amp; Opportunity Act</vt:lpstr>
      <vt:lpstr>Cannabis Administration &amp; Opportunity Act</vt:lpstr>
      <vt:lpstr>Cannabis Administration &amp; Opportunity Act</vt:lpstr>
      <vt:lpstr>Cannabis Administration &amp; Opportunity Act</vt:lpstr>
      <vt:lpstr>Cannabis Administration &amp; Opportunity Act</vt:lpstr>
      <vt:lpstr>Cannabis Administration &amp; Opportunity Act</vt:lpstr>
      <vt:lpstr>Cannabis Administration &amp; Opportunity Act</vt:lpstr>
      <vt:lpstr>Cannabis Administration &amp; Opportunity Act</vt:lpstr>
      <vt:lpstr>Cannabis Administration &amp; Opportunity Act</vt:lpstr>
      <vt:lpstr>Cannabis Administration &amp; Opportunity Act</vt:lpstr>
      <vt:lpstr>Cannabis Administration &amp; Opportunity Act</vt:lpstr>
      <vt:lpstr>Cannabis Administration &amp; Opportunity Act</vt:lpstr>
      <vt:lpstr>Cannabis Administration &amp; Opportunity Act</vt:lpstr>
      <vt:lpstr>Cannabis Administration &amp; Opportunity Act</vt:lpstr>
      <vt:lpstr>Cannabis Administration &amp; Opportunity Act</vt:lpstr>
      <vt:lpstr>Cannabis Administration &amp; Opportunity Act</vt:lpstr>
      <vt:lpstr>Cannabis Administration &amp; Opportunity Act</vt:lpstr>
      <vt:lpstr>Cannabis Administration &amp; Opportunity Act</vt:lpstr>
      <vt:lpstr>Cannabis Administration &amp; Opportunity Act</vt:lpstr>
      <vt:lpstr>Cannabis Administration &amp; Opportunity Act</vt:lpstr>
      <vt:lpstr>Cannabis Administration &amp; Opportunity Act</vt:lpstr>
    </vt:vector>
  </TitlesOfParts>
  <Company>State of Alaska - Dept of Law</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Federal Legislation</dc:title>
  <dc:creator>Joan M. Wilson</dc:creator>
  <cp:lastModifiedBy>Craig, Carrie D (CED)</cp:lastModifiedBy>
  <cp:revision>49</cp:revision>
  <dcterms:created xsi:type="dcterms:W3CDTF">2021-08-09T22:22:22Z</dcterms:created>
  <dcterms:modified xsi:type="dcterms:W3CDTF">2021-08-12T20:33:10Z</dcterms:modified>
</cp:coreProperties>
</file>