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7"/>
  </p:notesMasterIdLst>
  <p:sldIdLst>
    <p:sldId id="256" r:id="rId2"/>
    <p:sldId id="277" r:id="rId3"/>
    <p:sldId id="258" r:id="rId4"/>
    <p:sldId id="259" r:id="rId5"/>
    <p:sldId id="260" r:id="rId6"/>
    <p:sldId id="300" r:id="rId7"/>
    <p:sldId id="278" r:id="rId8"/>
    <p:sldId id="292" r:id="rId9"/>
    <p:sldId id="293" r:id="rId10"/>
    <p:sldId id="279" r:id="rId11"/>
    <p:sldId id="280" r:id="rId12"/>
    <p:sldId id="281" r:id="rId13"/>
    <p:sldId id="282" r:id="rId14"/>
    <p:sldId id="286" r:id="rId15"/>
    <p:sldId id="287" r:id="rId16"/>
    <p:sldId id="262" r:id="rId17"/>
    <p:sldId id="301" r:id="rId18"/>
    <p:sldId id="294" r:id="rId19"/>
    <p:sldId id="276" r:id="rId20"/>
    <p:sldId id="263" r:id="rId21"/>
    <p:sldId id="290" r:id="rId22"/>
    <p:sldId id="288" r:id="rId23"/>
    <p:sldId id="302" r:id="rId24"/>
    <p:sldId id="266" r:id="rId25"/>
    <p:sldId id="299" r:id="rId26"/>
    <p:sldId id="268" r:id="rId27"/>
    <p:sldId id="267" r:id="rId28"/>
    <p:sldId id="270" r:id="rId29"/>
    <p:sldId id="296" r:id="rId30"/>
    <p:sldId id="271" r:id="rId31"/>
    <p:sldId id="297" r:id="rId32"/>
    <p:sldId id="298" r:id="rId33"/>
    <p:sldId id="303" r:id="rId34"/>
    <p:sldId id="272" r:id="rId35"/>
    <p:sldId id="273"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57666A8-63AE-4B36-8361-CFA75F13C0FF}" type="datetimeFigureOut">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976937D-9B1A-48E5-96D1-5D9B92F2C055}" type="slidenum">
              <a:rPr lang="en-US" smtClean="0"/>
              <a:t>‹#›</a:t>
            </a:fld>
            <a:endParaRPr lang="en-US"/>
          </a:p>
        </p:txBody>
      </p:sp>
    </p:spTree>
    <p:extLst>
      <p:ext uri="{BB962C8B-B14F-4D97-AF65-F5344CB8AC3E}">
        <p14:creationId xmlns:p14="http://schemas.microsoft.com/office/powerpoint/2010/main" val="316875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1</a:t>
            </a:fld>
            <a:endParaRPr lang="en-US"/>
          </a:p>
        </p:txBody>
      </p:sp>
    </p:spTree>
    <p:extLst>
      <p:ext uri="{BB962C8B-B14F-4D97-AF65-F5344CB8AC3E}">
        <p14:creationId xmlns:p14="http://schemas.microsoft.com/office/powerpoint/2010/main" val="1438744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27</a:t>
            </a:fld>
            <a:endParaRPr lang="en-US"/>
          </a:p>
        </p:txBody>
      </p:sp>
    </p:spTree>
    <p:extLst>
      <p:ext uri="{BB962C8B-B14F-4D97-AF65-F5344CB8AC3E}">
        <p14:creationId xmlns:p14="http://schemas.microsoft.com/office/powerpoint/2010/main" val="1004032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28</a:t>
            </a:fld>
            <a:endParaRPr lang="en-US"/>
          </a:p>
        </p:txBody>
      </p:sp>
    </p:spTree>
    <p:extLst>
      <p:ext uri="{BB962C8B-B14F-4D97-AF65-F5344CB8AC3E}">
        <p14:creationId xmlns:p14="http://schemas.microsoft.com/office/powerpoint/2010/main" val="1156806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30</a:t>
            </a:fld>
            <a:endParaRPr lang="en-US"/>
          </a:p>
        </p:txBody>
      </p:sp>
    </p:spTree>
    <p:extLst>
      <p:ext uri="{BB962C8B-B14F-4D97-AF65-F5344CB8AC3E}">
        <p14:creationId xmlns:p14="http://schemas.microsoft.com/office/powerpoint/2010/main" val="3723526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34</a:t>
            </a:fld>
            <a:endParaRPr lang="en-US"/>
          </a:p>
        </p:txBody>
      </p:sp>
    </p:spTree>
    <p:extLst>
      <p:ext uri="{BB962C8B-B14F-4D97-AF65-F5344CB8AC3E}">
        <p14:creationId xmlns:p14="http://schemas.microsoft.com/office/powerpoint/2010/main" val="150352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35</a:t>
            </a:fld>
            <a:endParaRPr lang="en-US"/>
          </a:p>
        </p:txBody>
      </p:sp>
    </p:spTree>
    <p:extLst>
      <p:ext uri="{BB962C8B-B14F-4D97-AF65-F5344CB8AC3E}">
        <p14:creationId xmlns:p14="http://schemas.microsoft.com/office/powerpoint/2010/main" val="2325992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3</a:t>
            </a:fld>
            <a:endParaRPr lang="en-US"/>
          </a:p>
        </p:txBody>
      </p:sp>
    </p:spTree>
    <p:extLst>
      <p:ext uri="{BB962C8B-B14F-4D97-AF65-F5344CB8AC3E}">
        <p14:creationId xmlns:p14="http://schemas.microsoft.com/office/powerpoint/2010/main" val="713195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4</a:t>
            </a:fld>
            <a:endParaRPr lang="en-US"/>
          </a:p>
        </p:txBody>
      </p:sp>
    </p:spTree>
    <p:extLst>
      <p:ext uri="{BB962C8B-B14F-4D97-AF65-F5344CB8AC3E}">
        <p14:creationId xmlns:p14="http://schemas.microsoft.com/office/powerpoint/2010/main" val="1623751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5</a:t>
            </a:fld>
            <a:endParaRPr lang="en-US"/>
          </a:p>
        </p:txBody>
      </p:sp>
    </p:spTree>
    <p:extLst>
      <p:ext uri="{BB962C8B-B14F-4D97-AF65-F5344CB8AC3E}">
        <p14:creationId xmlns:p14="http://schemas.microsoft.com/office/powerpoint/2010/main" val="2664280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16</a:t>
            </a:fld>
            <a:endParaRPr lang="en-US"/>
          </a:p>
        </p:txBody>
      </p:sp>
    </p:spTree>
    <p:extLst>
      <p:ext uri="{BB962C8B-B14F-4D97-AF65-F5344CB8AC3E}">
        <p14:creationId xmlns:p14="http://schemas.microsoft.com/office/powerpoint/2010/main" val="2410070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19</a:t>
            </a:fld>
            <a:endParaRPr lang="en-US"/>
          </a:p>
        </p:txBody>
      </p:sp>
    </p:spTree>
    <p:extLst>
      <p:ext uri="{BB962C8B-B14F-4D97-AF65-F5344CB8AC3E}">
        <p14:creationId xmlns:p14="http://schemas.microsoft.com/office/powerpoint/2010/main" val="1028471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20</a:t>
            </a:fld>
            <a:endParaRPr lang="en-US"/>
          </a:p>
        </p:txBody>
      </p:sp>
    </p:spTree>
    <p:extLst>
      <p:ext uri="{BB962C8B-B14F-4D97-AF65-F5344CB8AC3E}">
        <p14:creationId xmlns:p14="http://schemas.microsoft.com/office/powerpoint/2010/main" val="2399148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24</a:t>
            </a:fld>
            <a:endParaRPr lang="en-US"/>
          </a:p>
        </p:txBody>
      </p:sp>
    </p:spTree>
    <p:extLst>
      <p:ext uri="{BB962C8B-B14F-4D97-AF65-F5344CB8AC3E}">
        <p14:creationId xmlns:p14="http://schemas.microsoft.com/office/powerpoint/2010/main" val="959893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76937D-9B1A-48E5-96D1-5D9B92F2C055}" type="slidenum">
              <a:rPr lang="en-US" smtClean="0"/>
              <a:t>26</a:t>
            </a:fld>
            <a:endParaRPr lang="en-US"/>
          </a:p>
        </p:txBody>
      </p:sp>
    </p:spTree>
    <p:extLst>
      <p:ext uri="{BB962C8B-B14F-4D97-AF65-F5344CB8AC3E}">
        <p14:creationId xmlns:p14="http://schemas.microsoft.com/office/powerpoint/2010/main" val="3863391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B23C16E-77EE-4E39-95FF-D0434F7DC935}" type="datetimeFigureOut">
              <a:rPr lang="en-US" smtClean="0"/>
              <a:t>11/15/2022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C9F50EC-1180-447D-9A59-9736E4DD546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B23C16E-77EE-4E39-95FF-D0434F7DC935}"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F50EC-1180-447D-9A59-9736E4DD546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B23C16E-77EE-4E39-95FF-D0434F7DC935}"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F50EC-1180-447D-9A59-9736E4DD54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B23C16E-77EE-4E39-95FF-D0434F7DC935}"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F50EC-1180-447D-9A59-9736E4DD546D}"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B23C16E-77EE-4E39-95FF-D0434F7DC935}"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9F50EC-1180-447D-9A59-9736E4DD546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B23C16E-77EE-4E39-95FF-D0434F7DC935}" type="datetimeFigureOut">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9F50EC-1180-447D-9A59-9736E4DD546D}"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B23C16E-77EE-4E39-95FF-D0434F7DC935}" type="datetimeFigureOut">
              <a:rPr lang="en-US" smtClean="0"/>
              <a:t>11/15/2022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9F50EC-1180-447D-9A59-9736E4DD54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B23C16E-77EE-4E39-95FF-D0434F7DC935}" type="datetimeFigureOut">
              <a:rPr lang="en-US" smtClean="0"/>
              <a:t>11/15/2022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9F50EC-1180-447D-9A59-9736E4DD546D}"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23C16E-77EE-4E39-95FF-D0434F7DC935}" type="datetimeFigureOut">
              <a:rPr lang="en-US" smtClean="0"/>
              <a:t>11/15/2022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9F50EC-1180-447D-9A59-9736E4DD54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B23C16E-77EE-4E39-95FF-D0434F7DC935}" type="datetimeFigureOut">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9F50EC-1180-447D-9A59-9736E4DD54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B23C16E-77EE-4E39-95FF-D0434F7DC935}" type="datetimeFigureOut">
              <a:rPr lang="en-US" smtClean="0"/>
              <a:t>11/15/2022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C9F50EC-1180-447D-9A59-9736E4DD546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B23C16E-77EE-4E39-95FF-D0434F7DC935}" type="datetimeFigureOut">
              <a:rPr lang="en-US" smtClean="0"/>
              <a:t>11/15/2022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C9F50EC-1180-447D-9A59-9736E4DD54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rebecca.nesheim@alask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mailto:courtney.reeves@alaska.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ommerce.alaska.gov/web/ins/SurplusLines.asp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kleg.gov/basis/statutes.asp#21.34.020" TargetMode="External"/><Relationship Id="rId2" Type="http://schemas.openxmlformats.org/officeDocument/2006/relationships/hyperlink" Target="https://www.akleg.gov/basis/aac.asp#3.25.04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Surplus Lines Requirements</a:t>
            </a:r>
          </a:p>
        </p:txBody>
      </p:sp>
      <p:sp>
        <p:nvSpPr>
          <p:cNvPr id="3" name="Subtitle 2"/>
          <p:cNvSpPr>
            <a:spLocks noGrp="1"/>
          </p:cNvSpPr>
          <p:nvPr>
            <p:ph type="subTitle" idx="1"/>
          </p:nvPr>
        </p:nvSpPr>
        <p:spPr/>
        <p:txBody>
          <a:bodyPr>
            <a:normAutofit fontScale="92500" lnSpcReduction="20000"/>
          </a:bodyPr>
          <a:lstStyle/>
          <a:p>
            <a:r>
              <a:rPr lang="en-US" b="1" dirty="0"/>
              <a:t>Rebecca Nesheim</a:t>
            </a:r>
          </a:p>
          <a:p>
            <a:r>
              <a:rPr lang="en-US" b="1" dirty="0"/>
              <a:t>Tax Auditor</a:t>
            </a:r>
          </a:p>
          <a:p>
            <a:r>
              <a:rPr lang="en-US" b="1" dirty="0"/>
              <a:t>Alaska Division of Insurance</a:t>
            </a:r>
          </a:p>
        </p:txBody>
      </p:sp>
    </p:spTree>
    <p:extLst>
      <p:ext uri="{BB962C8B-B14F-4D97-AF65-F5344CB8AC3E}">
        <p14:creationId xmlns:p14="http://schemas.microsoft.com/office/powerpoint/2010/main" val="52876138"/>
      </p:ext>
    </p:extLst>
  </p:cSld>
  <p:clrMapOvr>
    <a:masterClrMapping/>
  </p:clrMapOvr>
  <mc:AlternateContent xmlns:mc="http://schemas.openxmlformats.org/markup-compatibility/2006" xmlns:p14="http://schemas.microsoft.com/office/powerpoint/2010/main">
    <mc:Choice Requires="p14">
      <p:transition spd="slow" p14:dur="2000" advTm="3056"/>
    </mc:Choice>
    <mc:Fallback xmlns="">
      <p:transition spd="slow" advTm="305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9C1AB4B-F74E-3131-7B04-DDD6FE5F190D}"/>
              </a:ext>
            </a:extLst>
          </p:cNvPr>
          <p:cNvPicPr>
            <a:picLocks noChangeAspect="1"/>
          </p:cNvPicPr>
          <p:nvPr/>
        </p:nvPicPr>
        <p:blipFill>
          <a:blip r:embed="rId2"/>
          <a:stretch>
            <a:fillRect/>
          </a:stretch>
        </p:blipFill>
        <p:spPr>
          <a:xfrm>
            <a:off x="1371600" y="381000"/>
            <a:ext cx="6705600" cy="6012819"/>
          </a:xfrm>
          <a:prstGeom prst="rect">
            <a:avLst/>
          </a:prstGeom>
        </p:spPr>
      </p:pic>
    </p:spTree>
    <p:extLst>
      <p:ext uri="{BB962C8B-B14F-4D97-AF65-F5344CB8AC3E}">
        <p14:creationId xmlns:p14="http://schemas.microsoft.com/office/powerpoint/2010/main" val="1372759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05E874B-216E-4263-AD8B-336B4EAF89BC}"/>
              </a:ext>
            </a:extLst>
          </p:cNvPr>
          <p:cNvPicPr>
            <a:picLocks noChangeAspect="1"/>
          </p:cNvPicPr>
          <p:nvPr/>
        </p:nvPicPr>
        <p:blipFill>
          <a:blip r:embed="rId2"/>
          <a:stretch>
            <a:fillRect/>
          </a:stretch>
        </p:blipFill>
        <p:spPr>
          <a:xfrm>
            <a:off x="308967" y="2133601"/>
            <a:ext cx="8526065" cy="2181348"/>
          </a:xfrm>
          <a:prstGeom prst="rect">
            <a:avLst/>
          </a:prstGeom>
        </p:spPr>
      </p:pic>
    </p:spTree>
    <p:extLst>
      <p:ext uri="{BB962C8B-B14F-4D97-AF65-F5344CB8AC3E}">
        <p14:creationId xmlns:p14="http://schemas.microsoft.com/office/powerpoint/2010/main" val="2622571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B183F40-2A61-54EE-E22F-74300921E81F}"/>
              </a:ext>
            </a:extLst>
          </p:cNvPr>
          <p:cNvPicPr>
            <a:picLocks noChangeAspect="1"/>
          </p:cNvPicPr>
          <p:nvPr/>
        </p:nvPicPr>
        <p:blipFill>
          <a:blip r:embed="rId2"/>
          <a:stretch>
            <a:fillRect/>
          </a:stretch>
        </p:blipFill>
        <p:spPr>
          <a:xfrm>
            <a:off x="0" y="890530"/>
            <a:ext cx="9144000" cy="5076940"/>
          </a:xfrm>
          <a:prstGeom prst="rect">
            <a:avLst/>
          </a:prstGeom>
        </p:spPr>
      </p:pic>
    </p:spTree>
    <p:extLst>
      <p:ext uri="{BB962C8B-B14F-4D97-AF65-F5344CB8AC3E}">
        <p14:creationId xmlns:p14="http://schemas.microsoft.com/office/powerpoint/2010/main" val="791413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AEAF791-8C21-4DED-8A4D-5555D66ADB7A}"/>
              </a:ext>
            </a:extLst>
          </p:cNvPr>
          <p:cNvPicPr>
            <a:picLocks noChangeAspect="1"/>
          </p:cNvPicPr>
          <p:nvPr/>
        </p:nvPicPr>
        <p:blipFill>
          <a:blip r:embed="rId2"/>
          <a:stretch>
            <a:fillRect/>
          </a:stretch>
        </p:blipFill>
        <p:spPr>
          <a:xfrm>
            <a:off x="759420" y="838200"/>
            <a:ext cx="7587202" cy="4700882"/>
          </a:xfrm>
          <a:prstGeom prst="rect">
            <a:avLst/>
          </a:prstGeom>
        </p:spPr>
      </p:pic>
    </p:spTree>
    <p:extLst>
      <p:ext uri="{BB962C8B-B14F-4D97-AF65-F5344CB8AC3E}">
        <p14:creationId xmlns:p14="http://schemas.microsoft.com/office/powerpoint/2010/main" val="1828274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171C87-2241-4BFF-B0D2-2F9CF983CDDD}"/>
              </a:ext>
            </a:extLst>
          </p:cNvPr>
          <p:cNvSpPr>
            <a:spLocks noGrp="1"/>
          </p:cNvSpPr>
          <p:nvPr>
            <p:ph idx="1"/>
          </p:nvPr>
        </p:nvSpPr>
        <p:spPr/>
        <p:txBody>
          <a:bodyPr>
            <a:normAutofit lnSpcReduction="10000"/>
          </a:bodyPr>
          <a:lstStyle/>
          <a:p>
            <a:endParaRPr lang="en-US" dirty="0"/>
          </a:p>
          <a:p>
            <a:r>
              <a:rPr lang="en-US" dirty="0"/>
              <a:t>Must have a qualified risk manager – which is defined in the NRRA.</a:t>
            </a:r>
          </a:p>
          <a:p>
            <a:pPr marL="109728" indent="0">
              <a:buNone/>
            </a:pPr>
            <a:endParaRPr lang="en-US" dirty="0"/>
          </a:p>
          <a:p>
            <a:r>
              <a:rPr lang="en-US" dirty="0"/>
              <a:t>Paid aggregate nationwide commercial property and casualty insurance premiums in excess of $100,000 in the immediately preceding 12 months, and</a:t>
            </a:r>
          </a:p>
          <a:p>
            <a:pPr marL="109728" indent="0">
              <a:buNone/>
            </a:pPr>
            <a:endParaRPr lang="en-US" dirty="0"/>
          </a:p>
          <a:p>
            <a:r>
              <a:rPr lang="en-US" dirty="0"/>
              <a:t>Meets certain criteria identified in Bulletin 19-15.</a:t>
            </a:r>
          </a:p>
        </p:txBody>
      </p:sp>
      <p:sp>
        <p:nvSpPr>
          <p:cNvPr id="3" name="Title 2">
            <a:extLst>
              <a:ext uri="{FF2B5EF4-FFF2-40B4-BE49-F238E27FC236}">
                <a16:creationId xmlns:a16="http://schemas.microsoft.com/office/drawing/2014/main" id="{05F12A9C-27A2-4C67-9786-38A985F8F107}"/>
              </a:ext>
            </a:extLst>
          </p:cNvPr>
          <p:cNvSpPr>
            <a:spLocks noGrp="1"/>
          </p:cNvSpPr>
          <p:nvPr>
            <p:ph type="title"/>
          </p:nvPr>
        </p:nvSpPr>
        <p:spPr/>
        <p:txBody>
          <a:bodyPr>
            <a:normAutofit/>
          </a:bodyPr>
          <a:lstStyle/>
          <a:p>
            <a:pPr algn="ctr"/>
            <a:r>
              <a:rPr lang="en-US" sz="2800" u="sng" dirty="0"/>
              <a:t>Exempt Commercial Purchaser</a:t>
            </a:r>
            <a:br>
              <a:rPr lang="en-US" sz="2800" u="sng" dirty="0"/>
            </a:br>
            <a:r>
              <a:rPr lang="en-US" sz="2800" u="sng" dirty="0"/>
              <a:t>AS 21.34.020(b) and 3 AAC 25.035</a:t>
            </a:r>
          </a:p>
        </p:txBody>
      </p:sp>
    </p:spTree>
    <p:extLst>
      <p:ext uri="{BB962C8B-B14F-4D97-AF65-F5344CB8AC3E}">
        <p14:creationId xmlns:p14="http://schemas.microsoft.com/office/powerpoint/2010/main" val="4145533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98399E-5539-4D6B-9AF5-62ADF439CD9F}"/>
              </a:ext>
            </a:extLst>
          </p:cNvPr>
          <p:cNvSpPr>
            <a:spLocks noGrp="1"/>
          </p:cNvSpPr>
          <p:nvPr>
            <p:ph idx="1"/>
          </p:nvPr>
        </p:nvSpPr>
        <p:spPr>
          <a:xfrm>
            <a:off x="457200" y="1590325"/>
            <a:ext cx="8229600" cy="5321491"/>
          </a:xfrm>
        </p:spPr>
        <p:txBody>
          <a:bodyPr/>
          <a:lstStyle/>
          <a:p>
            <a:r>
              <a:rPr lang="en-US" sz="2400" dirty="0"/>
              <a:t>(1) the broker has disclosed to the exempt commercial purchaser that the insurance may or may not be available from the admitted market that may provide greater protection with more regulatory oversight; and</a:t>
            </a:r>
            <a:br>
              <a:rPr lang="en-US" sz="2400" dirty="0"/>
            </a:br>
            <a:endParaRPr lang="en-US" sz="2400" dirty="0"/>
          </a:p>
          <a:p>
            <a:r>
              <a:rPr lang="en-US" sz="2400" dirty="0"/>
              <a:t>(2) the exempt commercial purchaser has subsequently </a:t>
            </a:r>
            <a:r>
              <a:rPr lang="en-US" sz="2400" b="1" dirty="0"/>
              <a:t>requested in writing </a:t>
            </a:r>
            <a:r>
              <a:rPr lang="en-US" sz="2400" dirty="0"/>
              <a:t>that the broker procure or place the insurance from a nonadmitted insurer.</a:t>
            </a:r>
          </a:p>
          <a:p>
            <a:endParaRPr lang="en-US" dirty="0"/>
          </a:p>
        </p:txBody>
      </p:sp>
      <p:sp>
        <p:nvSpPr>
          <p:cNvPr id="3" name="Title 2">
            <a:extLst>
              <a:ext uri="{FF2B5EF4-FFF2-40B4-BE49-F238E27FC236}">
                <a16:creationId xmlns:a16="http://schemas.microsoft.com/office/drawing/2014/main" id="{FAE3109D-8327-4A12-AD6A-2DD6B0BA1CDD}"/>
              </a:ext>
            </a:extLst>
          </p:cNvPr>
          <p:cNvSpPr>
            <a:spLocks noGrp="1"/>
          </p:cNvSpPr>
          <p:nvPr>
            <p:ph type="title"/>
          </p:nvPr>
        </p:nvSpPr>
        <p:spPr>
          <a:xfrm>
            <a:off x="457200" y="304800"/>
            <a:ext cx="8534400" cy="1219200"/>
          </a:xfrm>
        </p:spPr>
        <p:txBody>
          <a:bodyPr>
            <a:normAutofit/>
          </a:bodyPr>
          <a:lstStyle/>
          <a:p>
            <a:pPr algn="ctr"/>
            <a:r>
              <a:rPr lang="en-US" sz="2800" u="sng" dirty="0">
                <a:effectLst/>
              </a:rPr>
              <a:t>Exempt Commercial Purchaser Documentation</a:t>
            </a:r>
            <a:br>
              <a:rPr lang="en-US" sz="2800" dirty="0">
                <a:effectLst/>
              </a:rPr>
            </a:br>
            <a:endParaRPr lang="en-US" sz="2800" dirty="0">
              <a:effectLst/>
            </a:endParaRPr>
          </a:p>
        </p:txBody>
      </p:sp>
    </p:spTree>
    <p:extLst>
      <p:ext uri="{BB962C8B-B14F-4D97-AF65-F5344CB8AC3E}">
        <p14:creationId xmlns:p14="http://schemas.microsoft.com/office/powerpoint/2010/main" val="4046356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marL="0" indent="0" algn="ctr">
              <a:buNone/>
            </a:pPr>
            <a:r>
              <a:rPr lang="en-US" b="1" u="sng" dirty="0"/>
              <a:t>Notification AS 21.34.110 (prior to binding)</a:t>
            </a:r>
          </a:p>
          <a:p>
            <a:pPr marL="0" lvl="0" indent="0">
              <a:buNone/>
            </a:pPr>
            <a:endParaRPr lang="en-US" dirty="0"/>
          </a:p>
          <a:p>
            <a:pPr marL="514350" lvl="0" indent="-514350">
              <a:buFont typeface="+mj-lt"/>
              <a:buAutoNum type="arabicPeriod"/>
            </a:pPr>
            <a:r>
              <a:rPr lang="en-US" dirty="0"/>
              <a:t>The insurer does not hold a certificate of authority issued in Alaska,</a:t>
            </a:r>
          </a:p>
          <a:p>
            <a:pPr marL="514350" lvl="0" indent="-514350">
              <a:buFont typeface="+mj-lt"/>
              <a:buAutoNum type="arabicPeriod"/>
            </a:pPr>
            <a:endParaRPr lang="en-US" dirty="0"/>
          </a:p>
          <a:p>
            <a:pPr marL="514350" lvl="0" indent="-514350">
              <a:buFont typeface="+mj-lt"/>
              <a:buAutoNum type="arabicPeriod"/>
            </a:pPr>
            <a:r>
              <a:rPr lang="en-US" dirty="0"/>
              <a:t>The insurer is not subject to the supervision by the Division, and</a:t>
            </a:r>
          </a:p>
          <a:p>
            <a:pPr marL="514350" lvl="0" indent="-514350">
              <a:buFont typeface="+mj-lt"/>
              <a:buAutoNum type="arabicPeriod"/>
            </a:pPr>
            <a:endParaRPr lang="en-US" dirty="0"/>
          </a:p>
          <a:p>
            <a:pPr marL="514350" lvl="0" indent="-514350">
              <a:buFont typeface="+mj-lt"/>
              <a:buAutoNum type="arabicPeriod"/>
            </a:pPr>
            <a:r>
              <a:rPr lang="en-US" dirty="0"/>
              <a:t>In the event of insolvency, losses will not be covered by the Alaska Insurance Guaranty Association. </a:t>
            </a:r>
          </a:p>
          <a:p>
            <a:pPr marL="514350" lvl="0" indent="-514350">
              <a:buFont typeface="+mj-lt"/>
              <a:buAutoNum type="arabicPeriod"/>
            </a:pPr>
            <a:endParaRPr lang="en-US" dirty="0"/>
          </a:p>
          <a:p>
            <a:pPr marL="514350" lvl="0" indent="-514350">
              <a:buFont typeface="+mj-lt"/>
              <a:buAutoNum type="arabicPeriod"/>
            </a:pPr>
            <a:r>
              <a:rPr lang="en-US" dirty="0"/>
              <a:t>Written documentation and proof of delivery must be in the insured’s file.</a:t>
            </a:r>
          </a:p>
        </p:txBody>
      </p:sp>
    </p:spTree>
    <p:extLst>
      <p:ext uri="{BB962C8B-B14F-4D97-AF65-F5344CB8AC3E}">
        <p14:creationId xmlns:p14="http://schemas.microsoft.com/office/powerpoint/2010/main" val="3822418737"/>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4A726D-157D-FE4E-BE24-0F3B310B5653}"/>
              </a:ext>
            </a:extLst>
          </p:cNvPr>
          <p:cNvSpPr>
            <a:spLocks noGrp="1"/>
          </p:cNvSpPr>
          <p:nvPr>
            <p:ph idx="1"/>
          </p:nvPr>
        </p:nvSpPr>
        <p:spPr/>
        <p:txBody>
          <a:bodyPr>
            <a:normAutofit fontScale="92500"/>
          </a:bodyPr>
          <a:lstStyle/>
          <a:p>
            <a:r>
              <a:rPr lang="en-US" dirty="0"/>
              <a:t>Prompt delivery – if the policy is not available within 30 days from binding, then other evidence of insurance such as a binder, cover note, confirmation of coverage, or whatever name you call it, is required to be delivered to the insured within 30 days of binding.</a:t>
            </a:r>
          </a:p>
          <a:p>
            <a:endParaRPr lang="en-US" dirty="0"/>
          </a:p>
          <a:p>
            <a:r>
              <a:rPr lang="en-US" dirty="0"/>
              <a:t>Evidence of insurance is a policy/declaration, binder, cover note, confirmation of coverage, endorsement (both premium and nonpremium bearing), company audit, and certificates. </a:t>
            </a:r>
          </a:p>
        </p:txBody>
      </p:sp>
      <p:sp>
        <p:nvSpPr>
          <p:cNvPr id="3" name="Title 2">
            <a:extLst>
              <a:ext uri="{FF2B5EF4-FFF2-40B4-BE49-F238E27FC236}">
                <a16:creationId xmlns:a16="http://schemas.microsoft.com/office/drawing/2014/main" id="{734F8AE7-42F1-CA54-AEFC-D07E5EA45A53}"/>
              </a:ext>
            </a:extLst>
          </p:cNvPr>
          <p:cNvSpPr>
            <a:spLocks noGrp="1"/>
          </p:cNvSpPr>
          <p:nvPr>
            <p:ph type="title"/>
          </p:nvPr>
        </p:nvSpPr>
        <p:spPr/>
        <p:txBody>
          <a:bodyPr/>
          <a:lstStyle/>
          <a:p>
            <a:pPr algn="ctr"/>
            <a:r>
              <a:rPr lang="en-US" dirty="0"/>
              <a:t>Evidence of Insurance</a:t>
            </a:r>
          </a:p>
        </p:txBody>
      </p:sp>
    </p:spTree>
    <p:extLst>
      <p:ext uri="{BB962C8B-B14F-4D97-AF65-F5344CB8AC3E}">
        <p14:creationId xmlns:p14="http://schemas.microsoft.com/office/powerpoint/2010/main" val="1711054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E7B46E-3529-413D-A5C1-E300D17D1E75}"/>
              </a:ext>
            </a:extLst>
          </p:cNvPr>
          <p:cNvSpPr>
            <a:spLocks noGrp="1"/>
          </p:cNvSpPr>
          <p:nvPr>
            <p:ph idx="1"/>
          </p:nvPr>
        </p:nvSpPr>
        <p:spPr/>
        <p:txBody>
          <a:bodyPr>
            <a:normAutofit fontScale="92500" lnSpcReduction="20000"/>
          </a:bodyPr>
          <a:lstStyle/>
          <a:p>
            <a:r>
              <a:rPr lang="en-US" sz="2800" dirty="0"/>
              <a:t>Description and location of the subject of   insurance.</a:t>
            </a:r>
            <a:endParaRPr lang="en-US" sz="2000" dirty="0"/>
          </a:p>
          <a:p>
            <a:r>
              <a:rPr lang="en-US" sz="2800" dirty="0"/>
              <a:t>General description of the coverages of the insurance.</a:t>
            </a:r>
            <a:endParaRPr lang="en-US" sz="2000" dirty="0"/>
          </a:p>
          <a:p>
            <a:r>
              <a:rPr lang="en-US" sz="2800" dirty="0"/>
              <a:t>Premium and rate charged and taxes to be collected.</a:t>
            </a:r>
            <a:endParaRPr lang="en-US" sz="2000" dirty="0"/>
          </a:p>
          <a:p>
            <a:r>
              <a:rPr lang="en-US" sz="2800" dirty="0"/>
              <a:t>Name and address of the insured.</a:t>
            </a:r>
          </a:p>
          <a:p>
            <a:r>
              <a:rPr lang="en-US" sz="2800" dirty="0"/>
              <a:t>Name of each insurance company and the percentage of the entire risk assumed by each (if just one company then 100% is assumed).</a:t>
            </a:r>
          </a:p>
          <a:p>
            <a:r>
              <a:rPr lang="en-US" sz="2800" dirty="0"/>
              <a:t>Name and license number of the surplus lines broker.</a:t>
            </a:r>
          </a:p>
          <a:p>
            <a:endParaRPr lang="en-US" sz="2000" dirty="0"/>
          </a:p>
          <a:p>
            <a:endParaRPr lang="en-US" dirty="0"/>
          </a:p>
        </p:txBody>
      </p:sp>
      <p:sp>
        <p:nvSpPr>
          <p:cNvPr id="3" name="Title 2">
            <a:extLst>
              <a:ext uri="{FF2B5EF4-FFF2-40B4-BE49-F238E27FC236}">
                <a16:creationId xmlns:a16="http://schemas.microsoft.com/office/drawing/2014/main" id="{728F805B-AC62-4CE9-8782-DE82448A5E99}"/>
              </a:ext>
            </a:extLst>
          </p:cNvPr>
          <p:cNvSpPr>
            <a:spLocks noGrp="1"/>
          </p:cNvSpPr>
          <p:nvPr>
            <p:ph type="title"/>
          </p:nvPr>
        </p:nvSpPr>
        <p:spPr/>
        <p:txBody>
          <a:bodyPr>
            <a:normAutofit/>
          </a:bodyPr>
          <a:lstStyle/>
          <a:p>
            <a:pPr algn="ctr"/>
            <a:r>
              <a:rPr lang="en-US" sz="2800" u="sng" dirty="0">
                <a:effectLst/>
              </a:rPr>
              <a:t>Evidence of Insurance Material Facts</a:t>
            </a:r>
            <a:br>
              <a:rPr lang="en-US" sz="2800" u="sng" dirty="0">
                <a:effectLst/>
              </a:rPr>
            </a:br>
            <a:r>
              <a:rPr lang="en-US" sz="2800" u="sng" dirty="0">
                <a:effectLst/>
              </a:rPr>
              <a:t>AS 21.34.100(a)</a:t>
            </a:r>
          </a:p>
        </p:txBody>
      </p:sp>
    </p:spTree>
    <p:extLst>
      <p:ext uri="{BB962C8B-B14F-4D97-AF65-F5344CB8AC3E}">
        <p14:creationId xmlns:p14="http://schemas.microsoft.com/office/powerpoint/2010/main" val="2634294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pPr marL="109728" indent="0" algn="ctr">
              <a:buNone/>
            </a:pPr>
            <a:r>
              <a:rPr lang="en-US" b="1" dirty="0"/>
              <a:t>Division of Insurance Recommended Language when referencing the quote in evidence of insurance. </a:t>
            </a:r>
          </a:p>
          <a:p>
            <a:pPr marL="109728" indent="0">
              <a:buNone/>
            </a:pPr>
            <a:endParaRPr lang="en-US" dirty="0"/>
          </a:p>
          <a:p>
            <a:pPr marL="109728" indent="0">
              <a:buNone/>
            </a:pPr>
            <a:endParaRPr lang="en-US" dirty="0"/>
          </a:p>
          <a:p>
            <a:pPr marL="109728" indent="0">
              <a:buNone/>
            </a:pPr>
            <a:r>
              <a:rPr lang="en-US" dirty="0"/>
              <a:t>“ Quote Number ______, dated ________ is incorporated by reference and is part of this binder as though fully set forth herein.”</a:t>
            </a:r>
          </a:p>
          <a:p>
            <a:pPr marL="109728" indent="0">
              <a:buNone/>
            </a:pPr>
            <a:endParaRPr lang="en-US" dirty="0"/>
          </a:p>
        </p:txBody>
      </p:sp>
    </p:spTree>
    <p:extLst>
      <p:ext uri="{BB962C8B-B14F-4D97-AF65-F5344CB8AC3E}">
        <p14:creationId xmlns:p14="http://schemas.microsoft.com/office/powerpoint/2010/main" val="3577215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9C0230-0D2E-4DF3-9FAF-F6B2713892FF}"/>
              </a:ext>
            </a:extLst>
          </p:cNvPr>
          <p:cNvSpPr>
            <a:spLocks noGrp="1"/>
          </p:cNvSpPr>
          <p:nvPr>
            <p:ph idx="1"/>
          </p:nvPr>
        </p:nvSpPr>
        <p:spPr>
          <a:xfrm>
            <a:off x="457200" y="1166018"/>
            <a:ext cx="8229600" cy="4525963"/>
          </a:xfrm>
        </p:spPr>
        <p:txBody>
          <a:bodyPr>
            <a:normAutofit/>
          </a:bodyPr>
          <a:lstStyle/>
          <a:p>
            <a:r>
              <a:rPr lang="en-US" dirty="0"/>
              <a:t>July 21, 2011, the NRRA went into effect.  </a:t>
            </a:r>
          </a:p>
          <a:p>
            <a:endParaRPr lang="en-US" dirty="0"/>
          </a:p>
          <a:p>
            <a:r>
              <a:rPr lang="en-US" dirty="0"/>
              <a:t>The significant changes were made to create more consistency to how surplus lines is applied across the country.  </a:t>
            </a:r>
          </a:p>
          <a:p>
            <a:endParaRPr lang="en-US" dirty="0"/>
          </a:p>
          <a:p>
            <a:r>
              <a:rPr lang="en-US" dirty="0"/>
              <a:t>One of the biggest changes was to the home state of the insured.  Once the home state of the insured is determined, that state’s laws are followed.</a:t>
            </a:r>
          </a:p>
        </p:txBody>
      </p:sp>
      <p:sp>
        <p:nvSpPr>
          <p:cNvPr id="3" name="Title 2">
            <a:extLst>
              <a:ext uri="{FF2B5EF4-FFF2-40B4-BE49-F238E27FC236}">
                <a16:creationId xmlns:a16="http://schemas.microsoft.com/office/drawing/2014/main" id="{64F9C557-FD10-483D-A7A5-0034C35DA191}"/>
              </a:ext>
            </a:extLst>
          </p:cNvPr>
          <p:cNvSpPr>
            <a:spLocks noGrp="1"/>
          </p:cNvSpPr>
          <p:nvPr>
            <p:ph type="title"/>
          </p:nvPr>
        </p:nvSpPr>
        <p:spPr>
          <a:xfrm>
            <a:off x="457200" y="274638"/>
            <a:ext cx="8229600" cy="639762"/>
          </a:xfrm>
        </p:spPr>
        <p:txBody>
          <a:bodyPr>
            <a:noAutofit/>
          </a:bodyPr>
          <a:lstStyle/>
          <a:p>
            <a:pPr algn="ctr"/>
            <a:r>
              <a:rPr lang="en-US" sz="2800" u="sng" dirty="0"/>
              <a:t>NRRA (Nonadmitted and Reinsurance Reform Act of 2010)</a:t>
            </a:r>
          </a:p>
        </p:txBody>
      </p:sp>
    </p:spTree>
    <p:extLst>
      <p:ext uri="{BB962C8B-B14F-4D97-AF65-F5344CB8AC3E}">
        <p14:creationId xmlns:p14="http://schemas.microsoft.com/office/powerpoint/2010/main" val="931341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81000"/>
            <a:ext cx="7772400" cy="5867400"/>
          </a:xfrm>
        </p:spPr>
        <p:txBody>
          <a:bodyPr>
            <a:normAutofit/>
          </a:bodyPr>
          <a:lstStyle/>
          <a:p>
            <a:pPr marL="0" indent="0">
              <a:buNone/>
            </a:pPr>
            <a:r>
              <a:rPr lang="en-US" sz="2800" b="1" u="sng" dirty="0"/>
              <a:t>Disclosure Language AS 21.34.100(e)</a:t>
            </a:r>
          </a:p>
          <a:p>
            <a:pPr marL="0" indent="0" algn="ctr">
              <a:buNone/>
            </a:pPr>
            <a:r>
              <a:rPr lang="en-US" sz="2800" b="1" dirty="0"/>
              <a:t>After binding – must be verbatim </a:t>
            </a:r>
          </a:p>
          <a:p>
            <a:pPr marL="0" indent="0" algn="ctr">
              <a:buNone/>
            </a:pPr>
            <a:r>
              <a:rPr lang="en-US" sz="2800" b="1" dirty="0"/>
              <a:t>on all evidence of insurance</a:t>
            </a:r>
          </a:p>
          <a:p>
            <a:pPr marL="0" indent="0">
              <a:buNone/>
            </a:pPr>
            <a:endParaRPr lang="en-US" sz="2800" b="1" u="sng" dirty="0"/>
          </a:p>
          <a:p>
            <a:pPr marL="0" indent="0">
              <a:buNone/>
            </a:pPr>
            <a:r>
              <a:rPr lang="en-US" sz="2400" dirty="0"/>
              <a:t>“This is evidence of insurance procured and developed under the Alaska Surplus Lines Law, AS 21.34.  It is not covered by the Alaska Insurance Guaranty Association Act, AS 21.80.”</a:t>
            </a:r>
            <a:r>
              <a:rPr lang="en-US" sz="3500" dirty="0"/>
              <a:t> </a:t>
            </a:r>
            <a:r>
              <a:rPr lang="en-US" dirty="0">
                <a:effectLst/>
              </a:rPr>
              <a:t> </a:t>
            </a:r>
          </a:p>
          <a:p>
            <a:pPr marL="0" indent="0">
              <a:buNone/>
            </a:pPr>
            <a:endParaRPr lang="en-US" dirty="0"/>
          </a:p>
          <a:p>
            <a:pPr marL="0" indent="0">
              <a:buNone/>
            </a:pPr>
            <a:r>
              <a:rPr lang="en-US" sz="2200" dirty="0"/>
              <a:t>Preferably, this should be on the first page.  However, a separate document at the beginning of the evidence of insurance is acceptable.  Do not place over any words so they become illegible.</a:t>
            </a:r>
          </a:p>
        </p:txBody>
      </p:sp>
    </p:spTree>
    <p:extLst>
      <p:ext uri="{BB962C8B-B14F-4D97-AF65-F5344CB8AC3E}">
        <p14:creationId xmlns:p14="http://schemas.microsoft.com/office/powerpoint/2010/main" val="3398350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D75639-D88F-4BC2-A62C-743FE5D0BB06}"/>
              </a:ext>
            </a:extLst>
          </p:cNvPr>
          <p:cNvSpPr>
            <a:spLocks noGrp="1"/>
          </p:cNvSpPr>
          <p:nvPr>
            <p:ph idx="1"/>
          </p:nvPr>
        </p:nvSpPr>
        <p:spPr/>
        <p:txBody>
          <a:bodyPr>
            <a:normAutofit lnSpcReduction="10000"/>
          </a:bodyPr>
          <a:lstStyle/>
          <a:p>
            <a:endParaRPr lang="en-US" dirty="0"/>
          </a:p>
          <a:p>
            <a:r>
              <a:rPr lang="en-US" dirty="0"/>
              <a:t>The Quarterly Report is to be filed in OPT</a:t>
            </a:r>
            <a:r>
              <a:rPr lang="en-US" i="1" dirty="0"/>
              <a:t>ins </a:t>
            </a:r>
            <a:r>
              <a:rPr lang="en-US" dirty="0"/>
              <a:t>along with the payments for premium tax and filing fees by the business entity.  Bulletin B 17-08.</a:t>
            </a:r>
          </a:p>
          <a:p>
            <a:endParaRPr lang="en-US" dirty="0"/>
          </a:p>
          <a:p>
            <a:r>
              <a:rPr lang="en-US" dirty="0"/>
              <a:t>Quarterly Affidavit – Attestation to the accuracy of the Quarterly Report.</a:t>
            </a:r>
          </a:p>
          <a:p>
            <a:endParaRPr lang="en-US" dirty="0"/>
          </a:p>
          <a:p>
            <a:r>
              <a:rPr lang="en-US" dirty="0"/>
              <a:t>Quarterly Report – summary and list of transactions.</a:t>
            </a:r>
          </a:p>
          <a:p>
            <a:endParaRPr lang="en-US" dirty="0"/>
          </a:p>
          <a:p>
            <a:endParaRPr lang="en-US" dirty="0"/>
          </a:p>
        </p:txBody>
      </p:sp>
      <p:sp>
        <p:nvSpPr>
          <p:cNvPr id="3" name="Title 2">
            <a:extLst>
              <a:ext uri="{FF2B5EF4-FFF2-40B4-BE49-F238E27FC236}">
                <a16:creationId xmlns:a16="http://schemas.microsoft.com/office/drawing/2014/main" id="{7A360448-F862-49B9-94C9-B0AF59573C7C}"/>
              </a:ext>
            </a:extLst>
          </p:cNvPr>
          <p:cNvSpPr>
            <a:spLocks noGrp="1"/>
          </p:cNvSpPr>
          <p:nvPr>
            <p:ph type="title"/>
          </p:nvPr>
        </p:nvSpPr>
        <p:spPr/>
        <p:txBody>
          <a:bodyPr>
            <a:normAutofit/>
          </a:bodyPr>
          <a:lstStyle/>
          <a:p>
            <a:pPr algn="ctr"/>
            <a:r>
              <a:rPr lang="en-US" sz="2800" u="sng" dirty="0"/>
              <a:t>Quarterly Report AS 21.34.170 </a:t>
            </a:r>
            <a:br>
              <a:rPr lang="en-US" sz="2800" u="sng" dirty="0"/>
            </a:br>
            <a:r>
              <a:rPr lang="en-US" sz="2800" u="sng" dirty="0"/>
              <a:t>and 3 AAC 25.100</a:t>
            </a:r>
          </a:p>
        </p:txBody>
      </p:sp>
    </p:spTree>
    <p:extLst>
      <p:ext uri="{BB962C8B-B14F-4D97-AF65-F5344CB8AC3E}">
        <p14:creationId xmlns:p14="http://schemas.microsoft.com/office/powerpoint/2010/main" val="1115945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2E2072-C7B8-48D5-AB2F-A62454D1A24C}"/>
              </a:ext>
            </a:extLst>
          </p:cNvPr>
          <p:cNvSpPr>
            <a:spLocks noGrp="1"/>
          </p:cNvSpPr>
          <p:nvPr>
            <p:ph idx="1"/>
          </p:nvPr>
        </p:nvSpPr>
        <p:spPr>
          <a:xfrm>
            <a:off x="457200" y="1166018"/>
            <a:ext cx="8229600" cy="4525963"/>
          </a:xfrm>
        </p:spPr>
        <p:txBody>
          <a:bodyPr>
            <a:normAutofit fontScale="92500" lnSpcReduction="10000"/>
          </a:bodyPr>
          <a:lstStyle/>
          <a:p>
            <a:r>
              <a:rPr lang="en-US" dirty="0"/>
              <a:t>Producing broker business </a:t>
            </a:r>
            <a:r>
              <a:rPr lang="en-US" dirty="0" err="1"/>
              <a:t>entiy</a:t>
            </a:r>
            <a:r>
              <a:rPr lang="en-US" dirty="0"/>
              <a:t> name and license number not matching.</a:t>
            </a:r>
          </a:p>
          <a:p>
            <a:r>
              <a:rPr lang="en-US" dirty="0"/>
              <a:t>Producing broker information is for an individual.</a:t>
            </a:r>
          </a:p>
          <a:p>
            <a:r>
              <a:rPr lang="en-US" dirty="0"/>
              <a:t>Mismatch between NAIC Co-codes and Insurer names.</a:t>
            </a:r>
          </a:p>
          <a:p>
            <a:r>
              <a:rPr lang="en-US" dirty="0"/>
              <a:t>Endorsement policy term start date not matching initial policy.</a:t>
            </a:r>
          </a:p>
          <a:p>
            <a:r>
              <a:rPr lang="en-US" dirty="0"/>
              <a:t>Endorsement not identified correctly as endorsement and invoice date missing</a:t>
            </a:r>
          </a:p>
          <a:p>
            <a:r>
              <a:rPr lang="en-US" dirty="0"/>
              <a:t>Missing Lloyd syndicates.</a:t>
            </a:r>
          </a:p>
          <a:p>
            <a:r>
              <a:rPr lang="en-US" dirty="0"/>
              <a:t>Subscription policy insurers % of coverage not adding up to 100% of risk.</a:t>
            </a:r>
          </a:p>
          <a:p>
            <a:endParaRPr lang="en-US" dirty="0"/>
          </a:p>
        </p:txBody>
      </p:sp>
      <p:sp>
        <p:nvSpPr>
          <p:cNvPr id="3" name="Title 2">
            <a:extLst>
              <a:ext uri="{FF2B5EF4-FFF2-40B4-BE49-F238E27FC236}">
                <a16:creationId xmlns:a16="http://schemas.microsoft.com/office/drawing/2014/main" id="{39AFD7D4-EB7D-4B8F-B1ED-F7F919CA1D44}"/>
              </a:ext>
            </a:extLst>
          </p:cNvPr>
          <p:cNvSpPr>
            <a:spLocks noGrp="1"/>
          </p:cNvSpPr>
          <p:nvPr>
            <p:ph type="title"/>
          </p:nvPr>
        </p:nvSpPr>
        <p:spPr/>
        <p:txBody>
          <a:bodyPr>
            <a:normAutofit/>
          </a:bodyPr>
          <a:lstStyle/>
          <a:p>
            <a:pPr algn="ctr"/>
            <a:r>
              <a:rPr lang="en-US" sz="2800" u="sng" dirty="0"/>
              <a:t>Some Common Transaction Errors </a:t>
            </a:r>
          </a:p>
        </p:txBody>
      </p:sp>
    </p:spTree>
    <p:extLst>
      <p:ext uri="{BB962C8B-B14F-4D97-AF65-F5344CB8AC3E}">
        <p14:creationId xmlns:p14="http://schemas.microsoft.com/office/powerpoint/2010/main" val="3705359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3CCB9B-EDFF-8B4B-FFA8-EF80FBC830EF}"/>
              </a:ext>
            </a:extLst>
          </p:cNvPr>
          <p:cNvSpPr>
            <a:spLocks noGrp="1"/>
          </p:cNvSpPr>
          <p:nvPr>
            <p:ph idx="1"/>
          </p:nvPr>
        </p:nvSpPr>
        <p:spPr/>
        <p:txBody>
          <a:bodyPr>
            <a:normAutofit lnSpcReduction="10000"/>
          </a:bodyPr>
          <a:lstStyle/>
          <a:p>
            <a:r>
              <a:rPr lang="en-US" sz="2400" dirty="0">
                <a:effectLst/>
                <a:latin typeface="Lucida Sans Unicode" panose="020B0602030504020204" pitchFamily="34" charset="0"/>
                <a:ea typeface="Calibri" panose="020F0502020204030204" pitchFamily="34" charset="0"/>
                <a:cs typeface="Lucida Sans Unicode" panose="020B0602030504020204" pitchFamily="34" charset="0"/>
              </a:rPr>
              <a:t>At a minimum, the state in which the risk is located must be in the location of risk.</a:t>
            </a:r>
          </a:p>
          <a:p>
            <a:endParaRPr lang="en-US" sz="2400" dirty="0">
              <a:effectLst/>
              <a:latin typeface="Lucida Sans Unicode" panose="020B0602030504020204" pitchFamily="34" charset="0"/>
              <a:ea typeface="Calibri" panose="020F0502020204030204" pitchFamily="34" charset="0"/>
              <a:cs typeface="Lucida Sans Unicode" panose="020B0602030504020204" pitchFamily="34" charset="0"/>
            </a:endParaRPr>
          </a:p>
          <a:p>
            <a:r>
              <a:rPr lang="en-US" sz="2400" dirty="0">
                <a:latin typeface="Lucida Sans Unicode" panose="020B0602030504020204" pitchFamily="34" charset="0"/>
                <a:ea typeface="Calibri" panose="020F0502020204030204" pitchFamily="34" charset="0"/>
                <a:cs typeface="Lucida Sans Unicode" panose="020B0602030504020204" pitchFamily="34" charset="0"/>
              </a:rPr>
              <a:t>If multi-state policy, then there are several ways to provide the information in location of risk:</a:t>
            </a:r>
          </a:p>
          <a:p>
            <a:endParaRPr lang="en-US" sz="2400" dirty="0">
              <a:latin typeface="Lucida Sans Unicode" panose="020B0602030504020204" pitchFamily="34" charset="0"/>
              <a:ea typeface="Calibri" panose="020F0502020204030204" pitchFamily="34" charset="0"/>
              <a:cs typeface="Lucida Sans Unicode" panose="020B0602030504020204" pitchFamily="34" charset="0"/>
            </a:endParaRPr>
          </a:p>
          <a:p>
            <a:pPr lvl="1"/>
            <a:r>
              <a:rPr lang="en-US" sz="2000" dirty="0">
                <a:latin typeface="Lucida Sans Unicode" panose="020B0602030504020204" pitchFamily="34" charset="0"/>
                <a:ea typeface="Calibri" panose="020F0502020204030204" pitchFamily="34" charset="0"/>
                <a:cs typeface="Lucida Sans Unicode" panose="020B0602030504020204" pitchFamily="34" charset="0"/>
              </a:rPr>
              <a:t>Either identify each state in the location of risk column or</a:t>
            </a:r>
          </a:p>
          <a:p>
            <a:pPr lvl="1"/>
            <a:endParaRPr lang="en-US" sz="2000" dirty="0">
              <a:latin typeface="Lucida Sans Unicode" panose="020B0602030504020204" pitchFamily="34" charset="0"/>
              <a:ea typeface="Calibri" panose="020F0502020204030204" pitchFamily="34" charset="0"/>
              <a:cs typeface="Lucida Sans Unicode" panose="020B0602030504020204" pitchFamily="34" charset="0"/>
            </a:endParaRPr>
          </a:p>
          <a:p>
            <a:pPr lvl="1"/>
            <a:r>
              <a:rPr lang="en-US" sz="2000" dirty="0">
                <a:latin typeface="Lucida Sans Unicode" panose="020B0602030504020204" pitchFamily="34" charset="0"/>
                <a:ea typeface="Calibri" panose="020F0502020204030204" pitchFamily="34" charset="0"/>
                <a:cs typeface="Lucida Sans Unicode" panose="020B0602030504020204" pitchFamily="34" charset="0"/>
              </a:rPr>
              <a:t>Attach a separate document listing the states or locations.</a:t>
            </a:r>
          </a:p>
          <a:p>
            <a:pPr lvl="1"/>
            <a:endParaRPr lang="en-US" sz="2000" dirty="0">
              <a:latin typeface="Lucida Sans Unicode" panose="020B0602030504020204" pitchFamily="34" charset="0"/>
              <a:ea typeface="Calibri" panose="020F0502020204030204" pitchFamily="34" charset="0"/>
              <a:cs typeface="Lucida Sans Unicode" panose="020B0602030504020204" pitchFamily="34" charset="0"/>
            </a:endParaRPr>
          </a:p>
          <a:p>
            <a:r>
              <a:rPr lang="en-US" sz="2400" dirty="0">
                <a:latin typeface="Lucida Sans Unicode" panose="020B0602030504020204" pitchFamily="34" charset="0"/>
                <a:cs typeface="Lucida Sans Unicode" panose="020B0602030504020204" pitchFamily="34" charset="0"/>
              </a:rPr>
              <a:t>If all states are involved in the risk, you may state “all 50 states” instead of listing each one separately.</a:t>
            </a:r>
            <a:endParaRPr lang="en-US" sz="2400" dirty="0">
              <a:latin typeface="Lucida Sans Unicode" panose="020B0602030504020204" pitchFamily="34" charset="0"/>
              <a:ea typeface="Calibri" panose="020F0502020204030204" pitchFamily="34" charset="0"/>
              <a:cs typeface="Lucida Sans Unicode" panose="020B0602030504020204" pitchFamily="34" charset="0"/>
            </a:endParaRPr>
          </a:p>
          <a:p>
            <a:endParaRPr lang="en-US" sz="2400" dirty="0">
              <a:latin typeface="Lucida Sans Unicode" panose="020B0602030504020204" pitchFamily="34" charset="0"/>
              <a:ea typeface="Calibri" panose="020F0502020204030204" pitchFamily="34" charset="0"/>
              <a:cs typeface="Lucida Sans Unicode" panose="020B0602030504020204" pitchFamily="34" charset="0"/>
            </a:endParaRPr>
          </a:p>
          <a:p>
            <a:pPr lvl="1"/>
            <a:endParaRPr lang="en-US" sz="2400" dirty="0">
              <a:latin typeface="Lucida Sans Unicode" panose="020B0602030504020204" pitchFamily="34" charset="0"/>
              <a:cs typeface="Lucida Sans Unicode" panose="020B0602030504020204" pitchFamily="34" charset="0"/>
            </a:endParaRPr>
          </a:p>
          <a:p>
            <a:endParaRPr lang="en-US" sz="2400" dirty="0">
              <a:latin typeface="Lucida Sans Unicode" panose="020B0602030504020204" pitchFamily="34" charset="0"/>
              <a:cs typeface="Lucida Sans Unicode" panose="020B0602030504020204" pitchFamily="34" charset="0"/>
            </a:endParaRPr>
          </a:p>
        </p:txBody>
      </p:sp>
      <p:sp>
        <p:nvSpPr>
          <p:cNvPr id="3" name="Title 2">
            <a:extLst>
              <a:ext uri="{FF2B5EF4-FFF2-40B4-BE49-F238E27FC236}">
                <a16:creationId xmlns:a16="http://schemas.microsoft.com/office/drawing/2014/main" id="{91545ED6-B870-A108-5E29-04B8F262DE2B}"/>
              </a:ext>
            </a:extLst>
          </p:cNvPr>
          <p:cNvSpPr>
            <a:spLocks noGrp="1"/>
          </p:cNvSpPr>
          <p:nvPr>
            <p:ph type="title"/>
          </p:nvPr>
        </p:nvSpPr>
        <p:spPr/>
        <p:txBody>
          <a:bodyPr/>
          <a:lstStyle/>
          <a:p>
            <a:pPr algn="ctr"/>
            <a:r>
              <a:rPr lang="en-US" dirty="0"/>
              <a:t>Location of Risk</a:t>
            </a:r>
          </a:p>
        </p:txBody>
      </p:sp>
    </p:spTree>
    <p:extLst>
      <p:ext uri="{BB962C8B-B14F-4D97-AF65-F5344CB8AC3E}">
        <p14:creationId xmlns:p14="http://schemas.microsoft.com/office/powerpoint/2010/main" val="3560896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5668963"/>
          </a:xfrm>
        </p:spPr>
        <p:txBody>
          <a:bodyPr/>
          <a:lstStyle/>
          <a:p>
            <a:pPr marL="0" indent="0" algn="ctr">
              <a:buNone/>
            </a:pPr>
            <a:r>
              <a:rPr lang="en-US" b="1" u="sng" dirty="0"/>
              <a:t>Due Dates for Quarterly Reports and Payments</a:t>
            </a:r>
          </a:p>
          <a:p>
            <a:pPr marL="0" indent="0" algn="ctr">
              <a:buNone/>
            </a:pPr>
            <a:r>
              <a:rPr lang="en-US" b="1" u="sng" dirty="0"/>
              <a:t>AS 21.34.170 and .180</a:t>
            </a:r>
          </a:p>
          <a:p>
            <a:pPr marL="0" indent="0" algn="ctr">
              <a:buNone/>
            </a:pPr>
            <a:endParaRPr lang="en-US" b="1" u="sng" dirty="0"/>
          </a:p>
          <a:p>
            <a:pPr marL="0" indent="0">
              <a:buNone/>
            </a:pPr>
            <a:r>
              <a:rPr lang="en-US" b="1" u="sng" dirty="0"/>
              <a:t>Due Dates	</a:t>
            </a:r>
            <a:r>
              <a:rPr lang="en-US" b="1" dirty="0"/>
              <a:t> 			</a:t>
            </a:r>
            <a:r>
              <a:rPr lang="en-US" b="1" u="sng" dirty="0"/>
              <a:t>Related Months</a:t>
            </a:r>
          </a:p>
          <a:p>
            <a:pPr marL="0" indent="0">
              <a:buNone/>
            </a:pPr>
            <a:endParaRPr lang="en-US" sz="2400" u="sng" dirty="0"/>
          </a:p>
          <a:p>
            <a:pPr marL="0" indent="0">
              <a:buNone/>
            </a:pPr>
            <a:r>
              <a:rPr lang="en-US" sz="2000" dirty="0"/>
              <a:t>1</a:t>
            </a:r>
            <a:r>
              <a:rPr lang="en-US" sz="2000" baseline="30000" dirty="0"/>
              <a:t>st</a:t>
            </a:r>
            <a:r>
              <a:rPr lang="en-US" sz="2000" dirty="0"/>
              <a:t> Quarter: June 1 - - - - - - - - -January, February, March</a:t>
            </a:r>
          </a:p>
          <a:p>
            <a:pPr marL="0" indent="0">
              <a:buNone/>
            </a:pPr>
            <a:endParaRPr lang="en-US" sz="2000" dirty="0"/>
          </a:p>
          <a:p>
            <a:pPr marL="0" indent="0">
              <a:buNone/>
            </a:pPr>
            <a:r>
              <a:rPr lang="en-US" sz="2000" dirty="0"/>
              <a:t>2</a:t>
            </a:r>
            <a:r>
              <a:rPr lang="en-US" sz="2000" baseline="30000" dirty="0"/>
              <a:t>nd</a:t>
            </a:r>
            <a:r>
              <a:rPr lang="en-US" sz="2000" dirty="0"/>
              <a:t> Quarter: September 1 - - - - -April, May, June </a:t>
            </a:r>
          </a:p>
          <a:p>
            <a:pPr marL="0" indent="0">
              <a:buNone/>
            </a:pPr>
            <a:endParaRPr lang="en-US" sz="2000" dirty="0"/>
          </a:p>
          <a:p>
            <a:pPr marL="0" indent="0">
              <a:buNone/>
            </a:pPr>
            <a:r>
              <a:rPr lang="en-US" sz="2000" dirty="0"/>
              <a:t>3</a:t>
            </a:r>
            <a:r>
              <a:rPr lang="en-US" sz="2000" baseline="30000" dirty="0"/>
              <a:t>rd</a:t>
            </a:r>
            <a:r>
              <a:rPr lang="en-US" sz="2000" dirty="0"/>
              <a:t> Quarter: December 1 - - - - - July, August, September </a:t>
            </a:r>
          </a:p>
          <a:p>
            <a:pPr marL="0" indent="0">
              <a:buNone/>
            </a:pPr>
            <a:endParaRPr lang="en-US" sz="2000" dirty="0"/>
          </a:p>
          <a:p>
            <a:pPr marL="0" indent="0">
              <a:buNone/>
            </a:pPr>
            <a:r>
              <a:rPr lang="en-US" sz="2000" dirty="0"/>
              <a:t>4</a:t>
            </a:r>
            <a:r>
              <a:rPr lang="en-US" sz="2000" baseline="30000" dirty="0"/>
              <a:t>th</a:t>
            </a:r>
            <a:r>
              <a:rPr lang="en-US" sz="2000" dirty="0"/>
              <a:t> Quarter: March 1 - - - - - - - October, November, December  </a:t>
            </a:r>
            <a:r>
              <a:rPr lang="en-US" sz="2000" dirty="0">
                <a:effectLst/>
              </a:rPr>
              <a:t> </a:t>
            </a:r>
            <a:r>
              <a:rPr lang="en-US" sz="2000" dirty="0"/>
              <a:t> </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4261555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6A574A-1CA6-4E96-9054-11C3592A3059}"/>
              </a:ext>
            </a:extLst>
          </p:cNvPr>
          <p:cNvSpPr>
            <a:spLocks noGrp="1"/>
          </p:cNvSpPr>
          <p:nvPr>
            <p:ph idx="1"/>
          </p:nvPr>
        </p:nvSpPr>
        <p:spPr/>
        <p:txBody>
          <a:bodyPr/>
          <a:lstStyle/>
          <a:p>
            <a:r>
              <a:rPr lang="en-US" sz="2400" u="sng" dirty="0"/>
              <a:t>Due dates</a:t>
            </a:r>
            <a:r>
              <a:rPr lang="en-US" sz="2400" dirty="0"/>
              <a:t>: Same as the Quarterly Report.</a:t>
            </a:r>
          </a:p>
          <a:p>
            <a:endParaRPr lang="en-US" sz="2400" dirty="0"/>
          </a:p>
          <a:p>
            <a:r>
              <a:rPr lang="en-US" sz="2400" u="sng" dirty="0"/>
              <a:t>Premium base</a:t>
            </a:r>
            <a:r>
              <a:rPr lang="en-US" sz="2400" dirty="0"/>
              <a:t>: gross premium less returned premium.  This includes taxable company fees.</a:t>
            </a:r>
          </a:p>
          <a:p>
            <a:endParaRPr lang="en-US" sz="2400" dirty="0"/>
          </a:p>
          <a:p>
            <a:r>
              <a:rPr lang="en-US" sz="2400" b="1" u="sng" dirty="0"/>
              <a:t>Tax</a:t>
            </a:r>
            <a:r>
              <a:rPr lang="en-US" sz="2400" dirty="0"/>
              <a:t>: 2.7%</a:t>
            </a:r>
          </a:p>
          <a:p>
            <a:r>
              <a:rPr lang="en-US" sz="2400" b="1" u="sng" dirty="0"/>
              <a:t>Filing Fee</a:t>
            </a:r>
            <a:r>
              <a:rPr lang="en-US" sz="2400" dirty="0"/>
              <a:t>: 1%</a:t>
            </a:r>
          </a:p>
          <a:p>
            <a:endParaRPr lang="en-US" sz="2400" dirty="0"/>
          </a:p>
          <a:p>
            <a:r>
              <a:rPr lang="en-US" sz="2400" u="sng" dirty="0"/>
              <a:t>B 04-14</a:t>
            </a:r>
            <a:r>
              <a:rPr lang="en-US" sz="2400" dirty="0"/>
              <a:t>: what fees are included in premium.</a:t>
            </a:r>
          </a:p>
          <a:p>
            <a:endParaRPr lang="en-US" sz="2400" dirty="0"/>
          </a:p>
          <a:p>
            <a:endParaRPr lang="en-US" sz="2400" dirty="0"/>
          </a:p>
          <a:p>
            <a:endParaRPr lang="en-US" sz="2400" dirty="0"/>
          </a:p>
          <a:p>
            <a:endParaRPr lang="en-US" dirty="0"/>
          </a:p>
        </p:txBody>
      </p:sp>
      <p:sp>
        <p:nvSpPr>
          <p:cNvPr id="3" name="Title 2">
            <a:extLst>
              <a:ext uri="{FF2B5EF4-FFF2-40B4-BE49-F238E27FC236}">
                <a16:creationId xmlns:a16="http://schemas.microsoft.com/office/drawing/2014/main" id="{40D3F019-21E6-4B2F-9C5D-61732949EDF8}"/>
              </a:ext>
            </a:extLst>
          </p:cNvPr>
          <p:cNvSpPr>
            <a:spLocks noGrp="1"/>
          </p:cNvSpPr>
          <p:nvPr>
            <p:ph type="title"/>
          </p:nvPr>
        </p:nvSpPr>
        <p:spPr/>
        <p:txBody>
          <a:bodyPr>
            <a:normAutofit/>
          </a:bodyPr>
          <a:lstStyle/>
          <a:p>
            <a:pPr algn="ctr"/>
            <a:r>
              <a:rPr lang="en-US" sz="2800" u="sng" dirty="0"/>
              <a:t>Tax and Filing Fees AS 21.34.180 and .190</a:t>
            </a:r>
            <a:endParaRPr lang="en-US" sz="2800" dirty="0"/>
          </a:p>
        </p:txBody>
      </p:sp>
    </p:spTree>
    <p:extLst>
      <p:ext uri="{BB962C8B-B14F-4D97-AF65-F5344CB8AC3E}">
        <p14:creationId xmlns:p14="http://schemas.microsoft.com/office/powerpoint/2010/main" val="1519318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533400"/>
            <a:ext cx="8229600" cy="5592763"/>
          </a:xfrm>
        </p:spPr>
        <p:txBody>
          <a:bodyPr/>
          <a:lstStyle/>
          <a:p>
            <a:pPr marL="0" indent="0" algn="ctr">
              <a:buNone/>
            </a:pPr>
            <a:r>
              <a:rPr lang="en-US" sz="2800" b="1" u="sng" dirty="0"/>
              <a:t>Exempt from Tax and Filing Fees</a:t>
            </a:r>
          </a:p>
          <a:p>
            <a:pPr marL="0" indent="0" algn="ctr">
              <a:buNone/>
            </a:pPr>
            <a:r>
              <a:rPr lang="en-US" sz="2800" b="1" u="sng" dirty="0"/>
              <a:t>AS 21.34.180(i)</a:t>
            </a:r>
          </a:p>
          <a:p>
            <a:pPr marL="493776" lvl="2" indent="0">
              <a:buNone/>
            </a:pPr>
            <a:endParaRPr lang="en-US" sz="2800" dirty="0"/>
          </a:p>
          <a:p>
            <a:pPr marL="493776" lvl="2" indent="0">
              <a:buNone/>
            </a:pPr>
            <a:r>
              <a:rPr lang="en-US" sz="2800" dirty="0"/>
              <a:t>Insurance of risks of state government or its political subdivision, to an agency of state government or its political subdivisions, or to insurance of aircraft primarily engaged in interstate or foreign commerce.   </a:t>
            </a:r>
            <a:r>
              <a:rPr lang="en-US" sz="2800" dirty="0">
                <a:effectLst/>
              </a:rPr>
              <a:t> </a:t>
            </a:r>
            <a:r>
              <a:rPr lang="en-US" sz="2800" dirty="0"/>
              <a:t> </a:t>
            </a:r>
          </a:p>
          <a:p>
            <a:pPr marL="0" indent="0">
              <a:buNone/>
            </a:pPr>
            <a:endParaRPr lang="en-US" dirty="0"/>
          </a:p>
        </p:txBody>
      </p:sp>
    </p:spTree>
    <p:extLst>
      <p:ext uri="{BB962C8B-B14F-4D97-AF65-F5344CB8AC3E}">
        <p14:creationId xmlns:p14="http://schemas.microsoft.com/office/powerpoint/2010/main" val="32523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81000"/>
            <a:ext cx="6629400" cy="4267200"/>
          </a:xfrm>
        </p:spPr>
        <p:txBody>
          <a:bodyPr>
            <a:normAutofit/>
          </a:bodyPr>
          <a:lstStyle/>
          <a:p>
            <a:pPr marL="0" indent="0" algn="ctr">
              <a:buNone/>
            </a:pPr>
            <a:r>
              <a:rPr lang="en-US" b="1" u="sng" dirty="0"/>
              <a:t>Late file penalties</a:t>
            </a:r>
          </a:p>
          <a:p>
            <a:pPr marL="0" indent="0" algn="ctr">
              <a:buNone/>
            </a:pPr>
            <a:r>
              <a:rPr lang="en-US" b="1" u="sng" dirty="0"/>
              <a:t>AS 21.34.170(c) and 3 AAC 25.100(e)</a:t>
            </a:r>
          </a:p>
          <a:p>
            <a:pPr marL="0" indent="0" algn="ctr">
              <a:buNone/>
            </a:pPr>
            <a:endParaRPr lang="en-US" u="sng" dirty="0"/>
          </a:p>
          <a:p>
            <a:pPr marL="0" indent="0">
              <a:buNone/>
            </a:pPr>
            <a:endParaRPr lang="en-US" sz="2000" dirty="0"/>
          </a:p>
          <a:p>
            <a:pPr marL="0" indent="0">
              <a:buNone/>
            </a:pPr>
            <a:r>
              <a:rPr lang="en-US" dirty="0"/>
              <a:t>	1 – 30 days late: $100 </a:t>
            </a:r>
          </a:p>
          <a:p>
            <a:pPr marL="0" indent="0">
              <a:buNone/>
            </a:pPr>
            <a:r>
              <a:rPr lang="en-US" dirty="0"/>
              <a:t>	31 – 60 days late: $200 </a:t>
            </a:r>
          </a:p>
          <a:p>
            <a:pPr marL="0" indent="0">
              <a:buNone/>
            </a:pPr>
            <a:r>
              <a:rPr lang="en-US" dirty="0"/>
              <a:t>	More than 60 days late: $300  </a:t>
            </a:r>
            <a:r>
              <a:rPr lang="en-US" dirty="0">
                <a:effectLst/>
              </a:rPr>
              <a:t> </a:t>
            </a:r>
            <a:r>
              <a:rPr lang="en-US" dirty="0"/>
              <a:t> </a:t>
            </a:r>
          </a:p>
          <a:p>
            <a:pPr marL="0" indent="0">
              <a:buNone/>
            </a:pPr>
            <a:endParaRPr lang="en-US" dirty="0"/>
          </a:p>
        </p:txBody>
      </p:sp>
    </p:spTree>
    <p:extLst>
      <p:ext uri="{BB962C8B-B14F-4D97-AF65-F5344CB8AC3E}">
        <p14:creationId xmlns:p14="http://schemas.microsoft.com/office/powerpoint/2010/main" val="12581551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5745163"/>
          </a:xfrm>
        </p:spPr>
        <p:txBody>
          <a:bodyPr>
            <a:normAutofit/>
          </a:bodyPr>
          <a:lstStyle/>
          <a:p>
            <a:pPr marL="0" indent="0" algn="ctr">
              <a:buNone/>
            </a:pPr>
            <a:r>
              <a:rPr lang="en-US" b="1" u="sng" dirty="0"/>
              <a:t>Late Payment Penalties</a:t>
            </a:r>
          </a:p>
          <a:p>
            <a:pPr marL="0" indent="0" algn="ctr">
              <a:buNone/>
            </a:pPr>
            <a:r>
              <a:rPr lang="en-US" b="1" u="sng" dirty="0"/>
              <a:t>AS 21.34.180(j) and AS 21.34.190(b)</a:t>
            </a:r>
          </a:p>
          <a:p>
            <a:pPr marL="0" indent="0" algn="ctr">
              <a:buNone/>
            </a:pPr>
            <a:endParaRPr lang="en-US" sz="1400" b="1" u="sng" dirty="0"/>
          </a:p>
          <a:p>
            <a:pPr marL="514350" indent="-514350">
              <a:buFont typeface="Wingdings 3"/>
              <a:buAutoNum type="arabicPeriod"/>
            </a:pPr>
            <a:r>
              <a:rPr lang="en-US" sz="2400" u="sng" dirty="0"/>
              <a:t>Tax Penalty: </a:t>
            </a:r>
            <a:r>
              <a:rPr lang="en-US" sz="2400" dirty="0"/>
              <a:t> </a:t>
            </a:r>
          </a:p>
          <a:p>
            <a:pPr marL="493776" lvl="2" indent="0">
              <a:buNone/>
            </a:pPr>
            <a:r>
              <a:rPr lang="en-US" sz="2200" dirty="0"/>
              <a:t>Penalty of 5% of the tax due plus $50 per month or part of a month up to 5 months or 25% of the tax due plus $250.</a:t>
            </a:r>
          </a:p>
          <a:p>
            <a:pPr marL="514350" indent="-514350">
              <a:buAutoNum type="arabicPeriod"/>
            </a:pPr>
            <a:endParaRPr lang="en-US" sz="2400" dirty="0"/>
          </a:p>
          <a:p>
            <a:pPr marL="514350" indent="-514350">
              <a:buFont typeface="Wingdings 3"/>
              <a:buAutoNum type="arabicPeriod"/>
            </a:pPr>
            <a:r>
              <a:rPr lang="en-US" sz="2400" u="sng" dirty="0"/>
              <a:t>Interest</a:t>
            </a:r>
            <a:r>
              <a:rPr lang="en-US" sz="2400" dirty="0"/>
              <a:t> </a:t>
            </a:r>
          </a:p>
          <a:p>
            <a:pPr marL="493776" lvl="2" indent="0">
              <a:buNone/>
            </a:pPr>
            <a:r>
              <a:rPr lang="en-US" sz="2200" dirty="0"/>
              <a:t>1% of the tax due per month or part of a month until paid.</a:t>
            </a:r>
          </a:p>
          <a:p>
            <a:pPr marL="770382" lvl="1" indent="-514350">
              <a:buFont typeface="Arial" panose="020B0604020202020204" pitchFamily="34" charset="0"/>
              <a:buChar char="•"/>
            </a:pPr>
            <a:endParaRPr lang="en-US" sz="2400" dirty="0"/>
          </a:p>
          <a:p>
            <a:pPr marL="514350" indent="-514350">
              <a:buFont typeface="Wingdings 3"/>
              <a:buAutoNum type="arabicPeriod"/>
            </a:pPr>
            <a:r>
              <a:rPr lang="en-US" sz="2400" u="sng" dirty="0"/>
              <a:t>Filing Fees Penalty</a:t>
            </a:r>
            <a:r>
              <a:rPr lang="en-US" sz="2400" dirty="0"/>
              <a:t>: </a:t>
            </a:r>
          </a:p>
          <a:p>
            <a:pPr marL="493776" lvl="2" indent="0">
              <a:buNone/>
            </a:pPr>
            <a:r>
              <a:rPr lang="en-US" sz="2200" dirty="0"/>
              <a:t>Penalty of 2% of the filing fee due per month or part of a month until paid plus $250.</a:t>
            </a:r>
          </a:p>
        </p:txBody>
      </p:sp>
    </p:spTree>
    <p:extLst>
      <p:ext uri="{BB962C8B-B14F-4D97-AF65-F5344CB8AC3E}">
        <p14:creationId xmlns:p14="http://schemas.microsoft.com/office/powerpoint/2010/main" val="13954965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D9A429-1F43-4AC9-9332-9F265F466B3E}"/>
              </a:ext>
            </a:extLst>
          </p:cNvPr>
          <p:cNvSpPr>
            <a:spLocks noGrp="1"/>
          </p:cNvSpPr>
          <p:nvPr>
            <p:ph idx="1"/>
          </p:nvPr>
        </p:nvSpPr>
        <p:spPr/>
        <p:txBody>
          <a:bodyPr/>
          <a:lstStyle/>
          <a:p>
            <a:endParaRPr lang="en-US" dirty="0"/>
          </a:p>
          <a:p>
            <a:r>
              <a:rPr lang="en-US" dirty="0"/>
              <a:t>Bulletin 08-06 is the current language for the notice that is to be provided with the policy. </a:t>
            </a:r>
          </a:p>
          <a:p>
            <a:endParaRPr lang="en-US" dirty="0"/>
          </a:p>
          <a:p>
            <a:r>
              <a:rPr lang="en-US" dirty="0"/>
              <a:t>Although it is the insurers responsibility to provide, it is the surplus lines broker’s responsibility to ensure it is with the policy.</a:t>
            </a:r>
          </a:p>
        </p:txBody>
      </p:sp>
      <p:sp>
        <p:nvSpPr>
          <p:cNvPr id="3" name="Title 2">
            <a:extLst>
              <a:ext uri="{FF2B5EF4-FFF2-40B4-BE49-F238E27FC236}">
                <a16:creationId xmlns:a16="http://schemas.microsoft.com/office/drawing/2014/main" id="{E669EE96-64EA-459F-ADB5-D0C790183E5B}"/>
              </a:ext>
            </a:extLst>
          </p:cNvPr>
          <p:cNvSpPr>
            <a:spLocks noGrp="1"/>
          </p:cNvSpPr>
          <p:nvPr>
            <p:ph type="title"/>
          </p:nvPr>
        </p:nvSpPr>
        <p:spPr/>
        <p:txBody>
          <a:bodyPr>
            <a:normAutofit/>
          </a:bodyPr>
          <a:lstStyle/>
          <a:p>
            <a:pPr algn="ctr"/>
            <a:r>
              <a:rPr lang="en-US" sz="2800" u="sng" dirty="0"/>
              <a:t>Alaska Policyholder Notice</a:t>
            </a:r>
            <a:br>
              <a:rPr lang="en-US" sz="2800" u="sng" dirty="0"/>
            </a:br>
            <a:r>
              <a:rPr lang="en-US" sz="2800" u="sng" dirty="0"/>
              <a:t>3 AAC 25.050</a:t>
            </a:r>
          </a:p>
        </p:txBody>
      </p:sp>
    </p:spTree>
    <p:extLst>
      <p:ext uri="{BB962C8B-B14F-4D97-AF65-F5344CB8AC3E}">
        <p14:creationId xmlns:p14="http://schemas.microsoft.com/office/powerpoint/2010/main" val="55016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0" indent="0" algn="ctr">
              <a:buNone/>
            </a:pPr>
            <a:r>
              <a:rPr lang="en-US" sz="2800" b="1" u="sng" dirty="0"/>
              <a:t>AS 21.34.900(8) "home state" means:</a:t>
            </a:r>
            <a:endParaRPr lang="en-US" sz="2800" u="sng" dirty="0"/>
          </a:p>
          <a:p>
            <a:pPr marL="0" indent="0">
              <a:buNone/>
            </a:pPr>
            <a:r>
              <a:rPr lang="en-US" sz="2400" dirty="0"/>
              <a:t>(1) the state in which an insured maintains its principal place of business or, in the case of an individual, the individual's principal residence; or </a:t>
            </a:r>
          </a:p>
          <a:p>
            <a:pPr marL="0" indent="0">
              <a:buNone/>
            </a:pPr>
            <a:r>
              <a:rPr lang="en-US" sz="2400" dirty="0"/>
              <a:t>(2) if 100 percent of the insured risk is located out of the state referred to in (1) of this subparagraph, the state to which the greatest percentage of the insured's taxable premium for that insurance contract is allocated.  </a:t>
            </a:r>
          </a:p>
          <a:p>
            <a:pPr marL="0" indent="0">
              <a:buNone/>
            </a:pPr>
            <a:endParaRPr lang="en-US" sz="2400" dirty="0"/>
          </a:p>
          <a:p>
            <a:pPr marL="109728" indent="0">
              <a:buNone/>
            </a:pPr>
            <a:r>
              <a:rPr lang="en-US" sz="2400" dirty="0"/>
              <a:t>Alaska’s definition for principal place of business of an insured: the state where the insured maintains its headquarters and where the insured's high-level officers direct control and coordinate the business activities of the insured.</a:t>
            </a:r>
          </a:p>
        </p:txBody>
      </p:sp>
    </p:spTree>
    <p:extLst>
      <p:ext uri="{BB962C8B-B14F-4D97-AF65-F5344CB8AC3E}">
        <p14:creationId xmlns:p14="http://schemas.microsoft.com/office/powerpoint/2010/main" val="21130402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6019800"/>
          </a:xfrm>
        </p:spPr>
        <p:txBody>
          <a:bodyPr>
            <a:normAutofit fontScale="55000" lnSpcReduction="20000"/>
          </a:bodyPr>
          <a:lstStyle/>
          <a:p>
            <a:pPr marL="0" indent="0">
              <a:buNone/>
            </a:pPr>
            <a:endParaRPr lang="en-US" dirty="0"/>
          </a:p>
          <a:p>
            <a:pPr marL="0" indent="0" algn="ctr">
              <a:buNone/>
            </a:pPr>
            <a:r>
              <a:rPr lang="en-US" sz="5100" b="1" u="sng" dirty="0"/>
              <a:t>Wet Marine and Transportation insurance </a:t>
            </a:r>
          </a:p>
          <a:p>
            <a:pPr marL="0" indent="0" algn="ctr">
              <a:buNone/>
            </a:pPr>
            <a:r>
              <a:rPr lang="en-US" sz="5100" b="1" u="sng" dirty="0"/>
              <a:t>AS 21.34.900(15) </a:t>
            </a:r>
          </a:p>
          <a:p>
            <a:pPr marL="0" indent="0">
              <a:buNone/>
            </a:pPr>
            <a:r>
              <a:rPr lang="en-US" sz="3600" dirty="0"/>
              <a:t>means </a:t>
            </a:r>
            <a:r>
              <a:rPr lang="en-US" sz="3600" u="sng" dirty="0"/>
              <a:t>one or more </a:t>
            </a:r>
            <a:r>
              <a:rPr lang="en-US" sz="3600" dirty="0"/>
              <a:t>of the following:</a:t>
            </a:r>
          </a:p>
          <a:p>
            <a:pPr marL="0" indent="0">
              <a:buNone/>
            </a:pPr>
            <a:br>
              <a:rPr lang="en-US" sz="3600" dirty="0"/>
            </a:br>
            <a:r>
              <a:rPr lang="en-US" sz="3600" dirty="0"/>
              <a:t>             (A) insurance upon, of interest in, or relating to vessels, crafts, hulls, except vessels of 50 displacement tons or less; (Alaska regulation states gross registered tons is evidence of displacement tons)</a:t>
            </a:r>
            <a:br>
              <a:rPr lang="en-US" sz="3600" dirty="0"/>
            </a:br>
            <a:r>
              <a:rPr lang="en-US" sz="3600" dirty="0"/>
              <a:t>             (B) insurance of marine builders risks, marine war risks, and contracts of marine protection and indemnity insurance;</a:t>
            </a:r>
            <a:br>
              <a:rPr lang="en-US" sz="3600" dirty="0"/>
            </a:br>
            <a:r>
              <a:rPr lang="en-US" sz="3600" dirty="0"/>
              <a:t>             (C) insurance of freight and disbursements pertaining to a subject of insurance coming within this paragraph; or</a:t>
            </a:r>
            <a:br>
              <a:rPr lang="en-US" sz="3600" dirty="0"/>
            </a:br>
            <a:r>
              <a:rPr lang="en-US" sz="3600" dirty="0"/>
              <a:t>             (D) insurance of personal property and interests in personal property, in course of exportation from or importation into a country or in the course of coastal or inland water transportation, including transportation by land, water, or air from point of origin to final destination in connection with any and all risks or perils of navigation, transit, or transportation, and while being repaired for and while awaiting shipment, and during any delays, transshipment, or reshipment incident to them. </a:t>
            </a:r>
          </a:p>
          <a:p>
            <a:pPr marL="0" indent="0">
              <a:buNone/>
            </a:pPr>
            <a:endParaRPr lang="en-US" dirty="0"/>
          </a:p>
        </p:txBody>
      </p:sp>
    </p:spTree>
    <p:extLst>
      <p:ext uri="{BB962C8B-B14F-4D97-AF65-F5344CB8AC3E}">
        <p14:creationId xmlns:p14="http://schemas.microsoft.com/office/powerpoint/2010/main" val="2646437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8E9A0E-31FD-4EA3-AFBF-21FC89B5F8FC}"/>
              </a:ext>
            </a:extLst>
          </p:cNvPr>
          <p:cNvSpPr>
            <a:spLocks noGrp="1"/>
          </p:cNvSpPr>
          <p:nvPr>
            <p:ph idx="1"/>
          </p:nvPr>
        </p:nvSpPr>
        <p:spPr/>
        <p:txBody>
          <a:bodyPr/>
          <a:lstStyle/>
          <a:p>
            <a:endParaRPr lang="en-US" dirty="0"/>
          </a:p>
          <a:p>
            <a:r>
              <a:rPr lang="en-US" dirty="0"/>
              <a:t>Preferred to have filed in OPTins but not required.</a:t>
            </a:r>
          </a:p>
          <a:p>
            <a:endParaRPr lang="en-US" dirty="0"/>
          </a:p>
          <a:p>
            <a:r>
              <a:rPr lang="en-US" dirty="0"/>
              <a:t>Due March 1.</a:t>
            </a:r>
          </a:p>
          <a:p>
            <a:endParaRPr lang="en-US" dirty="0"/>
          </a:p>
          <a:p>
            <a:r>
              <a:rPr lang="en-US" dirty="0"/>
              <a:t>Tax rate: .75%</a:t>
            </a:r>
          </a:p>
        </p:txBody>
      </p:sp>
      <p:sp>
        <p:nvSpPr>
          <p:cNvPr id="3" name="Title 2">
            <a:extLst>
              <a:ext uri="{FF2B5EF4-FFF2-40B4-BE49-F238E27FC236}">
                <a16:creationId xmlns:a16="http://schemas.microsoft.com/office/drawing/2014/main" id="{6ECCD0DF-ED1F-4C55-84D5-5B65DFB9F924}"/>
              </a:ext>
            </a:extLst>
          </p:cNvPr>
          <p:cNvSpPr>
            <a:spLocks noGrp="1"/>
          </p:cNvSpPr>
          <p:nvPr>
            <p:ph type="title"/>
          </p:nvPr>
        </p:nvSpPr>
        <p:spPr/>
        <p:txBody>
          <a:bodyPr>
            <a:normAutofit/>
          </a:bodyPr>
          <a:lstStyle/>
          <a:p>
            <a:pPr algn="ctr"/>
            <a:r>
              <a:rPr lang="en-US" sz="2800" u="sng" dirty="0"/>
              <a:t>Unauthorized Tax Form for Wet Marine and Transportation AS 21.33.055</a:t>
            </a:r>
          </a:p>
        </p:txBody>
      </p:sp>
    </p:spTree>
    <p:extLst>
      <p:ext uri="{BB962C8B-B14F-4D97-AF65-F5344CB8AC3E}">
        <p14:creationId xmlns:p14="http://schemas.microsoft.com/office/powerpoint/2010/main" val="2223661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BDE5A3-A414-4E75-8910-FD7EF33C69CD}"/>
              </a:ext>
            </a:extLst>
          </p:cNvPr>
          <p:cNvSpPr>
            <a:spLocks noGrp="1"/>
          </p:cNvSpPr>
          <p:nvPr>
            <p:ph idx="1"/>
          </p:nvPr>
        </p:nvSpPr>
        <p:spPr/>
        <p:txBody>
          <a:bodyPr>
            <a:normAutofit lnSpcReduction="10000"/>
          </a:bodyPr>
          <a:lstStyle/>
          <a:p>
            <a:r>
              <a:rPr lang="en-US" dirty="0"/>
              <a:t>Workers Compensation in surplus lines: AS 21.34.030.  Any policy unable to be placed in the admitted market needs to go through the residual marketplace through NCCI first before looking into surplus lines.</a:t>
            </a:r>
          </a:p>
          <a:p>
            <a:endParaRPr lang="en-US" dirty="0"/>
          </a:p>
          <a:p>
            <a:r>
              <a:rPr lang="en-US" dirty="0"/>
              <a:t>Health Care in surplus lines: AS 21.34.035</a:t>
            </a:r>
          </a:p>
          <a:p>
            <a:endParaRPr lang="en-US" dirty="0"/>
          </a:p>
          <a:p>
            <a:r>
              <a:rPr lang="en-US" dirty="0"/>
              <a:t>Please contact me if you have either of these situations to discuss the additional requirements before placement can occur.</a:t>
            </a:r>
          </a:p>
        </p:txBody>
      </p:sp>
      <p:sp>
        <p:nvSpPr>
          <p:cNvPr id="3" name="Title 2">
            <a:extLst>
              <a:ext uri="{FF2B5EF4-FFF2-40B4-BE49-F238E27FC236}">
                <a16:creationId xmlns:a16="http://schemas.microsoft.com/office/drawing/2014/main" id="{03B5B69D-F96F-482E-8482-9096B422EA1F}"/>
              </a:ext>
            </a:extLst>
          </p:cNvPr>
          <p:cNvSpPr>
            <a:spLocks noGrp="1"/>
          </p:cNvSpPr>
          <p:nvPr>
            <p:ph type="title"/>
          </p:nvPr>
        </p:nvSpPr>
        <p:spPr/>
        <p:txBody>
          <a:bodyPr>
            <a:normAutofit/>
          </a:bodyPr>
          <a:lstStyle/>
          <a:p>
            <a:pPr algn="ctr"/>
            <a:r>
              <a:rPr lang="en-US" sz="2800" u="sng" dirty="0"/>
              <a:t>Other Considerations</a:t>
            </a:r>
          </a:p>
        </p:txBody>
      </p:sp>
    </p:spTree>
    <p:extLst>
      <p:ext uri="{BB962C8B-B14F-4D97-AF65-F5344CB8AC3E}">
        <p14:creationId xmlns:p14="http://schemas.microsoft.com/office/powerpoint/2010/main" val="1196021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408FAE-5704-8989-0D1F-629310EAC985}"/>
              </a:ext>
            </a:extLst>
          </p:cNvPr>
          <p:cNvSpPr>
            <a:spLocks noGrp="1"/>
          </p:cNvSpPr>
          <p:nvPr>
            <p:ph idx="1"/>
          </p:nvPr>
        </p:nvSpPr>
        <p:spPr>
          <a:xfrm>
            <a:off x="484632" y="1127760"/>
            <a:ext cx="8229600" cy="5120640"/>
          </a:xfrm>
        </p:spPr>
        <p:txBody>
          <a:bodyPr>
            <a:normAutofit fontScale="92500" lnSpcReduction="20000"/>
          </a:bodyPr>
          <a:lstStyle/>
          <a:p>
            <a:r>
              <a:rPr lang="en-US" dirty="0"/>
              <a:t>All agencies should have procedures covering the processing of a surplus lines transaction from the point the insured contacts a producing broker and/or surplus lines broker up to the expiration of the policy – including endorsements and company audits.</a:t>
            </a:r>
          </a:p>
          <a:p>
            <a:endParaRPr lang="en-US" dirty="0"/>
          </a:p>
          <a:p>
            <a:r>
              <a:rPr lang="en-US" dirty="0"/>
              <a:t>Financial filing requirements, including but not limited to:</a:t>
            </a:r>
          </a:p>
          <a:p>
            <a:pPr lvl="1"/>
            <a:r>
              <a:rPr lang="en-US" dirty="0"/>
              <a:t>OPTins</a:t>
            </a:r>
          </a:p>
          <a:p>
            <a:pPr lvl="1"/>
            <a:r>
              <a:rPr lang="en-US" dirty="0"/>
              <a:t>Due Dates</a:t>
            </a:r>
          </a:p>
          <a:p>
            <a:pPr lvl="1"/>
            <a:r>
              <a:rPr lang="en-US" dirty="0"/>
              <a:t>Penalties</a:t>
            </a:r>
          </a:p>
          <a:p>
            <a:pPr lvl="1"/>
            <a:endParaRPr lang="en-US" dirty="0"/>
          </a:p>
          <a:p>
            <a:r>
              <a:rPr lang="en-US" dirty="0"/>
              <a:t>If you would like me to review them, please contact me. </a:t>
            </a:r>
          </a:p>
        </p:txBody>
      </p:sp>
      <p:sp>
        <p:nvSpPr>
          <p:cNvPr id="3" name="Title 2">
            <a:extLst>
              <a:ext uri="{FF2B5EF4-FFF2-40B4-BE49-F238E27FC236}">
                <a16:creationId xmlns:a16="http://schemas.microsoft.com/office/drawing/2014/main" id="{07FFD7DC-8162-6455-2289-1FA3E6E4A18D}"/>
              </a:ext>
            </a:extLst>
          </p:cNvPr>
          <p:cNvSpPr>
            <a:spLocks noGrp="1"/>
          </p:cNvSpPr>
          <p:nvPr>
            <p:ph type="title"/>
          </p:nvPr>
        </p:nvSpPr>
        <p:spPr>
          <a:xfrm>
            <a:off x="457200" y="274638"/>
            <a:ext cx="8229600" cy="868362"/>
          </a:xfrm>
        </p:spPr>
        <p:txBody>
          <a:bodyPr/>
          <a:lstStyle/>
          <a:p>
            <a:pPr algn="ctr"/>
            <a:r>
              <a:rPr lang="en-US" dirty="0"/>
              <a:t>Procedures</a:t>
            </a:r>
          </a:p>
        </p:txBody>
      </p:sp>
    </p:spTree>
    <p:extLst>
      <p:ext uri="{BB962C8B-B14F-4D97-AF65-F5344CB8AC3E}">
        <p14:creationId xmlns:p14="http://schemas.microsoft.com/office/powerpoint/2010/main" val="9381489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4400" dirty="0"/>
              <a:t>Questions?</a:t>
            </a:r>
          </a:p>
        </p:txBody>
      </p:sp>
    </p:spTree>
    <p:extLst>
      <p:ext uri="{BB962C8B-B14F-4D97-AF65-F5344CB8AC3E}">
        <p14:creationId xmlns:p14="http://schemas.microsoft.com/office/powerpoint/2010/main" val="30897445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endParaRPr lang="en-US" dirty="0"/>
          </a:p>
          <a:p>
            <a:pPr marL="0" indent="0" algn="ctr">
              <a:buNone/>
            </a:pPr>
            <a:r>
              <a:rPr lang="en-US" dirty="0"/>
              <a:t> </a:t>
            </a:r>
          </a:p>
          <a:p>
            <a:pPr marL="0" indent="0" algn="ctr">
              <a:buNone/>
            </a:pPr>
            <a:r>
              <a:rPr lang="en-US" dirty="0"/>
              <a:t>Rebecca Nesheim</a:t>
            </a:r>
            <a:br>
              <a:rPr lang="en-US" dirty="0"/>
            </a:br>
            <a:r>
              <a:rPr lang="en-US" dirty="0">
                <a:solidFill>
                  <a:schemeClr val="bg2">
                    <a:lumMod val="10000"/>
                  </a:schemeClr>
                </a:solidFill>
                <a:hlinkClick r:id="rId3"/>
              </a:rPr>
              <a:t>rebecca.nesheim@alaska.gov</a:t>
            </a:r>
            <a:r>
              <a:rPr lang="en-US" dirty="0">
                <a:solidFill>
                  <a:schemeClr val="bg2">
                    <a:lumMod val="10000"/>
                  </a:schemeClr>
                </a:solidFill>
              </a:rPr>
              <a:t> </a:t>
            </a:r>
            <a:br>
              <a:rPr lang="en-US" dirty="0">
                <a:solidFill>
                  <a:schemeClr val="bg2">
                    <a:lumMod val="10000"/>
                  </a:schemeClr>
                </a:solidFill>
              </a:rPr>
            </a:br>
            <a:r>
              <a:rPr lang="en-US" dirty="0"/>
              <a:t>(907) 465-2584</a:t>
            </a:r>
          </a:p>
          <a:p>
            <a:pPr marL="0" indent="0" algn="ctr">
              <a:buNone/>
            </a:pPr>
            <a:endParaRPr lang="en-US" dirty="0"/>
          </a:p>
          <a:p>
            <a:pPr marL="0" indent="0" algn="ctr">
              <a:buNone/>
            </a:pPr>
            <a:r>
              <a:rPr lang="en-US" dirty="0"/>
              <a:t>Courtney Reeves</a:t>
            </a:r>
          </a:p>
          <a:p>
            <a:pPr marL="0" indent="0" algn="ctr">
              <a:buNone/>
            </a:pPr>
            <a:r>
              <a:rPr lang="en-US" dirty="0">
                <a:hlinkClick r:id="rId4"/>
              </a:rPr>
              <a:t>courtney.reeves@alaska.gov</a:t>
            </a:r>
            <a:r>
              <a:rPr lang="en-US" dirty="0"/>
              <a:t> </a:t>
            </a:r>
          </a:p>
          <a:p>
            <a:pPr marL="0" indent="0" algn="ctr">
              <a:buNone/>
            </a:pPr>
            <a:r>
              <a:rPr lang="en-US" dirty="0"/>
              <a:t>(907) 465-4615</a:t>
            </a:r>
          </a:p>
          <a:p>
            <a:pPr marL="0" indent="0">
              <a:buNone/>
            </a:pPr>
            <a:endParaRPr lang="en-US" dirty="0"/>
          </a:p>
        </p:txBody>
      </p:sp>
    </p:spTree>
    <p:extLst>
      <p:ext uri="{BB962C8B-B14F-4D97-AF65-F5344CB8AC3E}">
        <p14:creationId xmlns:p14="http://schemas.microsoft.com/office/powerpoint/2010/main" val="305119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5592763"/>
          </a:xfrm>
        </p:spPr>
        <p:txBody>
          <a:bodyPr>
            <a:normAutofit fontScale="92500" lnSpcReduction="20000"/>
          </a:bodyPr>
          <a:lstStyle/>
          <a:p>
            <a:pPr marL="0" indent="0" algn="ctr">
              <a:buNone/>
            </a:pPr>
            <a:r>
              <a:rPr lang="en-US" sz="3000" b="1" u="sng" dirty="0"/>
              <a:t>The following cannot be placed in surplus lines</a:t>
            </a:r>
          </a:p>
          <a:p>
            <a:pPr marL="0" indent="0" algn="ctr">
              <a:buNone/>
            </a:pPr>
            <a:r>
              <a:rPr lang="en-US" sz="3000" b="1" u="sng" dirty="0"/>
              <a:t>AS 21.34.020(a)</a:t>
            </a:r>
          </a:p>
          <a:p>
            <a:pPr marL="0" indent="0" algn="ctr">
              <a:buNone/>
            </a:pPr>
            <a:endParaRPr lang="en-US" dirty="0"/>
          </a:p>
          <a:p>
            <a:pPr lvl="0"/>
            <a:r>
              <a:rPr lang="en-US" dirty="0"/>
              <a:t>Reinsurance</a:t>
            </a:r>
          </a:p>
          <a:p>
            <a:pPr lvl="0"/>
            <a:endParaRPr lang="en-US" dirty="0"/>
          </a:p>
          <a:p>
            <a:pPr lvl="0"/>
            <a:r>
              <a:rPr lang="en-US" dirty="0"/>
              <a:t>Wet marine and transportation insurance</a:t>
            </a:r>
          </a:p>
          <a:p>
            <a:pPr lvl="0"/>
            <a:endParaRPr lang="en-US" dirty="0"/>
          </a:p>
          <a:p>
            <a:pPr lvl="0"/>
            <a:r>
              <a:rPr lang="en-US" dirty="0"/>
              <a:t>Independently procured insurance</a:t>
            </a:r>
          </a:p>
          <a:p>
            <a:pPr lvl="0"/>
            <a:endParaRPr lang="en-US" dirty="0"/>
          </a:p>
          <a:p>
            <a:pPr lvl="0"/>
            <a:r>
              <a:rPr lang="en-US" dirty="0"/>
              <a:t>Life insurance</a:t>
            </a:r>
          </a:p>
          <a:p>
            <a:pPr lvl="0"/>
            <a:endParaRPr lang="en-US" dirty="0"/>
          </a:p>
          <a:p>
            <a:pPr lvl="0"/>
            <a:r>
              <a:rPr lang="en-US" dirty="0"/>
              <a:t>Health insurance except as provided in the surplus lines chapter (health care) </a:t>
            </a:r>
          </a:p>
          <a:p>
            <a:pPr lvl="0"/>
            <a:endParaRPr lang="en-US" dirty="0"/>
          </a:p>
          <a:p>
            <a:pPr lvl="0"/>
            <a:r>
              <a:rPr lang="en-US" dirty="0"/>
              <a:t>Annuity contracts </a:t>
            </a:r>
          </a:p>
          <a:p>
            <a:endParaRPr lang="en-US" dirty="0"/>
          </a:p>
        </p:txBody>
      </p:sp>
    </p:spTree>
    <p:extLst>
      <p:ext uri="{BB962C8B-B14F-4D97-AF65-F5344CB8AC3E}">
        <p14:creationId xmlns:p14="http://schemas.microsoft.com/office/powerpoint/2010/main" val="3502130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5943600"/>
          </a:xfrm>
        </p:spPr>
        <p:txBody>
          <a:bodyPr>
            <a:normAutofit fontScale="92500" lnSpcReduction="20000"/>
          </a:bodyPr>
          <a:lstStyle/>
          <a:p>
            <a:pPr marL="0" lvl="0" indent="0" algn="ctr">
              <a:buNone/>
            </a:pPr>
            <a:r>
              <a:rPr lang="en-US" sz="3000" b="1" u="sng" dirty="0"/>
              <a:t>AS 21.34.020 Coverage may be placed in surplus lines IF</a:t>
            </a:r>
          </a:p>
          <a:p>
            <a:pPr marL="0" lvl="0" indent="0" algn="ctr">
              <a:buNone/>
            </a:pPr>
            <a:endParaRPr lang="en-US" sz="3000" b="1" u="sng" dirty="0"/>
          </a:p>
          <a:p>
            <a:pPr marL="514350" lvl="0" indent="-514350">
              <a:buFont typeface="+mj-lt"/>
              <a:buAutoNum type="arabicPeriod"/>
            </a:pPr>
            <a:r>
              <a:rPr lang="en-US" dirty="0"/>
              <a:t>The insurer is an eligible surplus lines insurer.</a:t>
            </a:r>
          </a:p>
          <a:p>
            <a:pPr marL="514350" lvl="0" indent="-514350">
              <a:buFont typeface="+mj-lt"/>
              <a:buAutoNum type="arabicPeriod"/>
            </a:pPr>
            <a:r>
              <a:rPr lang="en-US" dirty="0"/>
              <a:t>The full amount, kind, or class of insurance cannot be obtained from insurers who are admitted to do business in this state.</a:t>
            </a:r>
          </a:p>
          <a:p>
            <a:pPr marL="514350" lvl="0" indent="-514350">
              <a:buFont typeface="+mj-lt"/>
              <a:buAutoNum type="arabicPeriod"/>
            </a:pPr>
            <a:r>
              <a:rPr lang="en-US" dirty="0"/>
              <a:t>The producing broker has conducted and documented a diligent search.</a:t>
            </a:r>
          </a:p>
          <a:p>
            <a:pPr marL="514350" lvl="0" indent="-514350">
              <a:buFont typeface="+mj-lt"/>
              <a:buAutoNum type="arabicPeriod"/>
            </a:pPr>
            <a:r>
              <a:rPr lang="en-US" dirty="0"/>
              <a:t>The director has authorized an exception from 2.</a:t>
            </a:r>
          </a:p>
          <a:p>
            <a:pPr marL="514350" lvl="0" indent="-514350">
              <a:buFont typeface="+mj-lt"/>
              <a:buAutoNum type="arabicPeriod"/>
            </a:pPr>
            <a:r>
              <a:rPr lang="en-US" dirty="0"/>
              <a:t>All other requirements of chapter 34 of the statute are met.</a:t>
            </a:r>
          </a:p>
          <a:p>
            <a:pPr marL="514350" lvl="0" indent="-514350">
              <a:buFont typeface="+mj-lt"/>
              <a:buAutoNum type="arabicPeriod"/>
            </a:pPr>
            <a:r>
              <a:rPr lang="en-US" u="sng" dirty="0"/>
              <a:t>Exempt Commercial Purchaser</a:t>
            </a:r>
            <a:r>
              <a:rPr lang="en-US" dirty="0"/>
              <a:t> – if the policyholder meets the standards of an exempt commercial purchaser then insurance may be procured from a surplus lines broker without complying with 2, 3, and 4 as long as certain requirements are met. </a:t>
            </a:r>
          </a:p>
          <a:p>
            <a:endParaRPr lang="en-US" dirty="0"/>
          </a:p>
        </p:txBody>
      </p:sp>
    </p:spTree>
    <p:extLst>
      <p:ext uri="{BB962C8B-B14F-4D97-AF65-F5344CB8AC3E}">
        <p14:creationId xmlns:p14="http://schemas.microsoft.com/office/powerpoint/2010/main" val="1891104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832E7F-220E-E8EE-31AA-E40B1D412F7F}"/>
              </a:ext>
            </a:extLst>
          </p:cNvPr>
          <p:cNvSpPr>
            <a:spLocks noGrp="1"/>
          </p:cNvSpPr>
          <p:nvPr>
            <p:ph idx="1"/>
          </p:nvPr>
        </p:nvSpPr>
        <p:spPr/>
        <p:txBody>
          <a:bodyPr/>
          <a:lstStyle/>
          <a:p>
            <a:pPr marL="109728" indent="0">
              <a:buNone/>
            </a:pPr>
            <a:r>
              <a:rPr lang="en-US" dirty="0"/>
              <a:t>Located on web at </a:t>
            </a:r>
            <a:r>
              <a:rPr lang="en-US" dirty="0">
                <a:hlinkClick r:id="rId2"/>
              </a:rPr>
              <a:t>https://www.commerce.alaska.gov/web/ins/SurplusLines.aspx</a:t>
            </a:r>
            <a:r>
              <a:rPr lang="en-US" dirty="0"/>
              <a:t> </a:t>
            </a:r>
          </a:p>
          <a:p>
            <a:endParaRPr lang="en-US" dirty="0"/>
          </a:p>
          <a:p>
            <a:r>
              <a:rPr lang="en-US" dirty="0"/>
              <a:t>Alaska White List – Eligible Surplus Lines Insurers – consider using Company Search for real time determination of an insurer’s status.</a:t>
            </a:r>
          </a:p>
          <a:p>
            <a:endParaRPr lang="en-US" dirty="0"/>
          </a:p>
          <a:p>
            <a:r>
              <a:rPr lang="en-US" dirty="0"/>
              <a:t>NAIC’s Quarterly Listing of Alien Insurers </a:t>
            </a:r>
          </a:p>
          <a:p>
            <a:endParaRPr lang="en-US" dirty="0"/>
          </a:p>
          <a:p>
            <a:pPr marL="109728" indent="0">
              <a:buNone/>
            </a:pPr>
            <a:endParaRPr lang="en-US" dirty="0"/>
          </a:p>
        </p:txBody>
      </p:sp>
      <p:sp>
        <p:nvSpPr>
          <p:cNvPr id="3" name="Title 2">
            <a:extLst>
              <a:ext uri="{FF2B5EF4-FFF2-40B4-BE49-F238E27FC236}">
                <a16:creationId xmlns:a16="http://schemas.microsoft.com/office/drawing/2014/main" id="{BCD6ED9A-B021-A99E-0DAB-2863F02562A8}"/>
              </a:ext>
            </a:extLst>
          </p:cNvPr>
          <p:cNvSpPr>
            <a:spLocks noGrp="1"/>
          </p:cNvSpPr>
          <p:nvPr>
            <p:ph type="title"/>
          </p:nvPr>
        </p:nvSpPr>
        <p:spPr/>
        <p:txBody>
          <a:bodyPr/>
          <a:lstStyle/>
          <a:p>
            <a:r>
              <a:rPr lang="en-US" dirty="0"/>
              <a:t>Eligible Insurer</a:t>
            </a:r>
          </a:p>
        </p:txBody>
      </p:sp>
    </p:spTree>
    <p:extLst>
      <p:ext uri="{BB962C8B-B14F-4D97-AF65-F5344CB8AC3E}">
        <p14:creationId xmlns:p14="http://schemas.microsoft.com/office/powerpoint/2010/main" val="2039373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47BE8B-4243-46D0-A25A-4F467F96EC75}"/>
              </a:ext>
            </a:extLst>
          </p:cNvPr>
          <p:cNvSpPr>
            <a:spLocks noGrp="1"/>
          </p:cNvSpPr>
          <p:nvPr>
            <p:ph idx="1"/>
          </p:nvPr>
        </p:nvSpPr>
        <p:spPr>
          <a:xfrm>
            <a:off x="457200" y="990600"/>
            <a:ext cx="8229600" cy="4953000"/>
          </a:xfrm>
        </p:spPr>
        <p:txBody>
          <a:bodyPr>
            <a:normAutofit lnSpcReduction="10000"/>
          </a:bodyPr>
          <a:lstStyle/>
          <a:p>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600" dirty="0">
                <a:effectLst/>
                <a:latin typeface="Calibri" panose="020F0502020204030204" pitchFamily="34" charset="0"/>
                <a:ea typeface="Calibri" panose="020F0502020204030204" pitchFamily="34" charset="0"/>
                <a:cs typeface="Times New Roman" panose="02020603050405020304" pitchFamily="18" charset="0"/>
              </a:rPr>
              <a:t>The diligent search must be with insurers who are admitted to transact business in Alaska and </a:t>
            </a:r>
            <a:r>
              <a:rPr lang="en-US" sz="2600" b="1" dirty="0">
                <a:effectLst/>
                <a:latin typeface="Calibri" panose="020F0502020204030204" pitchFamily="34" charset="0"/>
                <a:ea typeface="Calibri" panose="020F0502020204030204" pitchFamily="34" charset="0"/>
                <a:cs typeface="Times New Roman" panose="02020603050405020304" pitchFamily="18" charset="0"/>
              </a:rPr>
              <a:t>are ACTUALLY writing</a:t>
            </a:r>
            <a:r>
              <a:rPr lang="en-US" sz="2600" dirty="0">
                <a:effectLst/>
                <a:latin typeface="Calibri" panose="020F0502020204030204" pitchFamily="34" charset="0"/>
                <a:ea typeface="Calibri" panose="020F0502020204030204" pitchFamily="34" charset="0"/>
                <a:cs typeface="Times New Roman" panose="02020603050405020304" pitchFamily="18" charset="0"/>
              </a:rPr>
              <a:t> the particular kind or class of insurance required by the client.  </a:t>
            </a:r>
          </a:p>
          <a:p>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600" dirty="0">
                <a:latin typeface="Calibri" panose="020F0502020204030204" pitchFamily="34" charset="0"/>
                <a:ea typeface="Calibri" panose="020F0502020204030204" pitchFamily="34" charset="0"/>
                <a:cs typeface="Times New Roman" panose="02020603050405020304" pitchFamily="18" charset="0"/>
              </a:rPr>
              <a:t>The Alaska Division has an Affidavit of Due Diligence on the website that can be used but is not required.  </a:t>
            </a:r>
          </a:p>
          <a:p>
            <a:endParaRPr lang="en-US" sz="2600" dirty="0">
              <a:latin typeface="Calibri" panose="020F0502020204030204" pitchFamily="34" charset="0"/>
              <a:ea typeface="Calibri" panose="020F0502020204030204" pitchFamily="34" charset="0"/>
              <a:cs typeface="Times New Roman" panose="02020603050405020304" pitchFamily="18" charset="0"/>
            </a:endParaRPr>
          </a:p>
          <a:p>
            <a:r>
              <a:rPr lang="en-US" sz="2600" dirty="0">
                <a:latin typeface="Calibri" panose="020F0502020204030204" pitchFamily="34" charset="0"/>
                <a:ea typeface="Calibri" panose="020F0502020204030204" pitchFamily="34" charset="0"/>
                <a:cs typeface="Times New Roman" panose="02020603050405020304" pitchFamily="18" charset="0"/>
              </a:rPr>
              <a:t>The diligent search must be completed prior to binding.</a:t>
            </a:r>
          </a:p>
          <a:p>
            <a:r>
              <a:rPr lang="en-US" sz="2600" dirty="0">
                <a:latin typeface="Calibri" panose="020F0502020204030204" pitchFamily="34" charset="0"/>
                <a:ea typeface="Calibri" panose="020F0502020204030204" pitchFamily="34" charset="0"/>
                <a:cs typeface="Times New Roman" panose="02020603050405020304" pitchFamily="18" charset="0"/>
              </a:rPr>
              <a:t>The documentation must be provided to surplus lines broker within 15 days from binding.</a:t>
            </a:r>
          </a:p>
          <a:p>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
        <p:nvSpPr>
          <p:cNvPr id="3" name="Title 2">
            <a:extLst>
              <a:ext uri="{FF2B5EF4-FFF2-40B4-BE49-F238E27FC236}">
                <a16:creationId xmlns:a16="http://schemas.microsoft.com/office/drawing/2014/main" id="{7F447F5F-811A-45F7-AE05-549733239FB9}"/>
              </a:ext>
            </a:extLst>
          </p:cNvPr>
          <p:cNvSpPr>
            <a:spLocks noGrp="1"/>
          </p:cNvSpPr>
          <p:nvPr>
            <p:ph type="title"/>
          </p:nvPr>
        </p:nvSpPr>
        <p:spPr>
          <a:xfrm>
            <a:off x="457200" y="274638"/>
            <a:ext cx="8229600" cy="715962"/>
          </a:xfrm>
        </p:spPr>
        <p:txBody>
          <a:bodyPr>
            <a:noAutofit/>
          </a:bodyPr>
          <a:lstStyle/>
          <a:p>
            <a:pPr algn="ctr"/>
            <a:r>
              <a:rPr lang="en-US" sz="2800" u="sng" dirty="0"/>
              <a:t>Diligent Search AS 21.34.020(a)(2) and </a:t>
            </a:r>
            <a:br>
              <a:rPr lang="en-US" sz="2800" u="sng" dirty="0"/>
            </a:br>
            <a:r>
              <a:rPr lang="en-US" sz="2800" u="sng" dirty="0"/>
              <a:t>3 AAC 25.035</a:t>
            </a:r>
          </a:p>
        </p:txBody>
      </p:sp>
    </p:spTree>
    <p:extLst>
      <p:ext uri="{BB962C8B-B14F-4D97-AF65-F5344CB8AC3E}">
        <p14:creationId xmlns:p14="http://schemas.microsoft.com/office/powerpoint/2010/main" val="2471223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83E5E0-7925-426C-A6C5-A8F82004E948}"/>
              </a:ext>
            </a:extLst>
          </p:cNvPr>
          <p:cNvSpPr>
            <a:spLocks noGrp="1"/>
          </p:cNvSpPr>
          <p:nvPr>
            <p:ph idx="1"/>
          </p:nvPr>
        </p:nvSpPr>
        <p:spPr>
          <a:xfrm>
            <a:off x="441960" y="1295400"/>
            <a:ext cx="8229600" cy="4830763"/>
          </a:xfrm>
        </p:spPr>
        <p:txBody>
          <a:bodyPr>
            <a:normAutofit fontScale="92500" lnSpcReduction="20000"/>
          </a:bodyPr>
          <a:lstStyle/>
          <a:p>
            <a:r>
              <a:rPr lang="en-US" sz="2600" b="0" i="0" dirty="0">
                <a:solidFill>
                  <a:srgbClr val="333333"/>
                </a:solidFill>
                <a:effectLst/>
                <a:latin typeface="Calibri" panose="020F0502020204030204" pitchFamily="34" charset="0"/>
                <a:cs typeface="Calibri" panose="020F0502020204030204" pitchFamily="34" charset="0"/>
              </a:rPr>
              <a:t>(1) documentation of at least two declinations from admitted insurers</a:t>
            </a:r>
            <a:r>
              <a:rPr lang="en-US" sz="2600" dirty="0">
                <a:solidFill>
                  <a:srgbClr val="333333"/>
                </a:solidFill>
                <a:latin typeface="Calibri" panose="020F0502020204030204" pitchFamily="34" charset="0"/>
                <a:cs typeface="Calibri" panose="020F0502020204030204" pitchFamily="34" charset="0"/>
              </a:rPr>
              <a:t> who are actually writing the coverage required by the insured;</a:t>
            </a:r>
            <a:endParaRPr lang="en-US" sz="2600" b="0" i="0" dirty="0">
              <a:solidFill>
                <a:srgbClr val="333333"/>
              </a:solidFill>
              <a:effectLst/>
              <a:latin typeface="Calibri" panose="020F0502020204030204" pitchFamily="34" charset="0"/>
              <a:cs typeface="Calibri" panose="020F0502020204030204" pitchFamily="34" charset="0"/>
            </a:endParaRPr>
          </a:p>
          <a:p>
            <a:endParaRPr lang="en-US" sz="2600" b="0" i="0" dirty="0">
              <a:solidFill>
                <a:srgbClr val="333333"/>
              </a:solidFill>
              <a:effectLst/>
              <a:latin typeface="Calibri" panose="020F0502020204030204" pitchFamily="34" charset="0"/>
              <a:cs typeface="Calibri" panose="020F0502020204030204" pitchFamily="34" charset="0"/>
            </a:endParaRPr>
          </a:p>
          <a:p>
            <a:r>
              <a:rPr lang="en-US" sz="2600" b="0" i="0" dirty="0">
                <a:solidFill>
                  <a:srgbClr val="333333"/>
                </a:solidFill>
                <a:effectLst/>
                <a:latin typeface="Calibri" panose="020F0502020204030204" pitchFamily="34" charset="0"/>
                <a:cs typeface="Calibri" panose="020F0502020204030204" pitchFamily="34" charset="0"/>
              </a:rPr>
              <a:t>(2) evidence that the full amount, kind, or class of insurance could not be obtained from all admitted insurers the producer can reach; </a:t>
            </a:r>
          </a:p>
          <a:p>
            <a:endParaRPr lang="en-US" sz="2600" b="0" i="0" dirty="0">
              <a:solidFill>
                <a:srgbClr val="333333"/>
              </a:solidFill>
              <a:effectLst/>
              <a:latin typeface="Calibri" panose="020F0502020204030204" pitchFamily="34" charset="0"/>
              <a:cs typeface="Calibri" panose="020F0502020204030204" pitchFamily="34" charset="0"/>
            </a:endParaRPr>
          </a:p>
          <a:p>
            <a:r>
              <a:rPr lang="en-US" sz="2600" b="0" i="0" dirty="0">
                <a:solidFill>
                  <a:srgbClr val="333333"/>
                </a:solidFill>
                <a:effectLst/>
                <a:latin typeface="Calibri" panose="020F0502020204030204" pitchFamily="34" charset="0"/>
                <a:cs typeface="Calibri" panose="020F0502020204030204" pitchFamily="34" charset="0"/>
              </a:rPr>
              <a:t>(3) affirmation that the coverage is on the director's current surplus lines placement list under </a:t>
            </a:r>
            <a:r>
              <a:rPr lang="en-US" sz="2600" b="0" i="0" u="sng" dirty="0">
                <a:solidFill>
                  <a:srgbClr val="631E25"/>
                </a:solidFill>
                <a:effectLst/>
                <a:latin typeface="Calibri" panose="020F0502020204030204" pitchFamily="34" charset="0"/>
                <a:cs typeface="Calibri" panose="020F0502020204030204" pitchFamily="34" charset="0"/>
                <a:hlinkClick r:id="rId2"/>
              </a:rPr>
              <a:t>3 AAC 25.040</a:t>
            </a:r>
            <a:r>
              <a:rPr lang="en-US" sz="2600" b="0" i="0" dirty="0">
                <a:solidFill>
                  <a:srgbClr val="333333"/>
                </a:solidFill>
                <a:effectLst/>
                <a:latin typeface="Calibri" panose="020F0502020204030204" pitchFamily="34" charset="0"/>
                <a:cs typeface="Calibri" panose="020F0502020204030204" pitchFamily="34" charset="0"/>
              </a:rPr>
              <a:t>; </a:t>
            </a:r>
          </a:p>
          <a:p>
            <a:endParaRPr lang="en-US" sz="2600" b="0" i="0" dirty="0">
              <a:solidFill>
                <a:srgbClr val="333333"/>
              </a:solidFill>
              <a:effectLst/>
              <a:latin typeface="Calibri" panose="020F0502020204030204" pitchFamily="34" charset="0"/>
              <a:cs typeface="Calibri" panose="020F0502020204030204" pitchFamily="34" charset="0"/>
            </a:endParaRPr>
          </a:p>
          <a:p>
            <a:r>
              <a:rPr lang="en-US" sz="2600" b="0" i="0" dirty="0">
                <a:solidFill>
                  <a:srgbClr val="333333"/>
                </a:solidFill>
                <a:effectLst/>
                <a:latin typeface="Calibri" panose="020F0502020204030204" pitchFamily="34" charset="0"/>
                <a:cs typeface="Calibri" panose="020F0502020204030204" pitchFamily="34" charset="0"/>
              </a:rPr>
              <a:t>(4) an exception from the director under </a:t>
            </a:r>
            <a:r>
              <a:rPr lang="en-US" sz="2600" b="0" i="0" u="sng" dirty="0">
                <a:solidFill>
                  <a:srgbClr val="631E25"/>
                </a:solidFill>
                <a:effectLst/>
                <a:latin typeface="Calibri" panose="020F0502020204030204" pitchFamily="34" charset="0"/>
                <a:cs typeface="Calibri" panose="020F0502020204030204" pitchFamily="34" charset="0"/>
                <a:hlinkClick r:id="rId3"/>
              </a:rPr>
              <a:t>AS 21.34.020</a:t>
            </a:r>
            <a:r>
              <a:rPr lang="en-US" sz="2600" b="0" i="0" dirty="0">
                <a:solidFill>
                  <a:srgbClr val="333333"/>
                </a:solidFill>
                <a:effectLst/>
                <a:latin typeface="Calibri" panose="020F0502020204030204" pitchFamily="34" charset="0"/>
                <a:cs typeface="Calibri" panose="020F0502020204030204" pitchFamily="34" charset="0"/>
              </a:rPr>
              <a:t>(a)(4).  </a:t>
            </a:r>
          </a:p>
          <a:p>
            <a:endParaRPr lang="en-US" sz="2600" b="0" i="0" dirty="0">
              <a:solidFill>
                <a:srgbClr val="333333"/>
              </a:solidFill>
              <a:effectLst/>
              <a:latin typeface="Calibri" panose="020F0502020204030204" pitchFamily="34" charset="0"/>
              <a:cs typeface="Calibri" panose="020F0502020204030204" pitchFamily="34" charset="0"/>
            </a:endParaRPr>
          </a:p>
          <a:p>
            <a:r>
              <a:rPr lang="en-US" sz="2600" b="0" i="0" dirty="0">
                <a:solidFill>
                  <a:srgbClr val="333333"/>
                </a:solidFill>
                <a:effectLst/>
                <a:latin typeface="Calibri" panose="020F0502020204030204" pitchFamily="34" charset="0"/>
                <a:cs typeface="Calibri" panose="020F0502020204030204" pitchFamily="34" charset="0"/>
              </a:rPr>
              <a:t>(5) Exempt Commercial Purchaser</a:t>
            </a:r>
            <a:endParaRPr lang="en-US" sz="2600" dirty="0">
              <a:latin typeface="Calibri" panose="020F0502020204030204" pitchFamily="34" charset="0"/>
              <a:cs typeface="Calibri" panose="020F0502020204030204" pitchFamily="34" charset="0"/>
            </a:endParaRPr>
          </a:p>
        </p:txBody>
      </p:sp>
      <p:sp>
        <p:nvSpPr>
          <p:cNvPr id="3" name="Title 2">
            <a:extLst>
              <a:ext uri="{FF2B5EF4-FFF2-40B4-BE49-F238E27FC236}">
                <a16:creationId xmlns:a16="http://schemas.microsoft.com/office/drawing/2014/main" id="{FE47DA53-77D5-4209-B00E-45BC64B78D0F}"/>
              </a:ext>
            </a:extLst>
          </p:cNvPr>
          <p:cNvSpPr>
            <a:spLocks noGrp="1"/>
          </p:cNvSpPr>
          <p:nvPr>
            <p:ph type="title"/>
          </p:nvPr>
        </p:nvSpPr>
        <p:spPr>
          <a:xfrm>
            <a:off x="457200" y="274638"/>
            <a:ext cx="8458200" cy="563562"/>
          </a:xfrm>
        </p:spPr>
        <p:txBody>
          <a:bodyPr>
            <a:normAutofit/>
          </a:bodyPr>
          <a:lstStyle/>
          <a:p>
            <a:pPr algn="ctr"/>
            <a:r>
              <a:rPr lang="en-US" sz="2800" u="sng" dirty="0"/>
              <a:t>Diligent Search 3 AAC 25.035</a:t>
            </a:r>
          </a:p>
        </p:txBody>
      </p:sp>
    </p:spTree>
    <p:extLst>
      <p:ext uri="{BB962C8B-B14F-4D97-AF65-F5344CB8AC3E}">
        <p14:creationId xmlns:p14="http://schemas.microsoft.com/office/powerpoint/2010/main" val="2950056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449080-3788-41C8-B9A7-16F377F52000}"/>
              </a:ext>
            </a:extLst>
          </p:cNvPr>
          <p:cNvSpPr>
            <a:spLocks noGrp="1"/>
          </p:cNvSpPr>
          <p:nvPr>
            <p:ph idx="1"/>
          </p:nvPr>
        </p:nvSpPr>
        <p:spPr>
          <a:xfrm>
            <a:off x="441960" y="1039368"/>
            <a:ext cx="8229600" cy="5473891"/>
          </a:xfrm>
        </p:spPr>
        <p:txBody>
          <a:bodyPr/>
          <a:lstStyle/>
          <a:p>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dirty="0">
                <a:effectLst/>
                <a:latin typeface="Calibri" panose="020F0502020204030204" pitchFamily="34" charset="0"/>
                <a:ea typeface="Calibri" panose="020F0502020204030204" pitchFamily="34" charset="0"/>
                <a:cs typeface="Times New Roman" panose="02020603050405020304" pitchFamily="18" charset="0"/>
              </a:rPr>
              <a:t>A declination from a company not writing the coverage the insured needs is not an adequate declination.</a:t>
            </a:r>
          </a:p>
          <a:p>
            <a:endParaRPr lang="en-US" sz="2800" dirty="0">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Bulletin B 15-10 is guidelines for diligent search.</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dirty="0">
                <a:latin typeface="Calibri" panose="020F0502020204030204" pitchFamily="34" charset="0"/>
                <a:ea typeface="Calibri" panose="020F0502020204030204" pitchFamily="34" charset="0"/>
                <a:cs typeface="Times New Roman" panose="02020603050405020304" pitchFamily="18" charset="0"/>
              </a:rPr>
              <a:t>Here are some examples of unacceptable diligent search documentation.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16703C57-9E4F-4120-8316-34C8CE36699B}"/>
              </a:ext>
            </a:extLst>
          </p:cNvPr>
          <p:cNvSpPr>
            <a:spLocks noGrp="1"/>
          </p:cNvSpPr>
          <p:nvPr>
            <p:ph type="title"/>
          </p:nvPr>
        </p:nvSpPr>
        <p:spPr>
          <a:xfrm>
            <a:off x="457200" y="381000"/>
            <a:ext cx="8229600" cy="609600"/>
          </a:xfrm>
        </p:spPr>
        <p:txBody>
          <a:bodyPr>
            <a:noAutofit/>
          </a:bodyPr>
          <a:lstStyle/>
          <a:p>
            <a:pPr algn="ctr"/>
            <a:r>
              <a:rPr lang="en-US" sz="2800" u="sng" dirty="0"/>
              <a:t>Bad Diligent Search Documentation</a:t>
            </a:r>
          </a:p>
        </p:txBody>
      </p:sp>
    </p:spTree>
    <p:extLst>
      <p:ext uri="{BB962C8B-B14F-4D97-AF65-F5344CB8AC3E}">
        <p14:creationId xmlns:p14="http://schemas.microsoft.com/office/powerpoint/2010/main" val="13880699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1624</TotalTime>
  <Words>2116</Words>
  <Application>Microsoft Office PowerPoint</Application>
  <PresentationFormat>On-screen Show (4:3)</PresentationFormat>
  <Paragraphs>238</Paragraphs>
  <Slides>35</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Lucida Sans Unicode</vt:lpstr>
      <vt:lpstr>Verdana</vt:lpstr>
      <vt:lpstr>Wingdings 2</vt:lpstr>
      <vt:lpstr>Wingdings 3</vt:lpstr>
      <vt:lpstr>Concourse</vt:lpstr>
      <vt:lpstr>Surplus Lines Requirements</vt:lpstr>
      <vt:lpstr>NRRA (Nonadmitted and Reinsurance Reform Act of 2010)</vt:lpstr>
      <vt:lpstr>PowerPoint Presentation</vt:lpstr>
      <vt:lpstr>PowerPoint Presentation</vt:lpstr>
      <vt:lpstr>PowerPoint Presentation</vt:lpstr>
      <vt:lpstr>Eligible Insurer</vt:lpstr>
      <vt:lpstr>Diligent Search AS 21.34.020(a)(2) and  3 AAC 25.035</vt:lpstr>
      <vt:lpstr>Diligent Search 3 AAC 25.035</vt:lpstr>
      <vt:lpstr>Bad Diligent Search Documentation</vt:lpstr>
      <vt:lpstr>PowerPoint Presentation</vt:lpstr>
      <vt:lpstr>PowerPoint Presentation</vt:lpstr>
      <vt:lpstr>PowerPoint Presentation</vt:lpstr>
      <vt:lpstr>PowerPoint Presentation</vt:lpstr>
      <vt:lpstr>Exempt Commercial Purchaser AS 21.34.020(b) and 3 AAC 25.035</vt:lpstr>
      <vt:lpstr>Exempt Commercial Purchaser Documentation </vt:lpstr>
      <vt:lpstr>PowerPoint Presentation</vt:lpstr>
      <vt:lpstr>Evidence of Insurance</vt:lpstr>
      <vt:lpstr>Evidence of Insurance Material Facts AS 21.34.100(a)</vt:lpstr>
      <vt:lpstr>PowerPoint Presentation</vt:lpstr>
      <vt:lpstr>PowerPoint Presentation</vt:lpstr>
      <vt:lpstr>Quarterly Report AS 21.34.170  and 3 AAC 25.100</vt:lpstr>
      <vt:lpstr>Some Common Transaction Errors </vt:lpstr>
      <vt:lpstr>Location of Risk</vt:lpstr>
      <vt:lpstr>PowerPoint Presentation</vt:lpstr>
      <vt:lpstr>Tax and Filing Fees AS 21.34.180 and .190</vt:lpstr>
      <vt:lpstr>PowerPoint Presentation</vt:lpstr>
      <vt:lpstr>PowerPoint Presentation</vt:lpstr>
      <vt:lpstr>PowerPoint Presentation</vt:lpstr>
      <vt:lpstr>Alaska Policyholder Notice 3 AAC 25.050</vt:lpstr>
      <vt:lpstr>PowerPoint Presentation</vt:lpstr>
      <vt:lpstr>Unauthorized Tax Form for Wet Marine and Transportation AS 21.33.055</vt:lpstr>
      <vt:lpstr>Other Considerations</vt:lpstr>
      <vt:lpstr>Procedures</vt:lpstr>
      <vt:lpstr>PowerPoint Presentation</vt:lpstr>
      <vt:lpstr>PowerPoint Presentation</vt:lpstr>
    </vt:vector>
  </TitlesOfParts>
  <Company>State of Alaska, CCED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Surplus Lines Requirements</dc:title>
  <dc:creator>DCCED User</dc:creator>
  <cp:lastModifiedBy>Nesheim, Rebecca J (CED)</cp:lastModifiedBy>
  <cp:revision>41</cp:revision>
  <cp:lastPrinted>2016-09-15T22:12:31Z</cp:lastPrinted>
  <dcterms:created xsi:type="dcterms:W3CDTF">2016-09-02T22:15:27Z</dcterms:created>
  <dcterms:modified xsi:type="dcterms:W3CDTF">2022-11-16T01:00:07Z</dcterms:modified>
</cp:coreProperties>
</file>