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0" r:id="rId55"/>
    <p:sldId id="311" r:id="rId56"/>
    <p:sldId id="312" r:id="rId57"/>
    <p:sldId id="313" r:id="rId58"/>
    <p:sldId id="315" r:id="rId59"/>
    <p:sldId id="314" r:id="rId60"/>
    <p:sldId id="316" r:id="rId61"/>
    <p:sldId id="317" r:id="rId62"/>
    <p:sldId id="318" r:id="rId63"/>
    <p:sldId id="319" r:id="rId64"/>
    <p:sldId id="320" r:id="rId65"/>
    <p:sldId id="321" r:id="rId66"/>
    <p:sldId id="322" r:id="rId67"/>
    <p:sldId id="323" r:id="rId68"/>
    <p:sldId id="324" r:id="rId69"/>
    <p:sldId id="325" r:id="rId70"/>
    <p:sldId id="326"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C80972B4-A4B1-4F70-9E4C-B4DDABF6A118}">
          <p14:sldIdLst/>
        </p14:section>
        <p14:section name="Untitled Section" id="{3C94B47B-50D4-417C-B07E-CD44F2E741F8}">
          <p14:sldIdLst>
            <p14:sldId id="256"/>
            <p14:sldId id="257"/>
          </p14:sldIdLst>
        </p14:section>
        <p14:section name="Untitled Section" id="{954A26FB-4F50-49F8-8CBC-2B24000DE8F2}">
          <p14:sldIdLst>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5"/>
            <p14:sldId id="314"/>
            <p14:sldId id="316"/>
            <p14:sldId id="317"/>
            <p14:sldId id="318"/>
            <p14:sldId id="319"/>
            <p14:sldId id="320"/>
            <p14:sldId id="321"/>
            <p14:sldId id="322"/>
            <p14:sldId id="323"/>
            <p14:sldId id="324"/>
            <p14:sldId id="325"/>
            <p14:sldId id="32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3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16" autoAdjust="0"/>
  </p:normalViewPr>
  <p:slideViewPr>
    <p:cSldViewPr>
      <p:cViewPr varScale="1">
        <p:scale>
          <a:sx n="70" d="100"/>
          <a:sy n="70" d="100"/>
        </p:scale>
        <p:origin x="-1092" y="-102"/>
      </p:cViewPr>
      <p:guideLst>
        <p:guide orient="horz" pos="2160"/>
        <p:guide pos="2880"/>
      </p:guideLst>
    </p:cSldViewPr>
  </p:slideViewPr>
  <p:outlineViewPr>
    <p:cViewPr>
      <p:scale>
        <a:sx n="33" d="100"/>
        <a:sy n="33" d="100"/>
      </p:scale>
      <p:origin x="0" y="5916"/>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E52674-F7F3-42F6-A26E-9D803F707958}" type="datetimeFigureOut">
              <a:rPr lang="en-US" smtClean="0"/>
              <a:pPr/>
              <a:t>5/9/2013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9B4E51-09ED-4036-A20B-072B8A28F683}" type="slidenum">
              <a:rPr lang="en-US" smtClean="0"/>
              <a:pPr/>
              <a:t>‹#›</a:t>
            </a:fld>
            <a:endParaRPr lang="en-US"/>
          </a:p>
        </p:txBody>
      </p:sp>
    </p:spTree>
    <p:extLst>
      <p:ext uri="{BB962C8B-B14F-4D97-AF65-F5344CB8AC3E}">
        <p14:creationId xmlns="" xmlns:p14="http://schemas.microsoft.com/office/powerpoint/2010/main" val="4280900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5ABD4F-7F01-40D4-857B-7BA30F50C4D1}" type="datetime1">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AD0FFFC4-5F0F-4282-B594-3706F94AD865}" type="slidenum">
              <a:rPr lang="en-US" smtClean="0"/>
              <a:pPr/>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E011-A6F3-46FC-8267-A19A52C84517}" type="datetime1">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FFFC4-5F0F-4282-B594-3706F94AD86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77DF14-647D-4A36-B592-DC6C1336828C}" type="datetime1">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FFFC4-5F0F-4282-B594-3706F94AD86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FD265E-D04D-43CE-B1E4-9D8027D04F0C}" type="datetime1">
              <a:rPr lang="en-US" smtClean="0"/>
              <a:pPr/>
              <a:t>5/9/2013</a:t>
            </a:fld>
            <a:endParaRPr lang="en-US"/>
          </a:p>
        </p:txBody>
      </p:sp>
      <p:sp>
        <p:nvSpPr>
          <p:cNvPr id="10" name="Slide Number Placeholder 9"/>
          <p:cNvSpPr>
            <a:spLocks noGrp="1"/>
          </p:cNvSpPr>
          <p:nvPr>
            <p:ph type="sldNum" sz="quarter" idx="11"/>
          </p:nvPr>
        </p:nvSpPr>
        <p:spPr/>
        <p:txBody>
          <a:bodyPr/>
          <a:lstStyle/>
          <a:p>
            <a:fld id="{AD0FFFC4-5F0F-4282-B594-3706F94AD865}"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A718EC9F-39D6-4131-8913-FFD8DB39E5F4}" type="datetime1">
              <a:rPr lang="en-US" smtClean="0"/>
              <a:pPr/>
              <a:t>5/9/2013</a:t>
            </a:fld>
            <a:endParaRPr lang="en-US"/>
          </a:p>
        </p:txBody>
      </p:sp>
      <p:sp>
        <p:nvSpPr>
          <p:cNvPr id="20" name="Slide Number Placeholder 19"/>
          <p:cNvSpPr>
            <a:spLocks noGrp="1"/>
          </p:cNvSpPr>
          <p:nvPr>
            <p:ph type="sldNum" sz="quarter" idx="11"/>
          </p:nvPr>
        </p:nvSpPr>
        <p:spPr/>
        <p:txBody>
          <a:bodyPr/>
          <a:lstStyle/>
          <a:p>
            <a:fld id="{AD0FFFC4-5F0F-4282-B594-3706F94AD865}" type="slidenum">
              <a:rPr lang="en-US" smtClean="0"/>
              <a:pPr/>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E3CDFFFD-0815-4522-B3A7-4D102DED25FB}" type="datetime1">
              <a:rPr lang="en-US" smtClean="0"/>
              <a:pPr/>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FFFC4-5F0F-4282-B594-3706F94AD865}" type="slidenum">
              <a:rPr lang="en-US" smtClean="0"/>
              <a:pPr/>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F9AC69B-9F42-4A56-958E-EBF7F8985732}" type="datetime1">
              <a:rPr lang="en-US" smtClean="0"/>
              <a:pPr/>
              <a:t>5/9/2013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0FFFC4-5F0F-4282-B594-3706F94AD865}" type="slidenum">
              <a:rPr lang="en-US" smtClean="0"/>
              <a:pPr/>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82211F-9BC8-42BF-87D1-61C22EA3662F}" type="datetime1">
              <a:rPr lang="en-US" smtClean="0"/>
              <a:pPr/>
              <a:t>5/9/2013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0FFFC4-5F0F-4282-B594-3706F94AD86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81DAA5C-9152-4CB0-973B-ECB835D1BD4A}" type="datetime1">
              <a:rPr lang="en-US" smtClean="0"/>
              <a:pPr/>
              <a:t>5/9/2013</a:t>
            </a:fld>
            <a:endParaRPr lang="en-US"/>
          </a:p>
        </p:txBody>
      </p:sp>
      <p:sp>
        <p:nvSpPr>
          <p:cNvPr id="6" name="Slide Number Placeholder 5"/>
          <p:cNvSpPr>
            <a:spLocks noGrp="1"/>
          </p:cNvSpPr>
          <p:nvPr>
            <p:ph type="sldNum" sz="quarter" idx="11"/>
          </p:nvPr>
        </p:nvSpPr>
        <p:spPr/>
        <p:txBody>
          <a:bodyPr/>
          <a:lstStyle/>
          <a:p>
            <a:fld id="{AD0FFFC4-5F0F-4282-B594-3706F94AD865}"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BF3CC2B3-3099-4573-A358-103C6C76E2BC}" type="datetime1">
              <a:rPr lang="en-US" smtClean="0"/>
              <a:pPr/>
              <a:t>5/9/2013</a:t>
            </a:fld>
            <a:endParaRPr lang="en-US"/>
          </a:p>
        </p:txBody>
      </p:sp>
      <p:sp>
        <p:nvSpPr>
          <p:cNvPr id="10" name="Slide Number Placeholder 9"/>
          <p:cNvSpPr>
            <a:spLocks noGrp="1"/>
          </p:cNvSpPr>
          <p:nvPr>
            <p:ph type="sldNum" sz="quarter" idx="15"/>
          </p:nvPr>
        </p:nvSpPr>
        <p:spPr/>
        <p:txBody>
          <a:bodyPr/>
          <a:lstStyle/>
          <a:p>
            <a:fld id="{AD0FFFC4-5F0F-4282-B594-3706F94AD865}"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51E91-CD5E-4106-AF35-0C16A95AF26F}" type="datetime1">
              <a:rPr lang="en-US" smtClean="0"/>
              <a:pPr/>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FFFC4-5F0F-4282-B594-3706F94AD865}"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AD0FFFC4-5F0F-4282-B594-3706F94AD865}" type="slidenum">
              <a:rPr lang="en-US" smtClean="0"/>
              <a:pPr/>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27A6D11B-8932-4208-8E38-BD5E15CCF339}" type="datetime1">
              <a:rPr lang="en-US" smtClean="0"/>
              <a:pPr/>
              <a:t>5/9/2013</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dt="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drugs.co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mayoclinic.com/" TargetMode="External"/><Relationship Id="rId2" Type="http://schemas.openxmlformats.org/officeDocument/2006/relationships/hyperlink" Target="http://www.webmd.com/" TargetMode="External"/><Relationship Id="rId1" Type="http://schemas.openxmlformats.org/officeDocument/2006/relationships/slideLayout" Target="../slideLayouts/slideLayout2.xml"/><Relationship Id="rId4" Type="http://schemas.openxmlformats.org/officeDocument/2006/relationships/hyperlink" Target="http://www.drugs.com/"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12700">
            <a:solidFill>
              <a:schemeClr val="accent1">
                <a:lumMod val="75000"/>
              </a:schemeClr>
            </a:solidFill>
          </a:ln>
        </p:spPr>
        <p:txBody>
          <a:bodyPr/>
          <a:lstStyle/>
          <a:p>
            <a:r>
              <a:rPr lang="en-US" sz="8000" dirty="0" smtClean="0">
                <a:solidFill>
                  <a:schemeClr val="accent6">
                    <a:lumMod val="50000"/>
                  </a:schemeClr>
                </a:solidFill>
              </a:rPr>
              <a:t>Medication Administration</a:t>
            </a:r>
            <a:endParaRPr lang="en-US" sz="8000" dirty="0">
              <a:solidFill>
                <a:schemeClr val="accent6">
                  <a:lumMod val="50000"/>
                </a:schemeClr>
              </a:solidFill>
            </a:endParaRPr>
          </a:p>
        </p:txBody>
      </p:sp>
      <p:sp>
        <p:nvSpPr>
          <p:cNvPr id="3" name="Subtitle 2"/>
          <p:cNvSpPr>
            <a:spLocks noGrp="1"/>
          </p:cNvSpPr>
          <p:nvPr>
            <p:ph type="subTitle" idx="1"/>
          </p:nvPr>
        </p:nvSpPr>
        <p:spPr/>
        <p:txBody>
          <a:bodyPr/>
          <a:lstStyle/>
          <a:p>
            <a:r>
              <a:rPr lang="en-US" dirty="0" smtClean="0"/>
              <a:t>May 2013 Update</a:t>
            </a:r>
            <a:endParaRPr lang="en-US" dirty="0"/>
          </a:p>
        </p:txBody>
      </p:sp>
      <p:sp>
        <p:nvSpPr>
          <p:cNvPr id="4" name="Footer Placeholder 3"/>
          <p:cNvSpPr>
            <a:spLocks noGrp="1"/>
          </p:cNvSpPr>
          <p:nvPr>
            <p:ph type="ftr" sz="quarter" idx="11"/>
          </p:nvPr>
        </p:nvSpPr>
        <p:spPr>
          <a:ln w="12700">
            <a:solidFill>
              <a:schemeClr val="accent1">
                <a:lumMod val="75000"/>
              </a:schemeClr>
            </a:solidFill>
          </a:ln>
        </p:spPr>
        <p:txBody>
          <a:bodyPr/>
          <a:lstStyle/>
          <a:p>
            <a:r>
              <a:rPr lang="en-US" b="1" dirty="0" smtClean="0"/>
              <a:t>Approved by the Alaska Board of Nursing for training Unlicensed Assistive Personnel/ UAPs</a:t>
            </a:r>
            <a:endParaRPr lang="en-US" b="1" dirty="0"/>
          </a:p>
        </p:txBody>
      </p:sp>
    </p:spTree>
    <p:extLst>
      <p:ext uri="{BB962C8B-B14F-4D97-AF65-F5344CB8AC3E}">
        <p14:creationId xmlns="" xmlns:p14="http://schemas.microsoft.com/office/powerpoint/2010/main" val="3934351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000" b="0" dirty="0" smtClean="0">
                <a:solidFill>
                  <a:schemeClr val="accent1">
                    <a:lumMod val="75000"/>
                  </a:schemeClr>
                </a:solidFill>
                <a:effectLst/>
              </a:rPr>
              <a:t>Documenting Vitamins &amp; Herbs</a:t>
            </a:r>
            <a:endParaRPr lang="en-US" sz="40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All prescription and non-prescription (over-the-counter) medications, including vitamins or herbs, once approved by the healthcare provider, must be written on the medication record along with complete instructions for giving.</a:t>
            </a:r>
          </a:p>
          <a:p>
            <a:r>
              <a:rPr lang="en-US" dirty="0" smtClean="0"/>
              <a:t>Must be complete documentation including what time they are given. </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10</a:t>
            </a:fld>
            <a:endParaRPr lang="en-US"/>
          </a:p>
        </p:txBody>
      </p:sp>
    </p:spTree>
    <p:extLst>
      <p:ext uri="{BB962C8B-B14F-4D97-AF65-F5344CB8AC3E}">
        <p14:creationId xmlns="" xmlns:p14="http://schemas.microsoft.com/office/powerpoint/2010/main" val="4254209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Therapeutic Medication Levels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Most medications work when they reach a certain blood level</a:t>
            </a:r>
          </a:p>
          <a:p>
            <a:r>
              <a:rPr lang="en-US" dirty="0" smtClean="0"/>
              <a:t>Must reach a certain level for desired effect</a:t>
            </a:r>
          </a:p>
          <a:p>
            <a:r>
              <a:rPr lang="en-US" dirty="0" smtClean="0"/>
              <a:t>If the level rises too high with some medications, they may be harmful</a:t>
            </a:r>
          </a:p>
          <a:p>
            <a:r>
              <a:rPr lang="en-US" dirty="0" smtClean="0"/>
              <a:t>If the level is too low, the medication may not work</a:t>
            </a:r>
          </a:p>
          <a:p>
            <a:pPr marL="0" indent="0">
              <a:buNone/>
            </a:pPr>
            <a:endParaRPr lang="en-US" dirty="0"/>
          </a:p>
        </p:txBody>
      </p:sp>
      <p:sp>
        <p:nvSpPr>
          <p:cNvPr id="4" name="5-Point Star 3"/>
          <p:cNvSpPr/>
          <p:nvPr/>
        </p:nvSpPr>
        <p:spPr>
          <a:xfrm>
            <a:off x="4191000" y="40386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1"/>
          </p:nvPr>
        </p:nvSpPr>
        <p:spPr/>
        <p:txBody>
          <a:bodyPr/>
          <a:lstStyle/>
          <a:p>
            <a:fld id="{AD0FFFC4-5F0F-4282-B594-3706F94AD865}" type="slidenum">
              <a:rPr lang="en-US" smtClean="0"/>
              <a:pPr/>
              <a:t>11</a:t>
            </a:fld>
            <a:endParaRPr lang="en-US"/>
          </a:p>
        </p:txBody>
      </p:sp>
    </p:spTree>
    <p:extLst>
      <p:ext uri="{BB962C8B-B14F-4D97-AF65-F5344CB8AC3E}">
        <p14:creationId xmlns="" xmlns:p14="http://schemas.microsoft.com/office/powerpoint/2010/main" val="3879119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Medications as Prescribed</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Studies have been done to determine how often a medication should be given to obtain/maintain a therapeutic level in the body.</a:t>
            </a:r>
          </a:p>
          <a:p>
            <a:r>
              <a:rPr lang="en-US" dirty="0" smtClean="0"/>
              <a:t>If medication is not given on time, the level may be too low or too high and be dangerous.</a:t>
            </a:r>
          </a:p>
          <a:p>
            <a:r>
              <a:rPr lang="en-US" dirty="0" smtClean="0"/>
              <a:t>People with seizures may have breakthrough seizures if their medications are not given on time. </a:t>
            </a:r>
          </a:p>
          <a:p>
            <a:r>
              <a:rPr lang="en-US" dirty="0" smtClean="0"/>
              <a:t>Diabetics risk high or low blood sugar if insulin is not given at the correct time &amp; dose.</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12</a:t>
            </a:fld>
            <a:endParaRPr lang="en-US"/>
          </a:p>
        </p:txBody>
      </p:sp>
    </p:spTree>
    <p:extLst>
      <p:ext uri="{BB962C8B-B14F-4D97-AF65-F5344CB8AC3E}">
        <p14:creationId xmlns="" xmlns:p14="http://schemas.microsoft.com/office/powerpoint/2010/main" val="3320892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Factors to be Considered</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Many factors can determine whether a medication is appropriate for a particular person:</a:t>
            </a:r>
          </a:p>
          <a:p>
            <a:pPr marL="457200" lvl="1" indent="0">
              <a:buNone/>
            </a:pPr>
            <a:r>
              <a:rPr lang="en-US" dirty="0" smtClean="0"/>
              <a:t>     Age			Body Weight &amp; Size</a:t>
            </a:r>
          </a:p>
          <a:p>
            <a:pPr marL="457200" lvl="1" indent="0">
              <a:buNone/>
            </a:pPr>
            <a:r>
              <a:rPr lang="en-US" dirty="0" smtClean="0"/>
              <a:t>     Sex			Pregnancy &amp; Breastfeeding</a:t>
            </a:r>
          </a:p>
          <a:p>
            <a:pPr marL="457200" lvl="1" indent="0">
              <a:buNone/>
            </a:pPr>
            <a:r>
              <a:rPr lang="en-US" dirty="0" smtClean="0"/>
              <a:t>     Genetic Factors		Psychological Factors</a:t>
            </a:r>
          </a:p>
          <a:p>
            <a:pPr marL="457200" lvl="1" indent="0">
              <a:buNone/>
            </a:pPr>
            <a:r>
              <a:rPr lang="en-US" dirty="0" smtClean="0"/>
              <a:t>     Illnesses			Allergies</a:t>
            </a:r>
          </a:p>
          <a:p>
            <a:pPr lvl="1"/>
            <a:endParaRPr lang="en-US" dirty="0"/>
          </a:p>
          <a:p>
            <a:r>
              <a:rPr lang="en-US" dirty="0" smtClean="0"/>
              <a:t>Always be aware of the person’s response to a medication and always report </a:t>
            </a:r>
            <a:r>
              <a:rPr lang="en-US" b="1" dirty="0" smtClean="0"/>
              <a:t>ANY</a:t>
            </a:r>
            <a:r>
              <a:rPr lang="en-US" dirty="0" smtClean="0"/>
              <a:t> changes in their condition.</a:t>
            </a:r>
          </a:p>
        </p:txBody>
      </p:sp>
      <p:sp>
        <p:nvSpPr>
          <p:cNvPr id="4" name="Chevron 3"/>
          <p:cNvSpPr/>
          <p:nvPr/>
        </p:nvSpPr>
        <p:spPr>
          <a:xfrm>
            <a:off x="4727828" y="2252311"/>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4727828" y="2576247"/>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hevron 5"/>
          <p:cNvSpPr/>
          <p:nvPr/>
        </p:nvSpPr>
        <p:spPr>
          <a:xfrm>
            <a:off x="4727828" y="2895600"/>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hevron 6"/>
          <p:cNvSpPr/>
          <p:nvPr/>
        </p:nvSpPr>
        <p:spPr>
          <a:xfrm>
            <a:off x="4727827" y="3276600"/>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hevron 7"/>
          <p:cNvSpPr/>
          <p:nvPr/>
        </p:nvSpPr>
        <p:spPr>
          <a:xfrm>
            <a:off x="1820119" y="2252311"/>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1828799" y="2562808"/>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hevron 9"/>
          <p:cNvSpPr/>
          <p:nvPr/>
        </p:nvSpPr>
        <p:spPr>
          <a:xfrm>
            <a:off x="1820120" y="3276600"/>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hevron 10"/>
          <p:cNvSpPr/>
          <p:nvPr/>
        </p:nvSpPr>
        <p:spPr>
          <a:xfrm>
            <a:off x="1828799" y="2895600"/>
            <a:ext cx="155829" cy="171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Slide Number Placeholder 12"/>
          <p:cNvSpPr>
            <a:spLocks noGrp="1"/>
          </p:cNvSpPr>
          <p:nvPr>
            <p:ph type="sldNum" sz="quarter" idx="11"/>
          </p:nvPr>
        </p:nvSpPr>
        <p:spPr/>
        <p:txBody>
          <a:bodyPr/>
          <a:lstStyle/>
          <a:p>
            <a:fld id="{AD0FFFC4-5F0F-4282-B594-3706F94AD865}" type="slidenum">
              <a:rPr lang="en-US" smtClean="0"/>
              <a:pPr/>
              <a:t>13</a:t>
            </a:fld>
            <a:endParaRPr lang="en-US"/>
          </a:p>
        </p:txBody>
      </p:sp>
    </p:spTree>
    <p:extLst>
      <p:ext uri="{BB962C8B-B14F-4D97-AF65-F5344CB8AC3E}">
        <p14:creationId xmlns="" xmlns:p14="http://schemas.microsoft.com/office/powerpoint/2010/main" val="1174310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Factors, </a:t>
            </a:r>
            <a:r>
              <a:rPr lang="en-US" sz="4400" b="0" i="1" dirty="0" err="1" smtClean="0">
                <a:solidFill>
                  <a:schemeClr val="accent1">
                    <a:lumMod val="75000"/>
                  </a:schemeClr>
                </a:solidFill>
                <a:effectLst/>
              </a:rPr>
              <a:t>cont</a:t>
            </a:r>
            <a:r>
              <a:rPr lang="en-US" sz="4400" b="0" dirty="0" smtClean="0">
                <a:solidFill>
                  <a:schemeClr val="accent1">
                    <a:lumMod val="75000"/>
                  </a:schemeClr>
                </a:solidFill>
                <a:effectLst/>
              </a:rPr>
              <a:t>…</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Age: as a person ages, their body is affected by several changes:</a:t>
            </a:r>
          </a:p>
          <a:p>
            <a:pPr lvl="1"/>
            <a:r>
              <a:rPr lang="en-US" sz="2000" dirty="0" smtClean="0"/>
              <a:t>Absorption:</a:t>
            </a:r>
            <a:r>
              <a:rPr lang="en-US" dirty="0" smtClean="0"/>
              <a:t>	     </a:t>
            </a:r>
          </a:p>
          <a:p>
            <a:pPr lvl="4"/>
            <a:r>
              <a:rPr lang="en-US" dirty="0" smtClean="0"/>
              <a:t>Decreased absorption from intestines</a:t>
            </a:r>
          </a:p>
          <a:p>
            <a:pPr lvl="4"/>
            <a:r>
              <a:rPr lang="en-US" dirty="0" smtClean="0"/>
              <a:t>Decreased blood flow</a:t>
            </a:r>
          </a:p>
          <a:p>
            <a:pPr lvl="4"/>
            <a:r>
              <a:rPr lang="en-US" dirty="0" smtClean="0"/>
              <a:t>Increased gastric pH</a:t>
            </a:r>
          </a:p>
          <a:p>
            <a:pPr lvl="1"/>
            <a:r>
              <a:rPr lang="en-US" sz="2000" dirty="0" smtClean="0"/>
              <a:t>Distribution in the Body:</a:t>
            </a:r>
          </a:p>
          <a:p>
            <a:pPr lvl="4"/>
            <a:r>
              <a:rPr lang="en-US" sz="2000" dirty="0" smtClean="0"/>
              <a:t>Decreased circulation</a:t>
            </a:r>
          </a:p>
          <a:p>
            <a:pPr lvl="4"/>
            <a:r>
              <a:rPr lang="en-US" sz="2000" dirty="0" smtClean="0"/>
              <a:t>Decreased water in cells</a:t>
            </a:r>
          </a:p>
          <a:p>
            <a:pPr lvl="4"/>
            <a:r>
              <a:rPr lang="en-US" sz="2000" dirty="0" smtClean="0"/>
              <a:t>Decreased protein in the blood</a:t>
            </a:r>
          </a:p>
          <a:p>
            <a:pPr lvl="4"/>
            <a:r>
              <a:rPr lang="en-US" sz="2000" dirty="0" smtClean="0"/>
              <a:t>Increased body fat</a:t>
            </a:r>
          </a:p>
          <a:p>
            <a:pPr lvl="4"/>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14</a:t>
            </a:fld>
            <a:endParaRPr lang="en-US"/>
          </a:p>
        </p:txBody>
      </p:sp>
    </p:spTree>
    <p:extLst>
      <p:ext uri="{BB962C8B-B14F-4D97-AF65-F5344CB8AC3E}">
        <p14:creationId xmlns="" xmlns:p14="http://schemas.microsoft.com/office/powerpoint/2010/main" val="2383281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Factors, </a:t>
            </a:r>
            <a:r>
              <a:rPr lang="en-US" sz="4400" b="0" i="1" dirty="0" err="1" smtClean="0">
                <a:solidFill>
                  <a:schemeClr val="accent1">
                    <a:lumMod val="75000"/>
                  </a:schemeClr>
                </a:solidFill>
                <a:effectLst/>
              </a:rPr>
              <a:t>cont</a:t>
            </a:r>
            <a:r>
              <a:rPr lang="en-US" sz="4400" b="0" dirty="0" smtClean="0">
                <a:solidFill>
                  <a:schemeClr val="accent1">
                    <a:lumMod val="75000"/>
                  </a:schemeClr>
                </a:solidFill>
                <a:effectLst/>
              </a:rPr>
              <a:t>…</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marL="0" indent="0">
              <a:buNone/>
            </a:pPr>
            <a:r>
              <a:rPr lang="en-US" dirty="0" smtClean="0"/>
              <a:t>Additional Factors for older adults ~</a:t>
            </a:r>
          </a:p>
          <a:p>
            <a:pPr lvl="1"/>
            <a:r>
              <a:rPr lang="en-US" dirty="0"/>
              <a:t>	</a:t>
            </a:r>
            <a:r>
              <a:rPr lang="en-US" sz="2000" dirty="0" smtClean="0"/>
              <a:t>Metabolism:</a:t>
            </a:r>
          </a:p>
          <a:p>
            <a:pPr lvl="4"/>
            <a:r>
              <a:rPr lang="en-US" sz="2000" dirty="0" smtClean="0"/>
              <a:t>Decreased ability of liver to process drugs</a:t>
            </a:r>
          </a:p>
          <a:p>
            <a:pPr lvl="4"/>
            <a:r>
              <a:rPr lang="en-US" sz="2000" dirty="0" smtClean="0"/>
              <a:t>Decreased blood flow &amp; fewer liver cells</a:t>
            </a:r>
          </a:p>
          <a:p>
            <a:pPr lvl="1"/>
            <a:r>
              <a:rPr lang="en-US" sz="2000" dirty="0"/>
              <a:t>	</a:t>
            </a:r>
            <a:r>
              <a:rPr lang="en-US" sz="2000" dirty="0" smtClean="0"/>
              <a:t>Excretion by Kidneys:</a:t>
            </a:r>
          </a:p>
          <a:p>
            <a:pPr lvl="4"/>
            <a:r>
              <a:rPr lang="en-US" sz="2000" dirty="0" smtClean="0"/>
              <a:t>Drugs excreted at a slower rate</a:t>
            </a:r>
          </a:p>
          <a:p>
            <a:pPr lvl="4"/>
            <a:r>
              <a:rPr lang="en-US" sz="2000" dirty="0" smtClean="0"/>
              <a:t>Decreased blood flow </a:t>
            </a:r>
          </a:p>
          <a:p>
            <a:pPr lvl="4"/>
            <a:r>
              <a:rPr lang="en-US" sz="2000" dirty="0" smtClean="0"/>
              <a:t>Kidney cells that do not </a:t>
            </a:r>
          </a:p>
          <a:p>
            <a:pPr marL="2286000" lvl="5" indent="0">
              <a:buNone/>
            </a:pPr>
            <a:r>
              <a:rPr lang="en-US" sz="2000" dirty="0" smtClean="0"/>
              <a:t>function as well	</a:t>
            </a:r>
          </a:p>
          <a:p>
            <a:pPr marL="0" indent="0">
              <a:buNone/>
            </a:pPr>
            <a:r>
              <a:rPr lang="en-US" sz="2000" dirty="0"/>
              <a:t>	</a:t>
            </a:r>
            <a:r>
              <a:rPr lang="en-US" sz="2000" dirty="0" smtClean="0"/>
              <a:t>		</a:t>
            </a:r>
            <a:endParaRPr lang="en-US" sz="2000" dirty="0"/>
          </a:p>
        </p:txBody>
      </p:sp>
      <p:pic>
        <p:nvPicPr>
          <p:cNvPr id="5123" name="Picture 3" descr="C:\Documents and Settings\edtl_nancy\Local Settings\Temporary Internet Files\Content.IE5\FB2D3RWM\MC900211516[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400800" y="2743200"/>
            <a:ext cx="2030994" cy="2377289"/>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15</a:t>
            </a:fld>
            <a:endParaRPr lang="en-US"/>
          </a:p>
        </p:txBody>
      </p:sp>
    </p:spTree>
    <p:extLst>
      <p:ext uri="{BB962C8B-B14F-4D97-AF65-F5344CB8AC3E}">
        <p14:creationId xmlns="" xmlns:p14="http://schemas.microsoft.com/office/powerpoint/2010/main" val="91309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Children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Children differ from adults in how they take in and process drugs in several ways:</a:t>
            </a:r>
          </a:p>
          <a:p>
            <a:pPr lvl="1"/>
            <a:r>
              <a:rPr lang="en-US" sz="2000" dirty="0" smtClean="0"/>
              <a:t>In infants, many systems are not fully developed to handle medications</a:t>
            </a:r>
          </a:p>
          <a:p>
            <a:pPr lvl="1"/>
            <a:r>
              <a:rPr lang="en-US" sz="2000" dirty="0" smtClean="0"/>
              <a:t>Blood-brain barrier isn’t fully developed</a:t>
            </a:r>
          </a:p>
          <a:p>
            <a:pPr lvl="1"/>
            <a:r>
              <a:rPr lang="en-US" sz="2000" dirty="0" smtClean="0"/>
              <a:t>The liver isn’t fully developed, so they cannot process meds properly</a:t>
            </a:r>
          </a:p>
          <a:p>
            <a:pPr lvl="1"/>
            <a:r>
              <a:rPr lang="en-US" sz="2000" dirty="0" smtClean="0"/>
              <a:t>Kidneys are immature so medications are excreted slowly</a:t>
            </a:r>
          </a:p>
          <a:p>
            <a:pPr lvl="1"/>
            <a:r>
              <a:rPr lang="en-US" sz="2000" dirty="0" smtClean="0"/>
              <a:t>Infants and children have higher concentrations of body water and lower concentrations of body fat</a:t>
            </a:r>
          </a:p>
          <a:p>
            <a:pPr lvl="1"/>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16</a:t>
            </a:fld>
            <a:endParaRPr lang="en-US"/>
          </a:p>
        </p:txBody>
      </p:sp>
    </p:spTree>
    <p:extLst>
      <p:ext uri="{BB962C8B-B14F-4D97-AF65-F5344CB8AC3E}">
        <p14:creationId xmlns="" xmlns:p14="http://schemas.microsoft.com/office/powerpoint/2010/main" val="4164466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Chronological &amp; Physical Age</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Because of genetics, diseases, or injuries a person who is one age may have a body that responds like someone older or younger</a:t>
            </a:r>
          </a:p>
          <a:p>
            <a:r>
              <a:rPr lang="en-US" dirty="0" smtClean="0"/>
              <a:t>Premature infants may have bodies that respond like a child much younger than their birth age</a:t>
            </a:r>
          </a:p>
          <a:p>
            <a:r>
              <a:rPr lang="en-US" dirty="0" smtClean="0"/>
              <a:t>A person with heart, kidney, or liver disease may respond like someone older. </a:t>
            </a:r>
            <a:r>
              <a:rPr lang="en-US" i="1" dirty="0" smtClean="0"/>
              <a:t>IE: a 35 year old with kidney disease may process medications as if they were 50 years old. </a:t>
            </a:r>
            <a:endParaRPr lang="en-US" i="1"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17</a:t>
            </a:fld>
            <a:endParaRPr lang="en-US"/>
          </a:p>
        </p:txBody>
      </p:sp>
    </p:spTree>
    <p:extLst>
      <p:ext uri="{BB962C8B-B14F-4D97-AF65-F5344CB8AC3E}">
        <p14:creationId xmlns="" xmlns:p14="http://schemas.microsoft.com/office/powerpoint/2010/main" val="511844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Factors that Affect…</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a:bodyPr>
          <a:lstStyle/>
          <a:p>
            <a:r>
              <a:rPr lang="en-US" dirty="0" smtClean="0"/>
              <a:t>Is the patient able to swallow the medication as prescribed?</a:t>
            </a:r>
          </a:p>
          <a:p>
            <a:r>
              <a:rPr lang="en-US" dirty="0" smtClean="0"/>
              <a:t>Is the patient vomiting so they cannot keep meds in their system long enough for absorption?</a:t>
            </a:r>
          </a:p>
          <a:p>
            <a:r>
              <a:rPr lang="en-US" dirty="0" smtClean="0"/>
              <a:t>The larger the person, the more body tissue there is to absorb medications, affecting absorption &amp; distribution.</a:t>
            </a:r>
          </a:p>
          <a:p>
            <a:r>
              <a:rPr lang="en-US" dirty="0" smtClean="0"/>
              <a:t>Sex differences between men &amp; women (hormones, body fat, muscle mass, fluids) affect how meds are absorbed and utilized in the body.</a:t>
            </a:r>
          </a:p>
          <a:p>
            <a:endParaRPr lang="en-US" dirty="0" smtClean="0"/>
          </a:p>
          <a:p>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18</a:t>
            </a:fld>
            <a:endParaRPr lang="en-US"/>
          </a:p>
        </p:txBody>
      </p:sp>
    </p:spTree>
    <p:extLst>
      <p:ext uri="{BB962C8B-B14F-4D97-AF65-F5344CB8AC3E}">
        <p14:creationId xmlns="" xmlns:p14="http://schemas.microsoft.com/office/powerpoint/2010/main" val="184978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Pregnancy &amp; Breastfeeding</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Pregnancy &amp; Breastfeeding</a:t>
            </a:r>
          </a:p>
          <a:p>
            <a:pPr lvl="1"/>
            <a:r>
              <a:rPr lang="en-US" sz="2400" dirty="0" smtClean="0"/>
              <a:t>Medications taken by a pregnant woman can cross the placenta and affect the developing fetus. Some medications are toxic to the baby.</a:t>
            </a:r>
          </a:p>
          <a:p>
            <a:pPr lvl="1"/>
            <a:r>
              <a:rPr lang="en-US" sz="2400" dirty="0" smtClean="0"/>
              <a:t>Medications taken by a breastfeeding mother can be in the breast milk and taken in by the baby.</a:t>
            </a:r>
          </a:p>
          <a:p>
            <a:pPr lvl="1"/>
            <a:endParaRPr lang="en-US" dirty="0" smtClean="0"/>
          </a:p>
          <a:p>
            <a:pPr lvl="1"/>
            <a:endParaRPr lang="en-US" dirty="0"/>
          </a:p>
          <a:p>
            <a:pPr marL="514350" indent="-457200"/>
            <a:r>
              <a:rPr lang="en-US" dirty="0" smtClean="0"/>
              <a:t>Always make sure the patient’s healthcare provider knows the patient is pregnant or breastfeeding.</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19</a:t>
            </a:fld>
            <a:endParaRPr lang="en-US"/>
          </a:p>
        </p:txBody>
      </p:sp>
    </p:spTree>
    <p:extLst>
      <p:ext uri="{BB962C8B-B14F-4D97-AF65-F5344CB8AC3E}">
        <p14:creationId xmlns="" xmlns:p14="http://schemas.microsoft.com/office/powerpoint/2010/main" val="322161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1400" b="0" dirty="0">
                <a:solidFill>
                  <a:schemeClr val="accent6">
                    <a:lumMod val="50000"/>
                  </a:schemeClr>
                </a:solidFill>
                <a:effectLst/>
                <a:latin typeface="+mn-lt"/>
              </a:rPr>
              <a:t/>
            </a:r>
            <a:br>
              <a:rPr lang="en-US" sz="1400" b="0" dirty="0">
                <a:solidFill>
                  <a:schemeClr val="accent6">
                    <a:lumMod val="50000"/>
                  </a:schemeClr>
                </a:solidFill>
                <a:effectLst/>
                <a:latin typeface="+mn-lt"/>
              </a:rPr>
            </a:br>
            <a:r>
              <a:rPr lang="en-US" sz="1400" b="0" dirty="0" smtClean="0">
                <a:solidFill>
                  <a:schemeClr val="accent6">
                    <a:lumMod val="50000"/>
                  </a:schemeClr>
                </a:solidFill>
                <a:effectLst/>
                <a:latin typeface="+mn-lt"/>
              </a:rPr>
              <a:t/>
            </a:r>
            <a:br>
              <a:rPr lang="en-US" sz="1400" b="0" dirty="0" smtClean="0">
                <a:solidFill>
                  <a:schemeClr val="accent6">
                    <a:lumMod val="50000"/>
                  </a:schemeClr>
                </a:solidFill>
                <a:effectLst/>
                <a:latin typeface="+mn-lt"/>
              </a:rPr>
            </a:br>
            <a:endParaRPr lang="en-US" sz="1400" b="0" dirty="0">
              <a:solidFill>
                <a:schemeClr val="accent6">
                  <a:lumMod val="50000"/>
                </a:schemeClr>
              </a:solidFill>
              <a:effectLst/>
              <a:latin typeface="+mn-lt"/>
            </a:endParaRPr>
          </a:p>
        </p:txBody>
      </p:sp>
      <p:sp>
        <p:nvSpPr>
          <p:cNvPr id="6" name="Text Placeholder 5"/>
          <p:cNvSpPr>
            <a:spLocks noGrp="1"/>
          </p:cNvSpPr>
          <p:nvPr>
            <p:ph type="body" sz="half" idx="2"/>
          </p:nvPr>
        </p:nvSpPr>
        <p:spPr>
          <a:xfrm>
            <a:off x="5867400" y="990600"/>
            <a:ext cx="3008313" cy="4386263"/>
          </a:xfrm>
          <a:ln w="38100"/>
        </p:spPr>
        <p:style>
          <a:lnRef idx="2">
            <a:schemeClr val="accent1"/>
          </a:lnRef>
          <a:fillRef idx="1">
            <a:schemeClr val="lt1"/>
          </a:fillRef>
          <a:effectRef idx="0">
            <a:schemeClr val="accent1"/>
          </a:effectRef>
          <a:fontRef idx="minor">
            <a:schemeClr val="dk1"/>
          </a:fontRef>
        </p:style>
        <p:txBody>
          <a:bodyPr>
            <a:noAutofit/>
          </a:bodyPr>
          <a:lstStyle/>
          <a:p>
            <a:pPr algn="ctr"/>
            <a:r>
              <a:rPr lang="en-US" sz="7200" dirty="0" smtClean="0">
                <a:solidFill>
                  <a:schemeClr val="accent6">
                    <a:lumMod val="50000"/>
                  </a:schemeClr>
                </a:solidFill>
                <a:effectLst>
                  <a:outerShdw blurRad="38100" dist="38100" dir="2700000" algn="tl">
                    <a:srgbClr val="000000">
                      <a:alpha val="43137"/>
                    </a:srgbClr>
                  </a:outerShdw>
                </a:effectLst>
              </a:rPr>
              <a:t>What You Will Learn</a:t>
            </a:r>
            <a:endParaRPr lang="en-US" sz="7200" dirty="0">
              <a:solidFill>
                <a:schemeClr val="accent6">
                  <a:lumMod val="50000"/>
                </a:schemeClr>
              </a:solidFill>
              <a:effectLst>
                <a:outerShdw blurRad="38100" dist="38100" dir="2700000" algn="tl">
                  <a:srgbClr val="000000">
                    <a:alpha val="43137"/>
                  </a:srgbClr>
                </a:outerShdw>
              </a:effectLst>
            </a:endParaRPr>
          </a:p>
        </p:txBody>
      </p:sp>
      <p:sp>
        <p:nvSpPr>
          <p:cNvPr id="7" name="Content Placeholder 6"/>
          <p:cNvSpPr>
            <a:spLocks noGrp="1"/>
          </p:cNvSpPr>
          <p:nvPr>
            <p:ph sz="quarter" idx="13"/>
          </p:nvPr>
        </p:nvSpPr>
        <p:spPr/>
        <p:txBody>
          <a:bodyPr>
            <a:normAutofit fontScale="85000" lnSpcReduction="10000"/>
          </a:bodyPr>
          <a:lstStyle/>
          <a:p>
            <a:endParaRPr lang="en-US" sz="1400" dirty="0" smtClean="0">
              <a:solidFill>
                <a:srgbClr val="C84340">
                  <a:lumMod val="50000"/>
                </a:srgbClr>
              </a:solidFill>
              <a:ea typeface="+mj-ea"/>
              <a:cs typeface="+mj-cs"/>
            </a:endParaRPr>
          </a:p>
          <a:p>
            <a:endParaRPr lang="en-US" sz="1400" dirty="0">
              <a:solidFill>
                <a:srgbClr val="C84340">
                  <a:lumMod val="50000"/>
                </a:srgbClr>
              </a:solidFill>
              <a:ea typeface="+mj-ea"/>
              <a:cs typeface="+mj-cs"/>
            </a:endParaRP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Why </a:t>
            </a:r>
            <a:r>
              <a:rPr lang="en-US" sz="1700" b="1" dirty="0">
                <a:solidFill>
                  <a:schemeClr val="accent1">
                    <a:lumMod val="50000"/>
                  </a:schemeClr>
                </a:solidFill>
                <a:ea typeface="+mj-ea"/>
                <a:cs typeface="+mj-cs"/>
              </a:rPr>
              <a:t>Medications Are </a:t>
            </a:r>
            <a:r>
              <a:rPr lang="en-US" sz="1700" b="1" dirty="0" smtClean="0">
                <a:solidFill>
                  <a:schemeClr val="accent1">
                    <a:lumMod val="50000"/>
                  </a:schemeClr>
                </a:solidFill>
                <a:ea typeface="+mj-ea"/>
                <a:cs typeface="+mj-cs"/>
              </a:rPr>
              <a:t>Given</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Prescription vs. </a:t>
            </a:r>
            <a:r>
              <a:rPr lang="en-US" sz="1700" b="1" dirty="0">
                <a:solidFill>
                  <a:schemeClr val="accent1">
                    <a:lumMod val="50000"/>
                  </a:schemeClr>
                </a:solidFill>
                <a:ea typeface="+mj-ea"/>
                <a:cs typeface="+mj-cs"/>
              </a:rPr>
              <a:t>Over-the-Counter </a:t>
            </a:r>
            <a:r>
              <a:rPr lang="en-US" sz="1700" b="1" dirty="0" smtClean="0">
                <a:solidFill>
                  <a:schemeClr val="accent1">
                    <a:lumMod val="50000"/>
                  </a:schemeClr>
                </a:solidFill>
                <a:ea typeface="+mj-ea"/>
                <a:cs typeface="+mj-cs"/>
              </a:rPr>
              <a:t>Medications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Controlled Substances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Why </a:t>
            </a:r>
            <a:r>
              <a:rPr lang="en-US" sz="1700" b="1" dirty="0">
                <a:solidFill>
                  <a:schemeClr val="accent1">
                    <a:lumMod val="50000"/>
                  </a:schemeClr>
                </a:solidFill>
                <a:ea typeface="+mj-ea"/>
                <a:cs typeface="+mj-cs"/>
              </a:rPr>
              <a:t>Give Medications as </a:t>
            </a:r>
            <a:r>
              <a:rPr lang="en-US" sz="1700" b="1" dirty="0" smtClean="0">
                <a:solidFill>
                  <a:schemeClr val="accent1">
                    <a:lumMod val="50000"/>
                  </a:schemeClr>
                </a:solidFill>
                <a:ea typeface="+mj-ea"/>
                <a:cs typeface="+mj-cs"/>
              </a:rPr>
              <a:t>Prescribed?</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Factors </a:t>
            </a:r>
            <a:r>
              <a:rPr lang="en-US" sz="1700" b="1" dirty="0">
                <a:solidFill>
                  <a:schemeClr val="accent1">
                    <a:lumMod val="50000"/>
                  </a:schemeClr>
                </a:solidFill>
                <a:ea typeface="+mj-ea"/>
                <a:cs typeface="+mj-cs"/>
              </a:rPr>
              <a:t>Affecting Medication Levels and </a:t>
            </a:r>
            <a:endParaRPr lang="en-US" sz="1700" b="1" dirty="0" smtClean="0">
              <a:solidFill>
                <a:schemeClr val="accent1">
                  <a:lumMod val="50000"/>
                </a:schemeClr>
              </a:solidFill>
              <a:ea typeface="+mj-ea"/>
              <a:cs typeface="+mj-cs"/>
            </a:endParaRPr>
          </a:p>
          <a:p>
            <a:pPr marL="0" indent="0">
              <a:lnSpc>
                <a:spcPct val="110000"/>
              </a:lnSpc>
              <a:spcBef>
                <a:spcPts val="0"/>
              </a:spcBef>
              <a:spcAft>
                <a:spcPts val="600"/>
              </a:spcAft>
              <a:buNone/>
            </a:pPr>
            <a:r>
              <a:rPr lang="en-US" sz="1700" b="1" dirty="0">
                <a:solidFill>
                  <a:schemeClr val="accent1">
                    <a:lumMod val="50000"/>
                  </a:schemeClr>
                </a:solidFill>
                <a:ea typeface="+mj-ea"/>
                <a:cs typeface="+mj-cs"/>
              </a:rPr>
              <a:t> </a:t>
            </a:r>
            <a:r>
              <a:rPr lang="en-US" sz="1700" b="1" dirty="0" smtClean="0">
                <a:solidFill>
                  <a:schemeClr val="accent1">
                    <a:lumMod val="50000"/>
                  </a:schemeClr>
                </a:solidFill>
                <a:ea typeface="+mj-ea"/>
                <a:cs typeface="+mj-cs"/>
              </a:rPr>
              <a:t>          Responses </a:t>
            </a:r>
            <a:r>
              <a:rPr lang="en-US" sz="1700" b="1" dirty="0">
                <a:solidFill>
                  <a:schemeClr val="accent1">
                    <a:lumMod val="50000"/>
                  </a:schemeClr>
                </a:solidFill>
                <a:ea typeface="+mj-ea"/>
                <a:cs typeface="+mj-cs"/>
              </a:rPr>
              <a:t>in the </a:t>
            </a:r>
            <a:r>
              <a:rPr lang="en-US" sz="1700" b="1" dirty="0" smtClean="0">
                <a:solidFill>
                  <a:schemeClr val="accent1">
                    <a:lumMod val="50000"/>
                  </a:schemeClr>
                </a:solidFill>
                <a:ea typeface="+mj-ea"/>
                <a:cs typeface="+mj-cs"/>
              </a:rPr>
              <a:t>Body</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Allergic </a:t>
            </a:r>
            <a:r>
              <a:rPr lang="en-US" sz="1700" b="1" dirty="0">
                <a:solidFill>
                  <a:schemeClr val="accent1">
                    <a:lumMod val="50000"/>
                  </a:schemeClr>
                </a:solidFill>
                <a:ea typeface="+mj-ea"/>
                <a:cs typeface="+mj-cs"/>
              </a:rPr>
              <a:t>Reactions to </a:t>
            </a:r>
            <a:r>
              <a:rPr lang="en-US" sz="1700" b="1" dirty="0" smtClean="0">
                <a:solidFill>
                  <a:schemeClr val="accent1">
                    <a:lumMod val="50000"/>
                  </a:schemeClr>
                </a:solidFill>
                <a:ea typeface="+mj-ea"/>
                <a:cs typeface="+mj-cs"/>
              </a:rPr>
              <a:t>Medications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Administration</a:t>
            </a:r>
            <a:r>
              <a:rPr lang="en-US" sz="1700" b="1" dirty="0">
                <a:solidFill>
                  <a:schemeClr val="accent1">
                    <a:lumMod val="50000"/>
                  </a:schemeClr>
                </a:solidFill>
                <a:ea typeface="+mj-ea"/>
                <a:cs typeface="+mj-cs"/>
              </a:rPr>
              <a:t>: </a:t>
            </a:r>
            <a:r>
              <a:rPr lang="en-US" sz="1700" b="1" dirty="0" smtClean="0">
                <a:solidFill>
                  <a:schemeClr val="accent1">
                    <a:lumMod val="50000"/>
                  </a:schemeClr>
                </a:solidFill>
                <a:ea typeface="+mj-ea"/>
                <a:cs typeface="+mj-cs"/>
              </a:rPr>
              <a:t>Routes </a:t>
            </a:r>
            <a:r>
              <a:rPr lang="en-US" sz="1700" b="1" dirty="0">
                <a:solidFill>
                  <a:schemeClr val="accent1">
                    <a:lumMod val="50000"/>
                  </a:schemeClr>
                </a:solidFill>
                <a:ea typeface="+mj-ea"/>
                <a:cs typeface="+mj-cs"/>
              </a:rPr>
              <a:t>of </a:t>
            </a:r>
            <a:r>
              <a:rPr lang="en-US" sz="1700" b="1" dirty="0" smtClean="0">
                <a:solidFill>
                  <a:schemeClr val="accent1">
                    <a:lumMod val="50000"/>
                  </a:schemeClr>
                </a:solidFill>
                <a:ea typeface="+mj-ea"/>
                <a:cs typeface="+mj-cs"/>
              </a:rPr>
              <a:t>Entry</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The </a:t>
            </a:r>
            <a:r>
              <a:rPr lang="en-US" sz="1700" b="1" dirty="0">
                <a:solidFill>
                  <a:schemeClr val="accent1">
                    <a:lumMod val="50000"/>
                  </a:schemeClr>
                </a:solidFill>
                <a:ea typeface="+mj-ea"/>
                <a:cs typeface="+mj-cs"/>
              </a:rPr>
              <a:t>Six Rights of Medication </a:t>
            </a:r>
            <a:r>
              <a:rPr lang="en-US" sz="1700" b="1" dirty="0" smtClean="0">
                <a:solidFill>
                  <a:schemeClr val="accent1">
                    <a:lumMod val="50000"/>
                  </a:schemeClr>
                </a:solidFill>
                <a:ea typeface="+mj-ea"/>
                <a:cs typeface="+mj-cs"/>
              </a:rPr>
              <a:t>Administration</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Documentation</a:t>
            </a:r>
            <a:endParaRPr lang="en-US" sz="1700" b="1" dirty="0">
              <a:solidFill>
                <a:schemeClr val="accent1">
                  <a:lumMod val="50000"/>
                </a:schemeClr>
              </a:solidFill>
              <a:ea typeface="+mj-ea"/>
              <a:cs typeface="+mj-cs"/>
            </a:endParaRP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Medication Errors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The </a:t>
            </a:r>
            <a:r>
              <a:rPr lang="en-US" sz="1700" b="1" dirty="0">
                <a:solidFill>
                  <a:schemeClr val="accent1">
                    <a:lumMod val="50000"/>
                  </a:schemeClr>
                </a:solidFill>
                <a:ea typeface="+mj-ea"/>
                <a:cs typeface="+mj-cs"/>
              </a:rPr>
              <a:t>DON’Ts of Medication </a:t>
            </a:r>
            <a:r>
              <a:rPr lang="en-US" sz="1700" b="1" dirty="0" smtClean="0">
                <a:solidFill>
                  <a:schemeClr val="accent1">
                    <a:lumMod val="50000"/>
                  </a:schemeClr>
                </a:solidFill>
                <a:ea typeface="+mj-ea"/>
                <a:cs typeface="+mj-cs"/>
              </a:rPr>
              <a:t>Administration</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How </a:t>
            </a:r>
            <a:r>
              <a:rPr lang="en-US" sz="1700" b="1" dirty="0">
                <a:solidFill>
                  <a:schemeClr val="accent1">
                    <a:lumMod val="50000"/>
                  </a:schemeClr>
                </a:solidFill>
                <a:ea typeface="+mj-ea"/>
                <a:cs typeface="+mj-cs"/>
              </a:rPr>
              <a:t>are Medications </a:t>
            </a:r>
            <a:r>
              <a:rPr lang="en-US" sz="1700" b="1" dirty="0" smtClean="0">
                <a:solidFill>
                  <a:schemeClr val="accent1">
                    <a:lumMod val="50000"/>
                  </a:schemeClr>
                </a:solidFill>
                <a:ea typeface="+mj-ea"/>
                <a:cs typeface="+mj-cs"/>
              </a:rPr>
              <a:t>Named?</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Medication </a:t>
            </a:r>
            <a:r>
              <a:rPr lang="en-US" sz="1700" b="1" dirty="0">
                <a:solidFill>
                  <a:schemeClr val="accent1">
                    <a:lumMod val="50000"/>
                  </a:schemeClr>
                </a:solidFill>
                <a:ea typeface="+mj-ea"/>
                <a:cs typeface="+mj-cs"/>
              </a:rPr>
              <a:t>Packaging and </a:t>
            </a:r>
            <a:r>
              <a:rPr lang="en-US" sz="1700" b="1" dirty="0" smtClean="0">
                <a:solidFill>
                  <a:schemeClr val="accent1">
                    <a:lumMod val="50000"/>
                  </a:schemeClr>
                </a:solidFill>
                <a:ea typeface="+mj-ea"/>
                <a:cs typeface="+mj-cs"/>
              </a:rPr>
              <a:t>Delivery</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Storage </a:t>
            </a:r>
            <a:r>
              <a:rPr lang="en-US" sz="1700" b="1" dirty="0">
                <a:solidFill>
                  <a:schemeClr val="accent1">
                    <a:lumMod val="50000"/>
                  </a:schemeClr>
                </a:solidFill>
                <a:ea typeface="+mj-ea"/>
                <a:cs typeface="+mj-cs"/>
              </a:rPr>
              <a:t>of </a:t>
            </a:r>
            <a:r>
              <a:rPr lang="en-US" sz="1700" b="1" dirty="0" smtClean="0">
                <a:solidFill>
                  <a:schemeClr val="accent1">
                    <a:lumMod val="50000"/>
                  </a:schemeClr>
                </a:solidFill>
                <a:ea typeface="+mj-ea"/>
                <a:cs typeface="+mj-cs"/>
              </a:rPr>
              <a:t>Medications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Medication Interactions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Side </a:t>
            </a:r>
            <a:r>
              <a:rPr lang="en-US" sz="1700" b="1" dirty="0">
                <a:solidFill>
                  <a:schemeClr val="accent1">
                    <a:lumMod val="50000"/>
                  </a:schemeClr>
                </a:solidFill>
                <a:ea typeface="+mj-ea"/>
                <a:cs typeface="+mj-cs"/>
              </a:rPr>
              <a:t>Effects of </a:t>
            </a:r>
            <a:r>
              <a:rPr lang="en-US" sz="1700" b="1" dirty="0" smtClean="0">
                <a:solidFill>
                  <a:schemeClr val="accent1">
                    <a:lumMod val="50000"/>
                  </a:schemeClr>
                </a:solidFill>
                <a:ea typeface="+mj-ea"/>
                <a:cs typeface="+mj-cs"/>
              </a:rPr>
              <a:t>Medications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Medication Measurements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Medication Classification</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Overdose</a:t>
            </a:r>
            <a:r>
              <a:rPr lang="en-US" sz="1700" b="1" dirty="0">
                <a:solidFill>
                  <a:schemeClr val="accent1">
                    <a:lumMod val="50000"/>
                  </a:schemeClr>
                </a:solidFill>
                <a:ea typeface="+mj-ea"/>
                <a:cs typeface="+mj-cs"/>
              </a:rPr>
              <a:t>, Toxic Dose, or Allergic </a:t>
            </a:r>
            <a:r>
              <a:rPr lang="en-US" sz="1700" b="1" dirty="0" smtClean="0">
                <a:solidFill>
                  <a:schemeClr val="accent1">
                    <a:lumMod val="50000"/>
                  </a:schemeClr>
                </a:solidFill>
                <a:ea typeface="+mj-ea"/>
                <a:cs typeface="+mj-cs"/>
              </a:rPr>
              <a:t>Reactions</a:t>
            </a:r>
          </a:p>
          <a:p>
            <a:pPr>
              <a:lnSpc>
                <a:spcPct val="120000"/>
              </a:lnSpc>
              <a:spcBef>
                <a:spcPts val="0"/>
              </a:spcBef>
              <a:buFont typeface="Symbol" pitchFamily="18" charset="2"/>
              <a:buChar char="®"/>
            </a:pPr>
            <a:r>
              <a:rPr lang="en-US" sz="1700" b="1" dirty="0" smtClean="0">
                <a:solidFill>
                  <a:schemeClr val="accent1">
                    <a:lumMod val="50000"/>
                  </a:schemeClr>
                </a:solidFill>
                <a:ea typeface="+mj-ea"/>
                <a:cs typeface="+mj-cs"/>
              </a:rPr>
              <a:t>Confidentiality </a:t>
            </a:r>
            <a:r>
              <a:rPr lang="en-US" sz="1400" dirty="0">
                <a:solidFill>
                  <a:srgbClr val="C84340">
                    <a:lumMod val="50000"/>
                  </a:srgbClr>
                </a:solidFill>
                <a:ea typeface="+mj-ea"/>
                <a:cs typeface="+mj-cs"/>
              </a:rPr>
              <a:t/>
            </a:r>
            <a:br>
              <a:rPr lang="en-US" sz="1400" dirty="0">
                <a:solidFill>
                  <a:srgbClr val="C84340">
                    <a:lumMod val="50000"/>
                  </a:srgbClr>
                </a:solidFill>
                <a:ea typeface="+mj-ea"/>
                <a:cs typeface="+mj-cs"/>
              </a:rPr>
            </a:br>
            <a:endParaRPr lang="en-US" dirty="0"/>
          </a:p>
        </p:txBody>
      </p:sp>
      <p:sp>
        <p:nvSpPr>
          <p:cNvPr id="3" name="Slide Number Placeholder 2"/>
          <p:cNvSpPr>
            <a:spLocks noGrp="1"/>
          </p:cNvSpPr>
          <p:nvPr>
            <p:ph type="sldNum" sz="quarter" idx="15"/>
          </p:nvPr>
        </p:nvSpPr>
        <p:spPr/>
        <p:txBody>
          <a:bodyPr/>
          <a:lstStyle/>
          <a:p>
            <a:fld id="{AD0FFFC4-5F0F-4282-B594-3706F94AD865}" type="slidenum">
              <a:rPr lang="en-US" smtClean="0"/>
              <a:pPr/>
              <a:t>2</a:t>
            </a:fld>
            <a:endParaRPr lang="en-US"/>
          </a:p>
        </p:txBody>
      </p:sp>
    </p:spTree>
    <p:extLst>
      <p:ext uri="{BB962C8B-B14F-4D97-AF65-F5344CB8AC3E}">
        <p14:creationId xmlns="" xmlns:p14="http://schemas.microsoft.com/office/powerpoint/2010/main" val="177558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Other Factors…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Genetic Factors</a:t>
            </a:r>
          </a:p>
          <a:p>
            <a:pPr lvl="1"/>
            <a:r>
              <a:rPr lang="en-US" dirty="0" smtClean="0"/>
              <a:t>Person’s with Down Syndrome age prematurely. A 40 year old has a body that acts like a 60 year old.</a:t>
            </a:r>
          </a:p>
          <a:p>
            <a:pPr lvl="1"/>
            <a:r>
              <a:rPr lang="en-US" dirty="0" smtClean="0"/>
              <a:t>Some genetic factors cannot be seen on the outside because they determine how cells on the inside process medications.</a:t>
            </a:r>
            <a:endParaRPr lang="en-US" dirty="0"/>
          </a:p>
          <a:p>
            <a:r>
              <a:rPr lang="en-US" dirty="0" smtClean="0"/>
              <a:t>Psychological Factors</a:t>
            </a:r>
          </a:p>
          <a:p>
            <a:pPr lvl="1"/>
            <a:r>
              <a:rPr lang="en-US" dirty="0" smtClean="0"/>
              <a:t>Emotional factors, such as stress, affect how the body responds to medications.</a:t>
            </a:r>
          </a:p>
          <a:p>
            <a:r>
              <a:rPr lang="en-US" dirty="0" smtClean="0"/>
              <a:t>Illness</a:t>
            </a:r>
          </a:p>
          <a:p>
            <a:pPr lvl="1"/>
            <a:r>
              <a:rPr lang="en-US" dirty="0" smtClean="0"/>
              <a:t>Diseases of the stomach, intestines, kidneys, liver &amp; circulatory system will affect medication levels in the body</a:t>
            </a:r>
          </a:p>
          <a:p>
            <a:pPr lvl="1"/>
            <a:r>
              <a:rPr lang="en-US" dirty="0" smtClean="0"/>
              <a:t>Stomach/intestinal problems change absorption</a:t>
            </a:r>
          </a:p>
          <a:p>
            <a:pPr lvl="1"/>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20</a:t>
            </a:fld>
            <a:endParaRPr lang="en-US"/>
          </a:p>
        </p:txBody>
      </p:sp>
    </p:spTree>
    <p:extLst>
      <p:ext uri="{BB962C8B-B14F-4D97-AF65-F5344CB8AC3E}">
        <p14:creationId xmlns="" xmlns:p14="http://schemas.microsoft.com/office/powerpoint/2010/main" val="2602740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Allergies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Individuals can develop allergies to medications at any time</a:t>
            </a:r>
          </a:p>
          <a:p>
            <a:r>
              <a:rPr lang="en-US" dirty="0" smtClean="0"/>
              <a:t>These allergies can be life-threatening</a:t>
            </a:r>
          </a:p>
          <a:p>
            <a:r>
              <a:rPr lang="en-US" dirty="0" smtClean="0"/>
              <a:t>Always be aware of any current medication allergies of people you are caring for</a:t>
            </a:r>
          </a:p>
          <a:p>
            <a:endParaRPr lang="en-US" dirty="0"/>
          </a:p>
          <a:p>
            <a:pPr marL="0" indent="0">
              <a:buNone/>
            </a:pPr>
            <a:endParaRPr lang="en-US" dirty="0" smtClean="0"/>
          </a:p>
          <a:p>
            <a:endParaRPr lang="en-US" dirty="0"/>
          </a:p>
        </p:txBody>
      </p:sp>
      <p:pic>
        <p:nvPicPr>
          <p:cNvPr id="4098" name="Picture 2" descr="C:\Documents and Settings\edtl_nancy\Local Settings\Temporary Internet Files\Content.IE5\PW8MG294\MC900438035[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91200" y="3276600"/>
            <a:ext cx="2133600" cy="1752600"/>
          </a:xfrm>
          <a:prstGeom prst="rect">
            <a:avLst/>
          </a:prstGeom>
          <a:noFill/>
          <a:extLst>
            <a:ext uri="{909E8E84-426E-40DD-AFC4-6F175D3DCCD1}">
              <a14:hiddenFill xmlns="" xmlns:a14="http://schemas.microsoft.com/office/drawing/2010/main">
                <a:solidFill>
                  <a:srgbClr val="FFFFFF"/>
                </a:solidFill>
              </a14:hiddenFill>
            </a:ext>
          </a:extLst>
        </p:spPr>
      </p:pic>
      <p:pic>
        <p:nvPicPr>
          <p:cNvPr id="4100" name="Picture 4" descr="C:\Documents and Settings\edtl_nancy\Local Settings\Temporary Internet Files\Content.IE5\VFM4FL0C\MC900331294[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38399" y="3549147"/>
            <a:ext cx="1800131" cy="1207506"/>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21</a:t>
            </a:fld>
            <a:endParaRPr lang="en-US"/>
          </a:p>
        </p:txBody>
      </p:sp>
    </p:spTree>
    <p:extLst>
      <p:ext uri="{BB962C8B-B14F-4D97-AF65-F5344CB8AC3E}">
        <p14:creationId xmlns="" xmlns:p14="http://schemas.microsoft.com/office/powerpoint/2010/main" val="4048569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Anaphylaxis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marL="0" indent="0" algn="ctr">
              <a:buNone/>
            </a:pPr>
            <a:r>
              <a:rPr lang="en-US" dirty="0" smtClean="0"/>
              <a:t> Severe allergic reactions are known as Anaphylaxis</a:t>
            </a:r>
          </a:p>
          <a:p>
            <a:r>
              <a:rPr lang="en-US" dirty="0" smtClean="0"/>
              <a:t>Signs may be:</a:t>
            </a:r>
          </a:p>
          <a:p>
            <a:pPr lvl="1"/>
            <a:r>
              <a:rPr lang="en-US" dirty="0" smtClean="0"/>
              <a:t>Skin Redness	Rash			Hives</a:t>
            </a:r>
          </a:p>
          <a:p>
            <a:pPr lvl="1"/>
            <a:r>
              <a:rPr lang="en-US" dirty="0" smtClean="0"/>
              <a:t>Runny Nose	Difficulty Breathing		Swelling </a:t>
            </a:r>
            <a:r>
              <a:rPr lang="en-US" sz="1600" dirty="0" smtClean="0"/>
              <a:t>(</a:t>
            </a:r>
            <a:r>
              <a:rPr lang="en-US" sz="1600" dirty="0" err="1" smtClean="0"/>
              <a:t>face,body</a:t>
            </a:r>
            <a:r>
              <a:rPr lang="en-US" sz="1600" dirty="0" smtClean="0"/>
              <a:t>)</a:t>
            </a:r>
          </a:p>
          <a:p>
            <a:r>
              <a:rPr lang="en-US" dirty="0" smtClean="0"/>
              <a:t>Non-Life-Threatening:</a:t>
            </a:r>
          </a:p>
          <a:p>
            <a:pPr lvl="1"/>
            <a:r>
              <a:rPr lang="en-US" dirty="0" smtClean="0"/>
              <a:t>Mild Rash</a:t>
            </a:r>
          </a:p>
          <a:p>
            <a:r>
              <a:rPr lang="en-US" dirty="0" smtClean="0">
                <a:solidFill>
                  <a:schemeClr val="accent6">
                    <a:lumMod val="75000"/>
                  </a:schemeClr>
                </a:solidFill>
              </a:rPr>
              <a:t>LIFE-THREATENING:</a:t>
            </a:r>
          </a:p>
          <a:p>
            <a:pPr lvl="1"/>
            <a:r>
              <a:rPr lang="en-US" dirty="0" smtClean="0">
                <a:solidFill>
                  <a:schemeClr val="accent6">
                    <a:lumMod val="75000"/>
                  </a:schemeClr>
                </a:solidFill>
              </a:rPr>
              <a:t>Difficulty Breathing</a:t>
            </a:r>
          </a:p>
          <a:p>
            <a:pPr lvl="1"/>
            <a:r>
              <a:rPr lang="en-US" dirty="0" smtClean="0">
                <a:solidFill>
                  <a:schemeClr val="accent6">
                    <a:lumMod val="75000"/>
                  </a:schemeClr>
                </a:solidFill>
              </a:rPr>
              <a:t>Swelling of any body part</a:t>
            </a:r>
            <a:endParaRPr lang="en-US" dirty="0">
              <a:solidFill>
                <a:schemeClr val="accent6">
                  <a:lumMod val="75000"/>
                </a:schemeClr>
              </a:solidFill>
            </a:endParaRPr>
          </a:p>
        </p:txBody>
      </p:sp>
      <p:sp>
        <p:nvSpPr>
          <p:cNvPr id="5" name="Slide Number Placeholder 4"/>
          <p:cNvSpPr>
            <a:spLocks noGrp="1"/>
          </p:cNvSpPr>
          <p:nvPr>
            <p:ph type="sldNum" sz="quarter" idx="11"/>
          </p:nvPr>
        </p:nvSpPr>
        <p:spPr/>
        <p:txBody>
          <a:bodyPr/>
          <a:lstStyle/>
          <a:p>
            <a:fld id="{AD0FFFC4-5F0F-4282-B594-3706F94AD865}" type="slidenum">
              <a:rPr lang="en-US" smtClean="0"/>
              <a:pPr/>
              <a:t>22</a:t>
            </a:fld>
            <a:endParaRPr lang="en-US"/>
          </a:p>
        </p:txBody>
      </p:sp>
    </p:spTree>
    <p:extLst>
      <p:ext uri="{BB962C8B-B14F-4D97-AF65-F5344CB8AC3E}">
        <p14:creationId xmlns="" xmlns:p14="http://schemas.microsoft.com/office/powerpoint/2010/main" val="408723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Responding to Anaphylaxis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What do you do??</a:t>
            </a:r>
          </a:p>
          <a:p>
            <a:pPr lvl="1"/>
            <a:r>
              <a:rPr lang="en-US" sz="2000" b="1" dirty="0" smtClean="0"/>
              <a:t>If you observe difficulty breathing and/or swelling of face or lips:</a:t>
            </a:r>
          </a:p>
          <a:p>
            <a:pPr lvl="2"/>
            <a:r>
              <a:rPr lang="en-US" sz="2000" b="1" dirty="0" smtClean="0">
                <a:solidFill>
                  <a:schemeClr val="accent6">
                    <a:lumMod val="75000"/>
                  </a:schemeClr>
                </a:solidFill>
              </a:rPr>
              <a:t>Call 9 1 1</a:t>
            </a:r>
          </a:p>
          <a:p>
            <a:pPr lvl="2"/>
            <a:endParaRPr lang="en-US" sz="2000" b="1" dirty="0">
              <a:solidFill>
                <a:schemeClr val="accent6">
                  <a:lumMod val="75000"/>
                </a:schemeClr>
              </a:solidFill>
            </a:endParaRPr>
          </a:p>
          <a:p>
            <a:pPr lvl="1"/>
            <a:r>
              <a:rPr lang="en-US" sz="2000" b="1" dirty="0" smtClean="0"/>
              <a:t>If you see an unexpected reaction</a:t>
            </a:r>
          </a:p>
          <a:p>
            <a:pPr lvl="2"/>
            <a:r>
              <a:rPr lang="en-US" sz="2000" dirty="0" smtClean="0"/>
              <a:t>Observe the person</a:t>
            </a:r>
          </a:p>
          <a:p>
            <a:pPr lvl="2"/>
            <a:r>
              <a:rPr lang="en-US" sz="2000" dirty="0" smtClean="0"/>
              <a:t>Hold the medication (do not give more)</a:t>
            </a:r>
          </a:p>
          <a:p>
            <a:pPr lvl="2"/>
            <a:r>
              <a:rPr lang="en-US" sz="2000" dirty="0" smtClean="0"/>
              <a:t>Contact healthcare provider for instructions</a:t>
            </a:r>
            <a:endParaRPr lang="en-US" sz="20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23</a:t>
            </a:fld>
            <a:endParaRPr lang="en-US"/>
          </a:p>
        </p:txBody>
      </p:sp>
    </p:spTree>
    <p:extLst>
      <p:ext uri="{BB962C8B-B14F-4D97-AF65-F5344CB8AC3E}">
        <p14:creationId xmlns="" xmlns:p14="http://schemas.microsoft.com/office/powerpoint/2010/main" val="1510804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Absorption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Medications are absorbed or used by many different parts of the body:</a:t>
            </a:r>
          </a:p>
          <a:p>
            <a:pPr lvl="1"/>
            <a:r>
              <a:rPr lang="en-US" dirty="0" smtClean="0"/>
              <a:t>Skin, topical	Lungs, inhaled	Digestive System, swallowed</a:t>
            </a:r>
          </a:p>
          <a:p>
            <a:endParaRPr lang="en-US" dirty="0" smtClean="0"/>
          </a:p>
          <a:p>
            <a:r>
              <a:rPr lang="en-US" dirty="0" smtClean="0"/>
              <a:t>Factors affecting absorption:</a:t>
            </a:r>
          </a:p>
          <a:p>
            <a:pPr lvl="1"/>
            <a:r>
              <a:rPr lang="en-US" dirty="0" smtClean="0"/>
              <a:t>Body weight	Age			Gender</a:t>
            </a:r>
          </a:p>
          <a:p>
            <a:pPr lvl="1"/>
            <a:r>
              <a:rPr lang="en-US" dirty="0" smtClean="0"/>
              <a:t>Physiological status of a persons cells and tissues</a:t>
            </a:r>
          </a:p>
          <a:p>
            <a:pPr lvl="1"/>
            <a:r>
              <a:rPr lang="en-US" dirty="0" smtClean="0"/>
              <a:t>Diagnosis		Dosage and route</a:t>
            </a:r>
          </a:p>
          <a:p>
            <a:pPr lvl="1"/>
            <a:r>
              <a:rPr lang="en-US" dirty="0" smtClean="0"/>
              <a:t>Genetics		Immune status	</a:t>
            </a:r>
          </a:p>
          <a:p>
            <a:pPr lvl="1"/>
            <a:r>
              <a:rPr lang="en-US" dirty="0" smtClean="0"/>
              <a:t>Psychological and emotional factors	</a:t>
            </a:r>
          </a:p>
          <a:p>
            <a:pPr lvl="1"/>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24</a:t>
            </a:fld>
            <a:endParaRPr lang="en-US"/>
          </a:p>
        </p:txBody>
      </p:sp>
    </p:spTree>
    <p:extLst>
      <p:ext uri="{BB962C8B-B14F-4D97-AF65-F5344CB8AC3E}">
        <p14:creationId xmlns="" xmlns:p14="http://schemas.microsoft.com/office/powerpoint/2010/main" val="1130040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a:ln w="12700">
                  <a:solidFill>
                    <a:srgbClr val="675D59"/>
                  </a:solidFill>
                </a:ln>
                <a:solidFill>
                  <a:schemeClr val="accent1">
                    <a:lumMod val="75000"/>
                  </a:schemeClr>
                </a:solidFill>
                <a:effectLst/>
              </a:rPr>
              <a:t>Medication </a:t>
            </a:r>
            <a:r>
              <a:rPr lang="en-US" sz="4400" b="0" dirty="0" smtClean="0">
                <a:ln w="12700">
                  <a:solidFill>
                    <a:srgbClr val="675D59"/>
                  </a:solidFill>
                </a:ln>
                <a:solidFill>
                  <a:schemeClr val="accent1">
                    <a:lumMod val="75000"/>
                  </a:schemeClr>
                </a:solidFill>
                <a:effectLst/>
              </a:rPr>
              <a:t>Absorption, </a:t>
            </a:r>
            <a:r>
              <a:rPr lang="en-US" sz="4400" b="0" i="1" dirty="0" smtClean="0">
                <a:ln w="12700">
                  <a:solidFill>
                    <a:srgbClr val="675D59"/>
                  </a:solidFill>
                </a:ln>
                <a:solidFill>
                  <a:schemeClr val="accent1">
                    <a:lumMod val="75000"/>
                  </a:schemeClr>
                </a:solidFill>
                <a:effectLst/>
              </a:rPr>
              <a:t>cont.</a:t>
            </a:r>
            <a:endParaRPr lang="en-US" i="1" dirty="0">
              <a:solidFill>
                <a:schemeClr val="accent1">
                  <a:lumMod val="75000"/>
                </a:schemeClr>
              </a:solidFill>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Some medicines must be given with food</a:t>
            </a:r>
          </a:p>
          <a:p>
            <a:r>
              <a:rPr lang="en-US" dirty="0" smtClean="0"/>
              <a:t>Some medicines must NOT be given with food</a:t>
            </a:r>
          </a:p>
          <a:p>
            <a:r>
              <a:rPr lang="en-US" dirty="0" smtClean="0"/>
              <a:t>Always read ALL labels and handouts on each medication</a:t>
            </a:r>
          </a:p>
          <a:p>
            <a:r>
              <a:rPr lang="en-US" dirty="0" smtClean="0"/>
              <a:t>A printout from the pharmacy or other source on each medication is needed. If one is lost or unreadable, get a new one</a:t>
            </a:r>
          </a:p>
          <a:p>
            <a:r>
              <a:rPr lang="en-US" dirty="0" smtClean="0"/>
              <a:t>Call the pharmacy and request it if needed</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25</a:t>
            </a:fld>
            <a:endParaRPr lang="en-US"/>
          </a:p>
        </p:txBody>
      </p:sp>
    </p:spTree>
    <p:extLst>
      <p:ext uri="{BB962C8B-B14F-4D97-AF65-F5344CB8AC3E}">
        <p14:creationId xmlns="" xmlns:p14="http://schemas.microsoft.com/office/powerpoint/2010/main" val="3452834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Routes of Transmission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r>
              <a:rPr lang="en-US" b="1" dirty="0" smtClean="0"/>
              <a:t>4 Ways Germs are Spread:</a:t>
            </a:r>
          </a:p>
          <a:p>
            <a:pPr marL="800100" lvl="1" indent="-342900">
              <a:buFont typeface="+mj-lt"/>
              <a:buAutoNum type="arabicPeriod"/>
            </a:pPr>
            <a:r>
              <a:rPr lang="en-US" sz="1400" dirty="0" smtClean="0"/>
              <a:t>Airborne or Respiratory Route: </a:t>
            </a:r>
          </a:p>
          <a:p>
            <a:pPr lvl="2"/>
            <a:r>
              <a:rPr lang="en-US" sz="1400" dirty="0" smtClean="0"/>
              <a:t>When infected droplets from nose, mouth, sinuses, throat, lungs, from contaminated tissues or fabric when inhaled</a:t>
            </a:r>
          </a:p>
          <a:p>
            <a:pPr lvl="2"/>
            <a:r>
              <a:rPr lang="en-US" sz="1400" dirty="0" smtClean="0"/>
              <a:t>Tuberculosis, Colds, Chicken Pox, Influenza</a:t>
            </a:r>
          </a:p>
          <a:p>
            <a:pPr marL="857250" lvl="1" indent="-342900">
              <a:buFont typeface="+mj-lt"/>
              <a:buAutoNum type="arabicPeriod"/>
            </a:pPr>
            <a:r>
              <a:rPr lang="en-US" sz="1400" dirty="0" smtClean="0"/>
              <a:t>Direct Contact Route:</a:t>
            </a:r>
          </a:p>
          <a:p>
            <a:pPr lvl="2"/>
            <a:r>
              <a:rPr lang="en-US" sz="1400" dirty="0" smtClean="0"/>
              <a:t>Occurs by directly touching the infected area or body fluid such as saliva, mucus, eye discharge, pus or spit</a:t>
            </a:r>
          </a:p>
          <a:p>
            <a:pPr lvl="2"/>
            <a:r>
              <a:rPr lang="en-US" sz="1400" dirty="0" smtClean="0"/>
              <a:t>Conjunctivitis (pink eye), impetigo, lice, poison ivy, chicken pox</a:t>
            </a:r>
          </a:p>
          <a:p>
            <a:pPr marL="800100" lvl="1" indent="-342900">
              <a:buFont typeface="+mj-lt"/>
              <a:buAutoNum type="arabicPeriod"/>
            </a:pPr>
            <a:r>
              <a:rPr lang="en-US" sz="1400" dirty="0" smtClean="0"/>
              <a:t>Fecal-Oral Route:</a:t>
            </a:r>
          </a:p>
          <a:p>
            <a:pPr marL="1200150" lvl="2" indent="-342900"/>
            <a:r>
              <a:rPr lang="en-US" sz="1400" dirty="0" smtClean="0"/>
              <a:t>Enter the body from hands, food, mouthed toys, toilet, diaper that have been unintentionally infected with germs from stool</a:t>
            </a:r>
          </a:p>
          <a:p>
            <a:pPr marL="1200150" lvl="2" indent="-342900"/>
            <a:r>
              <a:rPr lang="en-US" sz="1400" dirty="0" smtClean="0"/>
              <a:t>Hepatitis A, Rotavirus</a:t>
            </a:r>
          </a:p>
          <a:p>
            <a:pPr marL="800100" lvl="1" indent="-342900">
              <a:buFont typeface="+mj-lt"/>
              <a:buAutoNum type="arabicPeriod"/>
            </a:pPr>
            <a:r>
              <a:rPr lang="en-US" sz="1400" dirty="0" smtClean="0"/>
              <a:t>Blood Contact Route:</a:t>
            </a:r>
          </a:p>
          <a:p>
            <a:pPr marL="1200150" lvl="2" indent="-342900"/>
            <a:r>
              <a:rPr lang="en-US" sz="1400" dirty="0" smtClean="0"/>
              <a:t>Direct contact with infected blood or body fluids</a:t>
            </a:r>
          </a:p>
          <a:p>
            <a:pPr marL="1200150" lvl="2" indent="-342900"/>
            <a:r>
              <a:rPr lang="en-US" sz="1400" dirty="0" smtClean="0"/>
              <a:t>HIV/AIDS, Hepatitis B, Hepatitis C</a:t>
            </a:r>
          </a:p>
          <a:p>
            <a:pPr lvl="2"/>
            <a:endParaRPr lang="en-US" sz="1400" dirty="0" smtClean="0"/>
          </a:p>
          <a:p>
            <a:pPr marL="1200150" lvl="2" indent="-342900"/>
            <a:endParaRPr lang="en-US" dirty="0" smtClean="0"/>
          </a:p>
          <a:p>
            <a:pPr lvl="2"/>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26</a:t>
            </a:fld>
            <a:endParaRPr lang="en-US"/>
          </a:p>
        </p:txBody>
      </p:sp>
    </p:spTree>
    <p:extLst>
      <p:ext uri="{BB962C8B-B14F-4D97-AF65-F5344CB8AC3E}">
        <p14:creationId xmlns="" xmlns:p14="http://schemas.microsoft.com/office/powerpoint/2010/main" val="207750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Route of Transmission, </a:t>
            </a:r>
            <a:r>
              <a:rPr lang="en-US" sz="4400" b="0" i="1" dirty="0" smtClean="0">
                <a:solidFill>
                  <a:schemeClr val="accent1">
                    <a:lumMod val="75000"/>
                  </a:schemeClr>
                </a:solidFill>
                <a:effectLst/>
              </a:rPr>
              <a:t>cont.</a:t>
            </a:r>
            <a:endParaRPr lang="en-US" sz="4400" b="0" i="1"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All communicable diseases are spread via one of those 4 ways</a:t>
            </a:r>
          </a:p>
          <a:p>
            <a:r>
              <a:rPr lang="en-US" dirty="0" smtClean="0"/>
              <a:t>Some diseases cause only mild illness</a:t>
            </a:r>
          </a:p>
          <a:p>
            <a:r>
              <a:rPr lang="en-US" dirty="0" smtClean="0"/>
              <a:t>Some diseases are life-threatening</a:t>
            </a:r>
          </a:p>
          <a:p>
            <a:r>
              <a:rPr lang="en-US" dirty="0" smtClean="0"/>
              <a:t>Understanding the Route of Transmission directs our efforts in preventing the spread of disease</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27</a:t>
            </a:fld>
            <a:endParaRPr lang="en-US"/>
          </a:p>
        </p:txBody>
      </p:sp>
    </p:spTree>
    <p:extLst>
      <p:ext uri="{BB962C8B-B14F-4D97-AF65-F5344CB8AC3E}">
        <p14:creationId xmlns="" xmlns:p14="http://schemas.microsoft.com/office/powerpoint/2010/main" val="2425892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Routes of Entry</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marL="0" indent="0">
              <a:buNone/>
            </a:pPr>
            <a:r>
              <a:rPr lang="en-US" b="1" dirty="0" smtClean="0"/>
              <a:t>Medications are administered in one of 8 ways:</a:t>
            </a:r>
          </a:p>
          <a:p>
            <a:pPr marL="400050">
              <a:buFont typeface="+mj-lt"/>
              <a:buAutoNum type="arabicPeriod"/>
            </a:pPr>
            <a:r>
              <a:rPr lang="en-US" sz="1800" b="1" dirty="0" smtClean="0"/>
              <a:t>Mouth</a:t>
            </a:r>
            <a:r>
              <a:rPr lang="en-US" sz="1800" dirty="0" smtClean="0"/>
              <a:t>, or Oral (</a:t>
            </a:r>
            <a:r>
              <a:rPr lang="en-US" sz="1800" dirty="0" err="1" smtClean="0"/>
              <a:t>po</a:t>
            </a:r>
            <a:r>
              <a:rPr lang="en-US" sz="1800" dirty="0" smtClean="0"/>
              <a:t>): swallowing tablets, capsules, liquids</a:t>
            </a:r>
          </a:p>
          <a:p>
            <a:pPr marL="457200" lvl="1" indent="0">
              <a:buNone/>
            </a:pPr>
            <a:r>
              <a:rPr lang="en-US" sz="1200" dirty="0" smtClean="0"/>
              <a:t>Sublingual means “under the tongue” and is absorbed or dissolved there. </a:t>
            </a:r>
          </a:p>
          <a:p>
            <a:pPr marL="457200" lvl="1" indent="0">
              <a:buNone/>
            </a:pPr>
            <a:r>
              <a:rPr lang="en-US" sz="1200" dirty="0" smtClean="0"/>
              <a:t>When a med is placed between the cheek and teeth, this is the “</a:t>
            </a:r>
            <a:r>
              <a:rPr lang="en-US" sz="1200" dirty="0" err="1" smtClean="0"/>
              <a:t>buccal</a:t>
            </a:r>
            <a:r>
              <a:rPr lang="en-US" sz="1200" dirty="0" smtClean="0"/>
              <a:t>” area.</a:t>
            </a:r>
          </a:p>
          <a:p>
            <a:pPr marL="400050">
              <a:buFont typeface="+mj-lt"/>
              <a:buAutoNum type="arabicPeriod"/>
            </a:pPr>
            <a:r>
              <a:rPr lang="en-US" sz="1800" b="1" dirty="0" smtClean="0"/>
              <a:t>Topical</a:t>
            </a:r>
            <a:r>
              <a:rPr lang="en-US" sz="1800" dirty="0" smtClean="0"/>
              <a:t>: creams, lotions, ointments, drops, powders, oils and patches</a:t>
            </a:r>
          </a:p>
          <a:p>
            <a:pPr marL="400050">
              <a:buFont typeface="+mj-lt"/>
              <a:buAutoNum type="arabicPeriod"/>
            </a:pPr>
            <a:r>
              <a:rPr lang="en-US" sz="1800" b="1" dirty="0" smtClean="0"/>
              <a:t>Eyes</a:t>
            </a:r>
            <a:r>
              <a:rPr lang="en-US" sz="1800" dirty="0" smtClean="0"/>
              <a:t>, or Ophthalmic: used for eye drops and ointments</a:t>
            </a:r>
          </a:p>
          <a:p>
            <a:pPr marL="400050">
              <a:buFont typeface="+mj-lt"/>
              <a:buAutoNum type="arabicPeriod"/>
            </a:pPr>
            <a:r>
              <a:rPr lang="en-US" sz="1800" b="1" dirty="0" smtClean="0"/>
              <a:t>Ears</a:t>
            </a:r>
            <a:r>
              <a:rPr lang="en-US" sz="1800" dirty="0" smtClean="0"/>
              <a:t>: drops or ointments</a:t>
            </a:r>
          </a:p>
          <a:p>
            <a:pPr marL="400050">
              <a:buFont typeface="+mj-lt"/>
              <a:buAutoNum type="arabicPeriod"/>
            </a:pPr>
            <a:r>
              <a:rPr lang="en-US" sz="1800" b="1" dirty="0" smtClean="0"/>
              <a:t>Intramuscular (IM), Intravenous (IV), Subcutaneous (SQ/SC</a:t>
            </a:r>
            <a:r>
              <a:rPr lang="en-US" sz="1800" dirty="0" smtClean="0"/>
              <a:t>): injected into the body. </a:t>
            </a:r>
            <a:r>
              <a:rPr lang="en-US" sz="1800" b="1" dirty="0" smtClean="0"/>
              <a:t>Only a doctor or nurse can do this, not a UAP </a:t>
            </a:r>
          </a:p>
          <a:p>
            <a:pPr marL="400050">
              <a:buFont typeface="+mj-lt"/>
              <a:buAutoNum type="arabicPeriod"/>
            </a:pPr>
            <a:r>
              <a:rPr lang="en-US" sz="1800" b="1" dirty="0" smtClean="0"/>
              <a:t>Rectal: </a:t>
            </a:r>
            <a:r>
              <a:rPr lang="en-US" sz="1800" dirty="0" smtClean="0"/>
              <a:t>always use gloves when using this route</a:t>
            </a:r>
          </a:p>
          <a:p>
            <a:pPr marL="400050">
              <a:buFont typeface="+mj-lt"/>
              <a:buAutoNum type="arabicPeriod"/>
            </a:pPr>
            <a:r>
              <a:rPr lang="en-US" sz="1800" b="1" dirty="0" smtClean="0"/>
              <a:t>Vaginal: </a:t>
            </a:r>
            <a:r>
              <a:rPr lang="en-US" sz="1800" dirty="0" smtClean="0"/>
              <a:t>douches, vaginal suppositories</a:t>
            </a:r>
            <a:r>
              <a:rPr lang="en-US" sz="1800" dirty="0"/>
              <a:t> </a:t>
            </a:r>
            <a:r>
              <a:rPr lang="en-US" sz="1800" dirty="0" smtClean="0"/>
              <a:t>&amp; creams</a:t>
            </a:r>
            <a:r>
              <a:rPr lang="en-US" sz="1800" b="1" dirty="0" smtClean="0"/>
              <a:t>. Wear Gloves</a:t>
            </a:r>
          </a:p>
          <a:p>
            <a:pPr marL="400050">
              <a:buFont typeface="+mj-lt"/>
              <a:buAutoNum type="arabicPeriod"/>
            </a:pPr>
            <a:r>
              <a:rPr lang="en-US" sz="1800" b="1" dirty="0" smtClean="0"/>
              <a:t>Gastrostomy or </a:t>
            </a:r>
            <a:r>
              <a:rPr lang="en-US" sz="1800" b="1" dirty="0" err="1" smtClean="0"/>
              <a:t>Jejunal</a:t>
            </a:r>
            <a:r>
              <a:rPr lang="en-US" sz="1800" b="1" dirty="0" smtClean="0"/>
              <a:t> Tubes: </a:t>
            </a:r>
            <a:r>
              <a:rPr lang="en-US" sz="1800" dirty="0" smtClean="0"/>
              <a:t>G-Tubes or J-Tubes are used when patient has difficulty swallowing so it goes directly into the stomach </a:t>
            </a:r>
          </a:p>
          <a:p>
            <a:pPr marL="57150" indent="0">
              <a:buNone/>
            </a:pPr>
            <a:endParaRPr lang="en-US" sz="1800" b="1" dirty="0" smtClean="0"/>
          </a:p>
        </p:txBody>
      </p:sp>
      <p:pic>
        <p:nvPicPr>
          <p:cNvPr id="1026" name="Picture 2" descr="C:\Documents and Settings\edtl_nancy\Local Settings\Temporary Internet Files\Content.IE5\VFM4FL0C\MC900339858[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00" y="1231558"/>
            <a:ext cx="921715" cy="765353"/>
          </a:xfrm>
          <a:prstGeom prst="rect">
            <a:avLst/>
          </a:prstGeom>
          <a:noFill/>
          <a:extLst>
            <a:ext uri="{909E8E84-426E-40DD-AFC4-6F175D3DCCD1}">
              <a14:hiddenFill xmlns="" xmlns:a14="http://schemas.microsoft.com/office/drawing/2010/main">
                <a:solidFill>
                  <a:srgbClr val="FFFFFF"/>
                </a:solidFill>
              </a14:hiddenFill>
            </a:ext>
          </a:extLst>
        </p:spPr>
      </p:pic>
      <p:pic>
        <p:nvPicPr>
          <p:cNvPr id="1027" name="Picture 3" descr="C:\Documents and Settings\edtl_nancy\Local Settings\Temporary Internet Files\Content.IE5\VFM4FL0C\MC900281285[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7787243" y="2438400"/>
            <a:ext cx="587228" cy="762000"/>
          </a:xfrm>
          <a:prstGeom prst="rect">
            <a:avLst/>
          </a:prstGeom>
          <a:noFill/>
          <a:scene3d>
            <a:camera prst="orthographicFront">
              <a:rot lat="0" lon="300000" rev="0"/>
            </a:camera>
            <a:lightRig rig="threePt" dir="t"/>
          </a:scene3d>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28</a:t>
            </a:fld>
            <a:endParaRPr lang="en-US"/>
          </a:p>
        </p:txBody>
      </p:sp>
    </p:spTree>
    <p:extLst>
      <p:ext uri="{BB962C8B-B14F-4D97-AF65-F5344CB8AC3E}">
        <p14:creationId xmlns="" xmlns:p14="http://schemas.microsoft.com/office/powerpoint/2010/main" val="3290914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6 Rights of Administration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marL="0" indent="0">
              <a:buNone/>
            </a:pPr>
            <a:r>
              <a:rPr lang="en-US" dirty="0" smtClean="0"/>
              <a:t>Important: 6 Rights of Medication Administration </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a:t>
            </a:r>
            <a:r>
              <a:rPr lang="en-US" sz="2800" dirty="0" smtClean="0">
                <a:solidFill>
                  <a:schemeClr val="accent5"/>
                </a:solidFill>
              </a:rPr>
              <a:t> </a:t>
            </a:r>
            <a:r>
              <a:rPr lang="en-US" sz="2800" b="1" dirty="0" smtClean="0">
                <a:solidFill>
                  <a:schemeClr val="accent5"/>
                </a:solidFill>
              </a:rPr>
              <a:t>Person</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a:t>
            </a:r>
            <a:r>
              <a:rPr lang="en-US" sz="2800" dirty="0" smtClean="0">
                <a:solidFill>
                  <a:schemeClr val="accent5"/>
                </a:solidFill>
              </a:rPr>
              <a:t> </a:t>
            </a:r>
            <a:r>
              <a:rPr lang="en-US" sz="2800" b="1" dirty="0" smtClean="0">
                <a:solidFill>
                  <a:schemeClr val="accent5"/>
                </a:solidFill>
              </a:rPr>
              <a:t>Medication</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a:t>
            </a:r>
            <a:r>
              <a:rPr lang="en-US" sz="2800" dirty="0" smtClean="0">
                <a:solidFill>
                  <a:schemeClr val="accent5"/>
                </a:solidFill>
              </a:rPr>
              <a:t> </a:t>
            </a:r>
            <a:r>
              <a:rPr lang="en-US" sz="2800" b="1" dirty="0" smtClean="0">
                <a:solidFill>
                  <a:schemeClr val="accent5"/>
                </a:solidFill>
              </a:rPr>
              <a:t>Dose</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a:t>
            </a:r>
            <a:r>
              <a:rPr lang="en-US" sz="2800" dirty="0" smtClean="0">
                <a:solidFill>
                  <a:schemeClr val="accent5"/>
                </a:solidFill>
              </a:rPr>
              <a:t> </a:t>
            </a:r>
            <a:r>
              <a:rPr lang="en-US" sz="2800" b="1" dirty="0" smtClean="0">
                <a:solidFill>
                  <a:schemeClr val="accent5"/>
                </a:solidFill>
              </a:rPr>
              <a:t>Route</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 Time</a:t>
            </a:r>
          </a:p>
          <a:p>
            <a:pPr marL="857250" lvl="1" indent="-457200">
              <a:buFont typeface="+mj-lt"/>
              <a:buAutoNum type="arabicPeriod"/>
            </a:pPr>
            <a:r>
              <a:rPr lang="en-US" sz="2800" dirty="0" smtClean="0">
                <a:solidFill>
                  <a:schemeClr val="accent5"/>
                </a:solidFill>
              </a:rPr>
              <a:t>The </a:t>
            </a:r>
            <a:r>
              <a:rPr lang="en-US" sz="2800" b="1" dirty="0" smtClean="0">
                <a:solidFill>
                  <a:schemeClr val="accent5"/>
                </a:solidFill>
              </a:rPr>
              <a:t>Right Documentation</a:t>
            </a:r>
            <a:endParaRPr lang="en-US" sz="2800" b="1" dirty="0">
              <a:solidFill>
                <a:schemeClr val="accent5"/>
              </a:solidFill>
            </a:endParaRPr>
          </a:p>
        </p:txBody>
      </p:sp>
      <p:sp>
        <p:nvSpPr>
          <p:cNvPr id="5" name="Slide Number Placeholder 4"/>
          <p:cNvSpPr>
            <a:spLocks noGrp="1"/>
          </p:cNvSpPr>
          <p:nvPr>
            <p:ph type="sldNum" sz="quarter" idx="11"/>
          </p:nvPr>
        </p:nvSpPr>
        <p:spPr/>
        <p:txBody>
          <a:bodyPr/>
          <a:lstStyle/>
          <a:p>
            <a:fld id="{AD0FFFC4-5F0F-4282-B594-3706F94AD865}" type="slidenum">
              <a:rPr lang="en-US" smtClean="0"/>
              <a:pPr/>
              <a:t>29</a:t>
            </a:fld>
            <a:endParaRPr lang="en-US"/>
          </a:p>
        </p:txBody>
      </p:sp>
    </p:spTree>
    <p:extLst>
      <p:ext uri="{BB962C8B-B14F-4D97-AF65-F5344CB8AC3E}">
        <p14:creationId xmlns="" xmlns:p14="http://schemas.microsoft.com/office/powerpoint/2010/main" val="205683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Why Meds are Given…</a:t>
            </a:r>
            <a:endParaRPr lang="en-US" sz="4400" b="0" dirty="0">
              <a:solidFill>
                <a:schemeClr val="accent1">
                  <a:lumMod val="75000"/>
                </a:schemeClr>
              </a:solidFill>
              <a:effectLst/>
            </a:endParaRPr>
          </a:p>
        </p:txBody>
      </p:sp>
      <p:sp>
        <p:nvSpPr>
          <p:cNvPr id="10" name="Content Placeholder 9"/>
          <p:cNvSpPr>
            <a:spLocks noGrp="1"/>
          </p:cNvSpPr>
          <p:nvPr>
            <p:ph idx="1"/>
          </p:nvPr>
        </p:nvSpPr>
        <p:spPr>
          <a:ln>
            <a:solidFill>
              <a:schemeClr val="accent1">
                <a:lumMod val="75000"/>
              </a:schemeClr>
            </a:solidFill>
          </a:ln>
        </p:spPr>
        <p:txBody>
          <a:bodyPr/>
          <a:lstStyle/>
          <a:p>
            <a:endParaRPr lang="en-US" dirty="0" smtClean="0"/>
          </a:p>
          <a:p>
            <a:r>
              <a:rPr lang="en-US" dirty="0" smtClean="0"/>
              <a:t>The human body does not always function perfectly.  Most of us, at one time or another, will use some type of medication.</a:t>
            </a:r>
          </a:p>
          <a:p>
            <a:endParaRPr lang="en-US" dirty="0"/>
          </a:p>
          <a:p>
            <a:r>
              <a:rPr lang="en-US" dirty="0" smtClean="0"/>
              <a:t>Medications are given in hopes of obtaining a desired effect that is beneficial.</a:t>
            </a:r>
            <a:endParaRPr lang="en-US" dirty="0"/>
          </a:p>
        </p:txBody>
      </p:sp>
      <p:sp>
        <p:nvSpPr>
          <p:cNvPr id="3" name="Slide Number Placeholder 2"/>
          <p:cNvSpPr>
            <a:spLocks noGrp="1"/>
          </p:cNvSpPr>
          <p:nvPr>
            <p:ph type="sldNum" sz="quarter" idx="11"/>
          </p:nvPr>
        </p:nvSpPr>
        <p:spPr/>
        <p:txBody>
          <a:bodyPr/>
          <a:lstStyle/>
          <a:p>
            <a:fld id="{AD0FFFC4-5F0F-4282-B594-3706F94AD865}" type="slidenum">
              <a:rPr lang="en-US" smtClean="0"/>
              <a:pPr/>
              <a:t>3</a:t>
            </a:fld>
            <a:endParaRPr lang="en-US"/>
          </a:p>
        </p:txBody>
      </p:sp>
    </p:spTree>
    <p:extLst>
      <p:ext uri="{BB962C8B-B14F-4D97-AF65-F5344CB8AC3E}">
        <p14:creationId xmlns="" xmlns:p14="http://schemas.microsoft.com/office/powerpoint/2010/main" val="2183984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The Rights…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lnSpcReduction="20000"/>
          </a:bodyPr>
          <a:lstStyle/>
          <a:p>
            <a:pPr>
              <a:buFont typeface="Wingdings" pitchFamily="2" charset="2"/>
              <a:buChar char="Ø"/>
            </a:pPr>
            <a:r>
              <a:rPr lang="en-US" dirty="0" smtClean="0"/>
              <a:t>The Right </a:t>
            </a:r>
            <a:r>
              <a:rPr lang="en-US" b="1" dirty="0" smtClean="0">
                <a:solidFill>
                  <a:schemeClr val="accent1">
                    <a:lumMod val="50000"/>
                  </a:schemeClr>
                </a:solidFill>
              </a:rPr>
              <a:t>Person</a:t>
            </a:r>
            <a:r>
              <a:rPr lang="en-US" dirty="0" smtClean="0"/>
              <a:t>:</a:t>
            </a:r>
          </a:p>
          <a:p>
            <a:pPr lvl="1">
              <a:buFont typeface="Wingdings" pitchFamily="2" charset="2"/>
              <a:buChar char="ü"/>
            </a:pPr>
            <a:r>
              <a:rPr lang="en-US" dirty="0" smtClean="0"/>
              <a:t>Always look on the medication label &amp; Medication Administration Record (MAR) to make sure the name matches the person</a:t>
            </a:r>
          </a:p>
          <a:p>
            <a:pPr lvl="1">
              <a:buFont typeface="Wingdings" pitchFamily="2" charset="2"/>
              <a:buChar char="ü"/>
            </a:pPr>
            <a:r>
              <a:rPr lang="en-US" dirty="0" smtClean="0"/>
              <a:t>Medications are to be used ONLY for the person whose name is on the label</a:t>
            </a:r>
          </a:p>
          <a:p>
            <a:pPr>
              <a:buFont typeface="Wingdings" pitchFamily="2" charset="2"/>
              <a:buChar char="Ø"/>
            </a:pPr>
            <a:r>
              <a:rPr lang="en-US" dirty="0" smtClean="0"/>
              <a:t>The Right </a:t>
            </a:r>
            <a:r>
              <a:rPr lang="en-US" b="1" dirty="0" smtClean="0">
                <a:solidFill>
                  <a:schemeClr val="accent1">
                    <a:lumMod val="50000"/>
                  </a:schemeClr>
                </a:solidFill>
              </a:rPr>
              <a:t>Medication</a:t>
            </a:r>
            <a:r>
              <a:rPr lang="en-US" dirty="0" smtClean="0"/>
              <a:t>:</a:t>
            </a:r>
          </a:p>
          <a:p>
            <a:pPr marL="914400" lvl="1" indent="-514350">
              <a:buFont typeface="Wingdings" pitchFamily="2" charset="2"/>
              <a:buChar char="ü"/>
            </a:pPr>
            <a:r>
              <a:rPr lang="en-US" dirty="0" smtClean="0"/>
              <a:t>The medication must be the one prescribed by the person’s healthcare provider</a:t>
            </a:r>
          </a:p>
          <a:p>
            <a:pPr marL="914400" lvl="1" indent="-514350">
              <a:buFont typeface="Wingdings" pitchFamily="2" charset="2"/>
              <a:buChar char="ü"/>
            </a:pPr>
            <a:r>
              <a:rPr lang="en-US" dirty="0" smtClean="0"/>
              <a:t>Many medication names sound alike but are VERY different</a:t>
            </a:r>
          </a:p>
          <a:p>
            <a:pPr marL="914400" lvl="1" indent="-514350">
              <a:buFont typeface="Wingdings" pitchFamily="2" charset="2"/>
              <a:buChar char="ü"/>
            </a:pPr>
            <a:r>
              <a:rPr lang="en-US" dirty="0" smtClean="0"/>
              <a:t>There can be several names for the same medication; generic, trade</a:t>
            </a:r>
          </a:p>
          <a:p>
            <a:pPr>
              <a:buFont typeface="Wingdings" pitchFamily="2" charset="2"/>
              <a:buChar char="Ø"/>
            </a:pPr>
            <a:r>
              <a:rPr lang="en-US" dirty="0" smtClean="0"/>
              <a:t>The Right </a:t>
            </a:r>
            <a:r>
              <a:rPr lang="en-US" b="1" dirty="0" smtClean="0">
                <a:solidFill>
                  <a:schemeClr val="accent1">
                    <a:lumMod val="50000"/>
                  </a:schemeClr>
                </a:solidFill>
              </a:rPr>
              <a:t>Dose</a:t>
            </a:r>
            <a:r>
              <a:rPr lang="en-US" dirty="0" smtClean="0"/>
              <a:t>:</a:t>
            </a:r>
          </a:p>
          <a:p>
            <a:pPr marL="914400" lvl="1" indent="-514350">
              <a:buFont typeface="Wingdings" pitchFamily="2" charset="2"/>
              <a:buChar char="ü"/>
            </a:pPr>
            <a:r>
              <a:rPr lang="en-US" dirty="0" smtClean="0"/>
              <a:t>The correct dose will be documented on the prescription label</a:t>
            </a:r>
          </a:p>
          <a:p>
            <a:pPr marL="914400" lvl="1" indent="-514350">
              <a:buFont typeface="Wingdings" pitchFamily="2" charset="2"/>
              <a:buChar char="ü"/>
            </a:pPr>
            <a:r>
              <a:rPr lang="en-US" dirty="0" smtClean="0"/>
              <a:t>Multiple tablets or measuring liquids may need to happen to give the correct dose</a:t>
            </a:r>
          </a:p>
          <a:p>
            <a:pPr marL="914400" lvl="1" indent="-514350">
              <a:buFont typeface="Wingdings" pitchFamily="2" charset="2"/>
              <a:buChar char="ü"/>
            </a:pPr>
            <a:r>
              <a:rPr lang="en-US" dirty="0" smtClean="0"/>
              <a:t>Abbreviations &amp; measurements may be used &amp; will be discussed later</a:t>
            </a:r>
          </a:p>
          <a:p>
            <a:pPr marL="914400" lvl="1" indent="-514350"/>
            <a:endParaRPr lang="en-US" dirty="0" smtClean="0"/>
          </a:p>
          <a:p>
            <a:pPr marL="914400" lvl="1" indent="-514350"/>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30</a:t>
            </a:fld>
            <a:endParaRPr lang="en-US"/>
          </a:p>
        </p:txBody>
      </p:sp>
    </p:spTree>
    <p:extLst>
      <p:ext uri="{BB962C8B-B14F-4D97-AF65-F5344CB8AC3E}">
        <p14:creationId xmlns="" xmlns:p14="http://schemas.microsoft.com/office/powerpoint/2010/main" val="23069213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The Rights…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lnSpcReduction="20000"/>
          </a:bodyPr>
          <a:lstStyle/>
          <a:p>
            <a:pPr>
              <a:buFont typeface="Wingdings" pitchFamily="2" charset="2"/>
              <a:buChar char="Ø"/>
            </a:pPr>
            <a:r>
              <a:rPr lang="en-US" dirty="0" smtClean="0"/>
              <a:t>The Right </a:t>
            </a:r>
            <a:r>
              <a:rPr lang="en-US" b="1" dirty="0" smtClean="0">
                <a:solidFill>
                  <a:schemeClr val="accent6">
                    <a:lumMod val="75000"/>
                  </a:schemeClr>
                </a:solidFill>
              </a:rPr>
              <a:t>Route</a:t>
            </a:r>
            <a:r>
              <a:rPr lang="en-US" dirty="0" smtClean="0"/>
              <a:t>: </a:t>
            </a:r>
          </a:p>
          <a:p>
            <a:pPr marL="914400" lvl="1" indent="-514350">
              <a:buFont typeface="Wingdings" pitchFamily="2" charset="2"/>
              <a:buChar char="ü"/>
            </a:pPr>
            <a:r>
              <a:rPr lang="en-US" dirty="0" smtClean="0"/>
              <a:t>This is the method with which it is given: oral, eye drops, ear drops, inhaler, rectal, vaginal, or topical</a:t>
            </a:r>
          </a:p>
          <a:p>
            <a:pPr>
              <a:buFont typeface="Wingdings" pitchFamily="2" charset="2"/>
              <a:buChar char="Ø"/>
            </a:pPr>
            <a:r>
              <a:rPr lang="en-US" dirty="0" smtClean="0"/>
              <a:t>The Right </a:t>
            </a:r>
            <a:r>
              <a:rPr lang="en-US" b="1" dirty="0" smtClean="0">
                <a:solidFill>
                  <a:schemeClr val="accent6">
                    <a:lumMod val="75000"/>
                  </a:schemeClr>
                </a:solidFill>
              </a:rPr>
              <a:t>Time</a:t>
            </a:r>
            <a:r>
              <a:rPr lang="en-US" dirty="0" smtClean="0"/>
              <a:t>:</a:t>
            </a:r>
          </a:p>
          <a:p>
            <a:pPr marL="914400" lvl="1" indent="-514350">
              <a:buFont typeface="Wingdings" pitchFamily="2" charset="2"/>
              <a:buChar char="ü"/>
            </a:pPr>
            <a:r>
              <a:rPr lang="en-US" dirty="0" smtClean="0"/>
              <a:t>Medications &amp; Treatments must be given within 1 hour before, or 1 hour after the scheduled time</a:t>
            </a:r>
          </a:p>
          <a:p>
            <a:pPr marL="914400" lvl="1" indent="-514350">
              <a:buFont typeface="Wingdings" pitchFamily="2" charset="2"/>
              <a:buChar char="ü"/>
            </a:pPr>
            <a:r>
              <a:rPr lang="en-US" dirty="0" smtClean="0"/>
              <a:t>Some medications are given at multiple times during the day</a:t>
            </a:r>
          </a:p>
          <a:p>
            <a:pPr marL="914400" lvl="1" indent="-514350">
              <a:buFont typeface="Wingdings" pitchFamily="2" charset="2"/>
              <a:buChar char="ü"/>
            </a:pPr>
            <a:r>
              <a:rPr lang="en-US" dirty="0" smtClean="0"/>
              <a:t>Some medications are ordered for once a day or on different days of the week</a:t>
            </a:r>
          </a:p>
          <a:p>
            <a:pPr marL="914400" lvl="1" indent="-514350">
              <a:buFont typeface="Wingdings" pitchFamily="2" charset="2"/>
              <a:buChar char="ü"/>
            </a:pPr>
            <a:r>
              <a:rPr lang="en-US" dirty="0" smtClean="0"/>
              <a:t>Most medications are ordered on a specific time schedule</a:t>
            </a:r>
          </a:p>
          <a:p>
            <a:pPr marL="914400" lvl="1" indent="-514350">
              <a:buFont typeface="Wingdings" pitchFamily="2" charset="2"/>
              <a:buChar char="ü"/>
            </a:pPr>
            <a:r>
              <a:rPr lang="en-US" dirty="0" smtClean="0"/>
              <a:t>Some medications are ordered to be given “as needed” or “</a:t>
            </a:r>
            <a:r>
              <a:rPr lang="en-US" dirty="0" err="1" smtClean="0"/>
              <a:t>prn</a:t>
            </a:r>
            <a:r>
              <a:rPr lang="en-US" dirty="0" smtClean="0"/>
              <a:t>”</a:t>
            </a:r>
          </a:p>
          <a:p>
            <a:pPr marL="914400" lvl="1" indent="-514350">
              <a:buFont typeface="Wingdings" pitchFamily="2" charset="2"/>
              <a:buChar char="ü"/>
            </a:pPr>
            <a:r>
              <a:rPr lang="en-US" dirty="0" smtClean="0"/>
              <a:t>Before giving a “</a:t>
            </a:r>
            <a:r>
              <a:rPr lang="en-US" dirty="0" err="1" smtClean="0"/>
              <a:t>prn</a:t>
            </a:r>
            <a:r>
              <a:rPr lang="en-US" dirty="0" smtClean="0"/>
              <a:t>” medication you must:</a:t>
            </a:r>
          </a:p>
          <a:p>
            <a:pPr marL="1314450" lvl="2" indent="-514350">
              <a:buFont typeface="+mj-lt"/>
              <a:buAutoNum type="arabicPeriod"/>
            </a:pPr>
            <a:r>
              <a:rPr lang="en-US" dirty="0" smtClean="0"/>
              <a:t>Have written instructions of WHEN to administer</a:t>
            </a:r>
          </a:p>
          <a:p>
            <a:pPr marL="1314450" lvl="2" indent="-514350">
              <a:buFont typeface="+mj-lt"/>
              <a:buAutoNum type="arabicPeriod"/>
            </a:pPr>
            <a:r>
              <a:rPr lang="en-US" dirty="0" smtClean="0"/>
              <a:t>Written instructions that you follow for administering which includes the dosage amount, how often, and how long</a:t>
            </a:r>
          </a:p>
          <a:p>
            <a:pPr marL="1314450" lvl="2" indent="-514350">
              <a:buFont typeface="+mj-lt"/>
              <a:buAutoNum type="arabicPeriod"/>
            </a:pPr>
            <a:r>
              <a:rPr lang="en-US" dirty="0" smtClean="0"/>
              <a:t>And when to contact the Nurse </a:t>
            </a:r>
          </a:p>
          <a:p>
            <a:pPr marL="914400" lvl="1" indent="-514350"/>
            <a:endParaRPr lang="en-US" dirty="0" smtClean="0"/>
          </a:p>
          <a:p>
            <a:pPr marL="514350" indent="-514350">
              <a:buFont typeface="+mj-lt"/>
              <a:buAutoNum type="arabicPeriod" startAt="4"/>
            </a:pP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31</a:t>
            </a:fld>
            <a:endParaRPr lang="en-US"/>
          </a:p>
        </p:txBody>
      </p:sp>
    </p:spTree>
    <p:extLst>
      <p:ext uri="{BB962C8B-B14F-4D97-AF65-F5344CB8AC3E}">
        <p14:creationId xmlns="" xmlns:p14="http://schemas.microsoft.com/office/powerpoint/2010/main" val="1651610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The Rights…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lnSpcReduction="20000"/>
          </a:bodyPr>
          <a:lstStyle/>
          <a:p>
            <a:pPr lvl="0">
              <a:buFont typeface="Wingdings" pitchFamily="2" charset="2"/>
              <a:buChar char="Ø"/>
            </a:pPr>
            <a:r>
              <a:rPr lang="en-US" sz="3200" b="1" dirty="0" smtClean="0"/>
              <a:t>Th</a:t>
            </a:r>
            <a:r>
              <a:rPr lang="en-US" sz="3200" b="1" dirty="0" smtClean="0">
                <a:solidFill>
                  <a:srgbClr val="675D59"/>
                </a:solidFill>
              </a:rPr>
              <a:t>e </a:t>
            </a:r>
            <a:r>
              <a:rPr lang="en-US" sz="3200" b="1" dirty="0">
                <a:solidFill>
                  <a:srgbClr val="675D59"/>
                </a:solidFill>
              </a:rPr>
              <a:t>Right </a:t>
            </a:r>
            <a:r>
              <a:rPr lang="en-US" sz="3200" b="1" dirty="0">
                <a:solidFill>
                  <a:srgbClr val="C84340">
                    <a:lumMod val="75000"/>
                  </a:srgbClr>
                </a:solidFill>
              </a:rPr>
              <a:t>Documentation</a:t>
            </a:r>
            <a:r>
              <a:rPr lang="en-US" dirty="0" smtClean="0">
                <a:solidFill>
                  <a:srgbClr val="675D59"/>
                </a:solidFill>
              </a:rPr>
              <a:t>:</a:t>
            </a:r>
          </a:p>
          <a:p>
            <a:pPr lvl="1">
              <a:buFont typeface="Wingdings" pitchFamily="2" charset="2"/>
              <a:buChar char="ü"/>
            </a:pPr>
            <a:r>
              <a:rPr lang="en-US" sz="1900" dirty="0" smtClean="0">
                <a:solidFill>
                  <a:srgbClr val="675D59"/>
                </a:solidFill>
              </a:rPr>
              <a:t>The Medication Administration Record (MAR) is used to document the administration of all medications</a:t>
            </a:r>
          </a:p>
          <a:p>
            <a:pPr lvl="1">
              <a:buFont typeface="Wingdings" pitchFamily="2" charset="2"/>
              <a:buChar char="ü"/>
            </a:pPr>
            <a:r>
              <a:rPr lang="en-US" sz="1900" dirty="0" smtClean="0">
                <a:solidFill>
                  <a:srgbClr val="675D59"/>
                </a:solidFill>
              </a:rPr>
              <a:t>After the medication is given, your initials are written in the correct box to note the time it was given</a:t>
            </a:r>
          </a:p>
          <a:p>
            <a:pPr lvl="1">
              <a:buFont typeface="Wingdings" pitchFamily="2" charset="2"/>
              <a:buChar char="ü"/>
            </a:pPr>
            <a:r>
              <a:rPr lang="en-US" sz="1900" dirty="0" smtClean="0">
                <a:solidFill>
                  <a:srgbClr val="675D59"/>
                </a:solidFill>
              </a:rPr>
              <a:t>If the medication is NOT given, circle your initials and document in the narrative why it was not given</a:t>
            </a:r>
          </a:p>
          <a:p>
            <a:pPr lvl="1">
              <a:buFont typeface="Wingdings" pitchFamily="2" charset="2"/>
              <a:buChar char="ü"/>
            </a:pPr>
            <a:r>
              <a:rPr lang="en-US" sz="1900" dirty="0" smtClean="0">
                <a:solidFill>
                  <a:srgbClr val="675D59"/>
                </a:solidFill>
              </a:rPr>
              <a:t>Whatever system is used, the purpose of documentation, from a legal perspective, is to always accurately &amp; completely record the care given to individuals, as well as their response to that care</a:t>
            </a:r>
          </a:p>
          <a:p>
            <a:pPr lvl="1">
              <a:buFont typeface="Wingdings" pitchFamily="2" charset="2"/>
              <a:buChar char="ü"/>
            </a:pPr>
            <a:r>
              <a:rPr lang="en-US" sz="1900" b="1" dirty="0" smtClean="0">
                <a:solidFill>
                  <a:srgbClr val="675D59"/>
                </a:solidFill>
              </a:rPr>
              <a:t>Documentation is CRUCIAL</a:t>
            </a:r>
            <a:r>
              <a:rPr lang="en-US" sz="1900" dirty="0" smtClean="0">
                <a:solidFill>
                  <a:srgbClr val="675D59"/>
                </a:solidFill>
              </a:rPr>
              <a:t>. It is a permanent record and a legal one.</a:t>
            </a:r>
          </a:p>
          <a:p>
            <a:pPr lvl="1">
              <a:buFont typeface="Wingdings" pitchFamily="2" charset="2"/>
              <a:buChar char="ü"/>
            </a:pPr>
            <a:r>
              <a:rPr lang="en-US" sz="1900" dirty="0" smtClean="0">
                <a:solidFill>
                  <a:srgbClr val="675D59"/>
                </a:solidFill>
              </a:rPr>
              <a:t>A familiar phrase in healthcare is “If it wasn’t documented, it wasn’t done.”</a:t>
            </a:r>
          </a:p>
          <a:p>
            <a:pPr lvl="1">
              <a:buFont typeface="Wingdings" pitchFamily="2" charset="2"/>
              <a:buChar char="ü"/>
            </a:pPr>
            <a:r>
              <a:rPr lang="en-US" sz="1900" dirty="0" smtClean="0">
                <a:solidFill>
                  <a:srgbClr val="675D59"/>
                </a:solidFill>
              </a:rPr>
              <a:t>Documentation must be complete &amp; legible</a:t>
            </a:r>
          </a:p>
          <a:p>
            <a:pPr lvl="1">
              <a:buFont typeface="Wingdings" pitchFamily="2" charset="2"/>
              <a:buChar char="ü"/>
            </a:pPr>
            <a:r>
              <a:rPr lang="en-US" sz="1900" dirty="0" smtClean="0">
                <a:solidFill>
                  <a:srgbClr val="675D59"/>
                </a:solidFill>
              </a:rPr>
              <a:t>Draw a single line through an erroneous entry to identify it as an error</a:t>
            </a:r>
          </a:p>
          <a:p>
            <a:pPr lvl="1">
              <a:buFont typeface="Wingdings" pitchFamily="2" charset="2"/>
              <a:buChar char="ü"/>
            </a:pPr>
            <a:r>
              <a:rPr lang="en-US" sz="1900" dirty="0" smtClean="0">
                <a:solidFill>
                  <a:srgbClr val="675D59"/>
                </a:solidFill>
              </a:rPr>
              <a:t>Always follow your agency’s policies for documentation</a:t>
            </a:r>
            <a:endParaRPr lang="en-US" sz="1700" dirty="0">
              <a:solidFill>
                <a:srgbClr val="675D59"/>
              </a:solidFill>
            </a:endParaRPr>
          </a:p>
          <a:p>
            <a:pPr marL="0" indent="0">
              <a:buNone/>
            </a:pP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32</a:t>
            </a:fld>
            <a:endParaRPr lang="en-US"/>
          </a:p>
        </p:txBody>
      </p:sp>
    </p:spTree>
    <p:extLst>
      <p:ext uri="{BB962C8B-B14F-4D97-AF65-F5344CB8AC3E}">
        <p14:creationId xmlns="" xmlns:p14="http://schemas.microsoft.com/office/powerpoint/2010/main" val="1863912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Errors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r>
              <a:rPr lang="en-US" sz="3200" b="1" dirty="0" smtClean="0"/>
              <a:t>A medication </a:t>
            </a:r>
            <a:r>
              <a:rPr lang="en-US" sz="3200" b="1" dirty="0" smtClean="0">
                <a:solidFill>
                  <a:schemeClr val="accent6">
                    <a:lumMod val="75000"/>
                  </a:schemeClr>
                </a:solidFill>
              </a:rPr>
              <a:t>error</a:t>
            </a:r>
            <a:r>
              <a:rPr lang="en-US" sz="3200" b="1" dirty="0" smtClean="0"/>
              <a:t> is any time that</a:t>
            </a:r>
            <a:r>
              <a:rPr lang="en-US" sz="3200" dirty="0" smtClean="0"/>
              <a:t>:</a:t>
            </a:r>
          </a:p>
          <a:p>
            <a:pPr marL="800100" lvl="1" indent="-342900">
              <a:buFont typeface="+mj-lt"/>
              <a:buAutoNum type="arabicPeriod"/>
            </a:pPr>
            <a:r>
              <a:rPr lang="en-US" sz="2400" dirty="0" smtClean="0"/>
              <a:t>The right medication is not administered</a:t>
            </a:r>
          </a:p>
          <a:p>
            <a:pPr marL="800100" lvl="1" indent="-342900">
              <a:buFont typeface="+mj-lt"/>
              <a:buAutoNum type="arabicPeriod"/>
            </a:pPr>
            <a:r>
              <a:rPr lang="en-US" sz="2400" dirty="0" smtClean="0"/>
              <a:t>To the right person</a:t>
            </a:r>
          </a:p>
          <a:p>
            <a:pPr marL="800100" lvl="1" indent="-342900">
              <a:buFont typeface="+mj-lt"/>
              <a:buAutoNum type="arabicPeriod"/>
            </a:pPr>
            <a:r>
              <a:rPr lang="en-US" sz="2400" dirty="0" smtClean="0"/>
              <a:t>At the right time</a:t>
            </a:r>
          </a:p>
          <a:p>
            <a:pPr marL="800100" lvl="1" indent="-342900">
              <a:buFont typeface="+mj-lt"/>
              <a:buAutoNum type="arabicPeriod"/>
            </a:pPr>
            <a:r>
              <a:rPr lang="en-US" sz="2400" dirty="0" smtClean="0"/>
              <a:t>In the right amount</a:t>
            </a:r>
          </a:p>
          <a:p>
            <a:pPr marL="800100" lvl="1" indent="-342900">
              <a:buFont typeface="+mj-lt"/>
              <a:buAutoNum type="arabicPeriod"/>
            </a:pPr>
            <a:r>
              <a:rPr lang="en-US" sz="2400" dirty="0" smtClean="0"/>
              <a:t>Or by the right route</a:t>
            </a:r>
          </a:p>
          <a:p>
            <a:pPr marL="800100" lvl="1" indent="-342900">
              <a:buFont typeface="+mj-lt"/>
              <a:buAutoNum type="arabicPeriod"/>
            </a:pPr>
            <a:r>
              <a:rPr lang="en-US" sz="2400" dirty="0" smtClean="0"/>
              <a:t>Or if it is not documented correctly</a:t>
            </a:r>
            <a:endParaRPr lang="en-US" sz="24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33</a:t>
            </a:fld>
            <a:endParaRPr lang="en-US"/>
          </a:p>
        </p:txBody>
      </p:sp>
    </p:spTree>
    <p:extLst>
      <p:ext uri="{BB962C8B-B14F-4D97-AF65-F5344CB8AC3E}">
        <p14:creationId xmlns="" xmlns:p14="http://schemas.microsoft.com/office/powerpoint/2010/main" val="3435014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Errors…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b="1" dirty="0" smtClean="0"/>
              <a:t>Steps to take if a Medication </a:t>
            </a:r>
            <a:r>
              <a:rPr lang="en-US" b="1" dirty="0" smtClean="0">
                <a:solidFill>
                  <a:schemeClr val="accent6">
                    <a:lumMod val="75000"/>
                  </a:schemeClr>
                </a:solidFill>
              </a:rPr>
              <a:t>Error</a:t>
            </a:r>
            <a:r>
              <a:rPr lang="en-US" b="1" dirty="0" smtClean="0"/>
              <a:t> occurs</a:t>
            </a:r>
            <a:r>
              <a:rPr lang="en-US" dirty="0" smtClean="0"/>
              <a:t>:</a:t>
            </a:r>
          </a:p>
          <a:p>
            <a:pPr marL="800100" lvl="1" indent="-342900">
              <a:buFont typeface="+mj-lt"/>
              <a:buAutoNum type="arabicPeriod"/>
            </a:pPr>
            <a:r>
              <a:rPr lang="en-US" sz="2000" dirty="0" smtClean="0"/>
              <a:t>Always check the level of consciousness &amp; breathing of the person first</a:t>
            </a:r>
          </a:p>
          <a:p>
            <a:pPr marL="800100" lvl="1" indent="-342900">
              <a:buFont typeface="+mj-lt"/>
              <a:buAutoNum type="arabicPeriod"/>
            </a:pPr>
            <a:r>
              <a:rPr lang="en-US" sz="2000" dirty="0" smtClean="0"/>
              <a:t>If there are breathing problems, seizures, or difficulty arousing the person, </a:t>
            </a:r>
            <a:r>
              <a:rPr lang="en-US" sz="2000" b="1" dirty="0" smtClean="0">
                <a:solidFill>
                  <a:schemeClr val="accent6">
                    <a:lumMod val="75000"/>
                  </a:schemeClr>
                </a:solidFill>
              </a:rPr>
              <a:t>Call 9-1-1 </a:t>
            </a:r>
          </a:p>
          <a:p>
            <a:pPr marL="800100" lvl="1" indent="-342900">
              <a:buFont typeface="+mj-lt"/>
              <a:buAutoNum type="arabicPeriod"/>
            </a:pPr>
            <a:r>
              <a:rPr lang="en-US" sz="2000" dirty="0" smtClean="0"/>
              <a:t>Call the healthcare provider who prescribed the medication </a:t>
            </a:r>
          </a:p>
          <a:p>
            <a:pPr marL="800100" lvl="1" indent="-342900">
              <a:buFont typeface="+mj-lt"/>
              <a:buAutoNum type="arabicPeriod"/>
            </a:pPr>
            <a:r>
              <a:rPr lang="en-US" sz="2000" dirty="0" smtClean="0"/>
              <a:t>If the provider does not respond within 1 hour, call the emergency room for guidance</a:t>
            </a:r>
          </a:p>
          <a:p>
            <a:pPr marL="800100" lvl="1" indent="-342900">
              <a:buFont typeface="+mj-lt"/>
              <a:buAutoNum type="arabicPeriod"/>
            </a:pPr>
            <a:r>
              <a:rPr lang="en-US" sz="2000" dirty="0" smtClean="0"/>
              <a:t>Provide care if needed</a:t>
            </a:r>
          </a:p>
          <a:p>
            <a:pPr marL="800100" lvl="1" indent="-342900">
              <a:buFont typeface="+mj-lt"/>
              <a:buAutoNum type="arabicPeriod"/>
            </a:pPr>
            <a:r>
              <a:rPr lang="en-US" sz="2000" dirty="0" smtClean="0"/>
              <a:t>Call the nurse or your supervisor</a:t>
            </a:r>
          </a:p>
          <a:p>
            <a:pPr marL="800100" lvl="1" indent="-342900">
              <a:buFont typeface="+mj-lt"/>
              <a:buAutoNum type="arabicPeriod"/>
            </a:pPr>
            <a:r>
              <a:rPr lang="en-US" sz="2000" dirty="0" smtClean="0"/>
              <a:t>Document per your agency policy</a:t>
            </a:r>
            <a:endParaRPr lang="en-US" sz="20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34</a:t>
            </a:fld>
            <a:endParaRPr lang="en-US"/>
          </a:p>
        </p:txBody>
      </p:sp>
    </p:spTree>
    <p:extLst>
      <p:ext uri="{BB962C8B-B14F-4D97-AF65-F5344CB8AC3E}">
        <p14:creationId xmlns="" xmlns:p14="http://schemas.microsoft.com/office/powerpoint/2010/main" val="1228442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Don’ts…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b="1" dirty="0" smtClean="0"/>
              <a:t>The “Don’ts” of Medication Administration</a:t>
            </a:r>
          </a:p>
          <a:p>
            <a:pPr lvl="1"/>
            <a:r>
              <a:rPr lang="en-US" dirty="0" smtClean="0"/>
              <a:t>Don’t administer medications that aren’t filled by a pharmacy or a healthcare provider with an original label</a:t>
            </a:r>
          </a:p>
          <a:p>
            <a:pPr lvl="1"/>
            <a:r>
              <a:rPr lang="en-US" dirty="0" smtClean="0"/>
              <a:t>Don’t administer one person’s medication to another person</a:t>
            </a:r>
          </a:p>
          <a:p>
            <a:pPr lvl="1"/>
            <a:r>
              <a:rPr lang="en-US" dirty="0" smtClean="0"/>
              <a:t>Don’t double up on a missed dose unless instructed to by the primary healthcare provider</a:t>
            </a:r>
          </a:p>
          <a:p>
            <a:pPr lvl="1"/>
            <a:r>
              <a:rPr lang="en-US" dirty="0" smtClean="0"/>
              <a:t>Don’t cut or crush an un-scored pill without the “OK” of the pharmacist or healthcare provider</a:t>
            </a:r>
          </a:p>
          <a:p>
            <a:pPr lvl="1"/>
            <a:r>
              <a:rPr lang="en-US" dirty="0" smtClean="0"/>
              <a:t>Don’t document until you give the medication</a:t>
            </a:r>
          </a:p>
          <a:p>
            <a:pPr lvl="1"/>
            <a:r>
              <a:rPr lang="en-US" dirty="0" smtClean="0"/>
              <a:t>Don’t try to hide your mistakes</a:t>
            </a:r>
          </a:p>
          <a:p>
            <a:pPr lvl="1"/>
            <a:r>
              <a:rPr lang="en-US" dirty="0" smtClean="0"/>
              <a:t>Don’t ask another person to perform the task you are responsible for</a:t>
            </a:r>
          </a:p>
          <a:p>
            <a:pPr lvl="1"/>
            <a:r>
              <a:rPr lang="en-US" dirty="0" smtClean="0"/>
              <a:t>Medication administration is a serious responsibility &amp; may not be transferred</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35</a:t>
            </a:fld>
            <a:endParaRPr lang="en-US"/>
          </a:p>
        </p:txBody>
      </p:sp>
    </p:spTree>
    <p:extLst>
      <p:ext uri="{BB962C8B-B14F-4D97-AF65-F5344CB8AC3E}">
        <p14:creationId xmlns="" xmlns:p14="http://schemas.microsoft.com/office/powerpoint/2010/main" val="3768309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Naming</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b="1" dirty="0" smtClean="0"/>
              <a:t>How are medications named?</a:t>
            </a:r>
          </a:p>
          <a:p>
            <a:pPr lvl="1"/>
            <a:r>
              <a:rPr lang="en-US" sz="2000" dirty="0" smtClean="0"/>
              <a:t>All medications have two names</a:t>
            </a:r>
          </a:p>
          <a:p>
            <a:pPr lvl="2"/>
            <a:r>
              <a:rPr lang="en-US" sz="2000" dirty="0" smtClean="0"/>
              <a:t>Trade or Brand Name: chosen by the drug manufacturer &amp; picked to be simple or memorable. Brand names are capitalized</a:t>
            </a:r>
          </a:p>
          <a:p>
            <a:pPr lvl="2"/>
            <a:r>
              <a:rPr lang="en-US" sz="2000" dirty="0" smtClean="0"/>
              <a:t>Generic Name: generally derived from the chemical structure of the drug. The generic name is always lower case; used in scientific literature and reports</a:t>
            </a:r>
          </a:p>
          <a:p>
            <a:pPr lvl="2"/>
            <a:r>
              <a:rPr lang="en-US" sz="2000" dirty="0" smtClean="0"/>
              <a:t>Two VERY different medications can have very similar generic names. (fluoxetine &amp; fluvoxamine is one example)</a:t>
            </a:r>
          </a:p>
          <a:p>
            <a:pPr lvl="2"/>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36</a:t>
            </a:fld>
            <a:endParaRPr lang="en-US"/>
          </a:p>
        </p:txBody>
      </p:sp>
    </p:spTree>
    <p:extLst>
      <p:ext uri="{BB962C8B-B14F-4D97-AF65-F5344CB8AC3E}">
        <p14:creationId xmlns="" xmlns:p14="http://schemas.microsoft.com/office/powerpoint/2010/main" val="15227236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Packaging &amp; Delivery</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b="1" dirty="0" smtClean="0"/>
              <a:t>Pharmacy’s package in two methods:</a:t>
            </a:r>
          </a:p>
          <a:p>
            <a:pPr lvl="1"/>
            <a:r>
              <a:rPr lang="en-US" b="1" dirty="0" err="1" smtClean="0"/>
              <a:t>Medisets</a:t>
            </a:r>
            <a:endParaRPr lang="en-US" b="1" dirty="0" smtClean="0"/>
          </a:p>
          <a:p>
            <a:pPr lvl="2"/>
            <a:r>
              <a:rPr lang="en-US" dirty="0" smtClean="0"/>
              <a:t>May be in the form of blister packs, bubble packs or reusable hard cases </a:t>
            </a:r>
          </a:p>
          <a:p>
            <a:pPr lvl="2"/>
            <a:r>
              <a:rPr lang="en-US" dirty="0" smtClean="0"/>
              <a:t>Contain medications for an entire week</a:t>
            </a:r>
          </a:p>
          <a:p>
            <a:pPr lvl="2"/>
            <a:r>
              <a:rPr lang="en-US" dirty="0" smtClean="0"/>
              <a:t>Delivered on the same day of every week</a:t>
            </a:r>
          </a:p>
          <a:p>
            <a:pPr lvl="2"/>
            <a:r>
              <a:rPr lang="en-US" dirty="0" smtClean="0"/>
              <a:t>Clear plastic cover on the front of the package to ensure easy inspection of the medications by the caregiver</a:t>
            </a:r>
          </a:p>
          <a:p>
            <a:pPr lvl="1"/>
            <a:r>
              <a:rPr lang="en-US" b="1" dirty="0" err="1" smtClean="0"/>
              <a:t>Mediset</a:t>
            </a:r>
            <a:r>
              <a:rPr lang="en-US" b="1" dirty="0" smtClean="0"/>
              <a:t> Label state:</a:t>
            </a:r>
          </a:p>
          <a:p>
            <a:pPr lvl="2"/>
            <a:r>
              <a:rPr lang="en-US" dirty="0" smtClean="0"/>
              <a:t>Name		 +Start/end date	</a:t>
            </a:r>
            <a:r>
              <a:rPr lang="en-US" dirty="0"/>
              <a:t> + </a:t>
            </a:r>
            <a:r>
              <a:rPr lang="en-US" dirty="0" smtClean="0"/>
              <a:t>Prescription Number</a:t>
            </a:r>
          </a:p>
          <a:p>
            <a:pPr lvl="2"/>
            <a:r>
              <a:rPr lang="en-US" dirty="0" smtClean="0"/>
              <a:t>Name of Med	</a:t>
            </a:r>
            <a:r>
              <a:rPr lang="en-US" dirty="0"/>
              <a:t> + </a:t>
            </a:r>
            <a:r>
              <a:rPr lang="en-US" dirty="0" smtClean="0"/>
              <a:t>Name &amp; number of prescriber</a:t>
            </a:r>
          </a:p>
          <a:p>
            <a:pPr lvl="2"/>
            <a:r>
              <a:rPr lang="en-US" dirty="0" smtClean="0"/>
              <a:t>Medication directions		</a:t>
            </a:r>
            <a:r>
              <a:rPr lang="en-US" dirty="0"/>
              <a:t> + </a:t>
            </a:r>
            <a:r>
              <a:rPr lang="en-US" dirty="0" smtClean="0"/>
              <a:t>Dosage Time and amount</a:t>
            </a:r>
          </a:p>
          <a:p>
            <a:pPr lvl="2"/>
            <a:r>
              <a:rPr lang="en-US" dirty="0" smtClean="0"/>
              <a:t>Pill descriptions	</a:t>
            </a:r>
            <a:r>
              <a:rPr lang="en-US" dirty="0"/>
              <a:t> </a:t>
            </a:r>
            <a:r>
              <a:rPr lang="en-US" dirty="0" smtClean="0"/>
              <a:t>+# Pills in bottle	</a:t>
            </a:r>
            <a:r>
              <a:rPr lang="en-US" dirty="0"/>
              <a:t> </a:t>
            </a:r>
            <a:r>
              <a:rPr lang="en-US" dirty="0" smtClean="0"/>
              <a:t>+ # Refills</a:t>
            </a:r>
          </a:p>
          <a:p>
            <a:pPr lvl="2"/>
            <a:r>
              <a:rPr lang="en-US" dirty="0" smtClean="0"/>
              <a:t>Notes identifying medications needing provider renewal</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37</a:t>
            </a:fld>
            <a:endParaRPr lang="en-US"/>
          </a:p>
        </p:txBody>
      </p:sp>
    </p:spTree>
    <p:extLst>
      <p:ext uri="{BB962C8B-B14F-4D97-AF65-F5344CB8AC3E}">
        <p14:creationId xmlns="" xmlns:p14="http://schemas.microsoft.com/office/powerpoint/2010/main" val="285542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Packaging, </a:t>
            </a:r>
            <a:r>
              <a:rPr lang="en-US" sz="4400" b="0" i="1" dirty="0" err="1" smtClean="0">
                <a:solidFill>
                  <a:schemeClr val="accent1">
                    <a:lumMod val="75000"/>
                  </a:schemeClr>
                </a:solidFill>
                <a:effectLst/>
              </a:rPr>
              <a:t>cont</a:t>
            </a:r>
            <a:r>
              <a:rPr lang="en-US" sz="4400" b="0" i="1" dirty="0" smtClean="0">
                <a:solidFill>
                  <a:schemeClr val="accent1">
                    <a:lumMod val="75000"/>
                  </a:schemeClr>
                </a:solidFill>
                <a:effectLst/>
              </a:rPr>
              <a:t>…</a:t>
            </a:r>
            <a:endParaRPr lang="en-US" sz="4400" b="0" i="1"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lvl="1"/>
            <a:r>
              <a:rPr lang="en-US" sz="2000" b="1" dirty="0" smtClean="0"/>
              <a:t>Pharmacy Bottles</a:t>
            </a:r>
          </a:p>
          <a:p>
            <a:pPr lvl="2"/>
            <a:r>
              <a:rPr lang="en-US" sz="2000" dirty="0" smtClean="0"/>
              <a:t>Contains one type of medication</a:t>
            </a:r>
          </a:p>
          <a:p>
            <a:pPr lvl="2"/>
            <a:r>
              <a:rPr lang="en-US" sz="2000" dirty="0" smtClean="0"/>
              <a:t>Enough for 1-3 months</a:t>
            </a:r>
          </a:p>
          <a:p>
            <a:pPr lvl="2"/>
            <a:r>
              <a:rPr lang="en-US" sz="2000" dirty="0" smtClean="0"/>
              <a:t>May be liquid, tablet, capsule</a:t>
            </a:r>
          </a:p>
          <a:p>
            <a:pPr lvl="1"/>
            <a:r>
              <a:rPr lang="en-US" sz="2000" b="1" dirty="0" smtClean="0"/>
              <a:t>Pharmacy Bottle Label</a:t>
            </a:r>
          </a:p>
          <a:p>
            <a:pPr lvl="2"/>
            <a:r>
              <a:rPr lang="en-US" sz="2000" dirty="0" smtClean="0"/>
              <a:t>Individuals’ name	+Prescription number</a:t>
            </a:r>
          </a:p>
          <a:p>
            <a:pPr lvl="2"/>
            <a:r>
              <a:rPr lang="en-US" sz="2000" dirty="0" smtClean="0"/>
              <a:t>Name of med		+Name/number of prescriber</a:t>
            </a:r>
          </a:p>
          <a:p>
            <a:pPr lvl="2"/>
            <a:r>
              <a:rPr lang="en-US" sz="2000" dirty="0" smtClean="0"/>
              <a:t>Directions	                +Number of capsules/tablets</a:t>
            </a:r>
          </a:p>
          <a:p>
            <a:pPr lvl="2"/>
            <a:r>
              <a:rPr lang="en-US" sz="2000" dirty="0" smtClean="0"/>
              <a:t>Number of refills	+ How to take med (ex. with food)			 	</a:t>
            </a:r>
          </a:p>
          <a:p>
            <a:pPr lvl="2"/>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38</a:t>
            </a:fld>
            <a:endParaRPr lang="en-US"/>
          </a:p>
        </p:txBody>
      </p:sp>
    </p:spTree>
    <p:extLst>
      <p:ext uri="{BB962C8B-B14F-4D97-AF65-F5344CB8AC3E}">
        <p14:creationId xmlns="" xmlns:p14="http://schemas.microsoft.com/office/powerpoint/2010/main" val="14860001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Storage</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pPr>
              <a:buFont typeface="Wingdings" pitchFamily="2" charset="2"/>
              <a:buChar char="ü"/>
            </a:pPr>
            <a:r>
              <a:rPr lang="en-US" sz="2000" dirty="0" smtClean="0"/>
              <a:t>Medications should be secured so they cannot be tampered with or accidentally eaten</a:t>
            </a:r>
          </a:p>
          <a:p>
            <a:pPr>
              <a:buFont typeface="Wingdings" pitchFamily="2" charset="2"/>
              <a:buChar char="ü"/>
            </a:pPr>
            <a:r>
              <a:rPr lang="en-US" sz="2000" dirty="0" smtClean="0"/>
              <a:t>Refrigerated medications should have safeguards, such as locked cabinet or drawers</a:t>
            </a:r>
          </a:p>
          <a:p>
            <a:pPr>
              <a:buFont typeface="Wingdings" pitchFamily="2" charset="2"/>
              <a:buChar char="ü"/>
            </a:pPr>
            <a:r>
              <a:rPr lang="en-US" sz="2000" dirty="0" smtClean="0"/>
              <a:t>Medications should be kept in the original container or </a:t>
            </a:r>
            <a:r>
              <a:rPr lang="en-US" sz="2000" dirty="0" err="1" smtClean="0"/>
              <a:t>meidset</a:t>
            </a:r>
            <a:r>
              <a:rPr lang="en-US" sz="2000" dirty="0" smtClean="0"/>
              <a:t>, with original labeling</a:t>
            </a:r>
          </a:p>
          <a:p>
            <a:pPr>
              <a:buFont typeface="Wingdings" pitchFamily="2" charset="2"/>
              <a:buChar char="ü"/>
            </a:pPr>
            <a:r>
              <a:rPr lang="en-US" sz="2000" dirty="0" smtClean="0"/>
              <a:t>Topical medications should be stored separately from internal medications</a:t>
            </a:r>
          </a:p>
          <a:p>
            <a:pPr>
              <a:buFont typeface="Wingdings" pitchFamily="2" charset="2"/>
              <a:buChar char="ü"/>
            </a:pPr>
            <a:r>
              <a:rPr lang="en-US" sz="2000" dirty="0" smtClean="0"/>
              <a:t>Each person should have his/her own compartment, bin, or area for his/her own medications</a:t>
            </a:r>
          </a:p>
          <a:p>
            <a:pPr>
              <a:buFont typeface="Wingdings" pitchFamily="2" charset="2"/>
              <a:buChar char="ü"/>
            </a:pPr>
            <a:r>
              <a:rPr lang="en-US" sz="2000" dirty="0" smtClean="0"/>
              <a:t>Are to be used ONLY by the person for whom they are prescribed</a:t>
            </a:r>
          </a:p>
          <a:p>
            <a:pPr>
              <a:buFont typeface="Wingdings" pitchFamily="2" charset="2"/>
              <a:buChar char="ü"/>
            </a:pPr>
            <a:r>
              <a:rPr lang="en-US" sz="2000" dirty="0" smtClean="0"/>
              <a:t>Should not be used after the expiration date</a:t>
            </a:r>
          </a:p>
          <a:p>
            <a:pPr>
              <a:buFont typeface="Wingdings" pitchFamily="2" charset="2"/>
              <a:buChar char="ü"/>
            </a:pPr>
            <a:r>
              <a:rPr lang="en-US" sz="2000" dirty="0" smtClean="0"/>
              <a:t>Dispose of medications according to your agency’s policy</a:t>
            </a:r>
          </a:p>
          <a:p>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39</a:t>
            </a:fld>
            <a:endParaRPr lang="en-US"/>
          </a:p>
        </p:txBody>
      </p:sp>
    </p:spTree>
    <p:extLst>
      <p:ext uri="{BB962C8B-B14F-4D97-AF65-F5344CB8AC3E}">
        <p14:creationId xmlns="" xmlns:p14="http://schemas.microsoft.com/office/powerpoint/2010/main" val="2453042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3600" b="0" dirty="0" smtClean="0">
                <a:solidFill>
                  <a:schemeClr val="accent1">
                    <a:lumMod val="75000"/>
                  </a:schemeClr>
                </a:solidFill>
                <a:effectLst/>
              </a:rPr>
              <a:t>Prevent, </a:t>
            </a:r>
            <a:r>
              <a:rPr lang="en-US" sz="4000" b="0" dirty="0" smtClean="0">
                <a:solidFill>
                  <a:schemeClr val="accent1">
                    <a:lumMod val="75000"/>
                  </a:schemeClr>
                </a:solidFill>
                <a:effectLst/>
              </a:rPr>
              <a:t>Eliminate</a:t>
            </a:r>
            <a:r>
              <a:rPr lang="en-US" sz="3600" b="0" dirty="0" smtClean="0">
                <a:solidFill>
                  <a:schemeClr val="accent1">
                    <a:lumMod val="75000"/>
                  </a:schemeClr>
                </a:solidFill>
                <a:effectLst/>
              </a:rPr>
              <a:t>, Reduce, Replace</a:t>
            </a:r>
            <a:endParaRPr lang="en-US" sz="36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r>
              <a:rPr lang="en-US" dirty="0" smtClean="0"/>
              <a:t>Preventing Illness</a:t>
            </a:r>
          </a:p>
          <a:p>
            <a:pPr lvl="1"/>
            <a:r>
              <a:rPr lang="en-US" sz="1600" dirty="0" smtClean="0"/>
              <a:t>Polio and Tetanus vaccines PREVENT illness</a:t>
            </a:r>
          </a:p>
          <a:p>
            <a:r>
              <a:rPr lang="en-US" dirty="0" smtClean="0"/>
              <a:t>Eliminate a Disease</a:t>
            </a:r>
          </a:p>
          <a:p>
            <a:pPr lvl="1"/>
            <a:r>
              <a:rPr lang="en-US" sz="1600" dirty="0" smtClean="0"/>
              <a:t>Antibiotics  such as penicillin ELIMINATE illness</a:t>
            </a:r>
          </a:p>
          <a:p>
            <a:r>
              <a:rPr lang="en-US" dirty="0" smtClean="0"/>
              <a:t>Reduce Symptoms Related to Illness or Injuries</a:t>
            </a:r>
          </a:p>
          <a:p>
            <a:pPr lvl="1"/>
            <a:r>
              <a:rPr lang="en-US" sz="1600" dirty="0" smtClean="0"/>
              <a:t>Cold Remedies/suppressants and aspirin REDUCE symptoms</a:t>
            </a:r>
          </a:p>
          <a:p>
            <a:r>
              <a:rPr lang="en-US" dirty="0" smtClean="0"/>
              <a:t>Replace Something the Body is Lacking </a:t>
            </a:r>
          </a:p>
          <a:p>
            <a:pPr lvl="1"/>
            <a:r>
              <a:rPr lang="en-US" sz="1600" dirty="0" smtClean="0"/>
              <a:t>Insulin</a:t>
            </a:r>
          </a:p>
          <a:p>
            <a:pPr lvl="1"/>
            <a:r>
              <a:rPr lang="en-US" sz="1600" dirty="0" smtClean="0"/>
              <a:t>Thyroid Medication</a:t>
            </a:r>
          </a:p>
          <a:p>
            <a:endParaRPr lang="en-US" sz="2400" dirty="0" smtClean="0"/>
          </a:p>
          <a:p>
            <a:pPr lvl="1"/>
            <a:endParaRPr lang="en-US" sz="1400" dirty="0"/>
          </a:p>
          <a:p>
            <a:pPr lvl="1"/>
            <a:endParaRPr lang="en-US" sz="14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a:t>
            </a:fld>
            <a:endParaRPr lang="en-US"/>
          </a:p>
        </p:txBody>
      </p:sp>
    </p:spTree>
    <p:extLst>
      <p:ext uri="{BB962C8B-B14F-4D97-AF65-F5344CB8AC3E}">
        <p14:creationId xmlns="" xmlns:p14="http://schemas.microsoft.com/office/powerpoint/2010/main" val="41074444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Interactions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70000" lnSpcReduction="20000"/>
          </a:bodyPr>
          <a:lstStyle/>
          <a:p>
            <a:pPr>
              <a:buFont typeface="Wingdings" pitchFamily="2" charset="2"/>
              <a:buChar char="ü"/>
            </a:pPr>
            <a:r>
              <a:rPr lang="en-US" dirty="0" smtClean="0"/>
              <a:t>Medication Interactions are when a combination of medications cause an effect that can be a desired effect or an unwanted effect</a:t>
            </a:r>
          </a:p>
          <a:p>
            <a:pPr>
              <a:buFont typeface="Wingdings" pitchFamily="2" charset="2"/>
              <a:buChar char="ü"/>
            </a:pPr>
            <a:r>
              <a:rPr lang="en-US" dirty="0" smtClean="0"/>
              <a:t>The chances of a drug interaction increases when a person is taking several medications</a:t>
            </a:r>
          </a:p>
          <a:p>
            <a:pPr>
              <a:buFont typeface="Wingdings" pitchFamily="2" charset="2"/>
              <a:buChar char="ü"/>
            </a:pPr>
            <a:r>
              <a:rPr lang="en-US" dirty="0" smtClean="0"/>
              <a:t>A HCP should always be aware of all medications one takes including OTC’s such as vitamins, cold meds, laxatives, or pain relievers</a:t>
            </a:r>
          </a:p>
          <a:p>
            <a:pPr>
              <a:buFont typeface="Wingdings" pitchFamily="2" charset="2"/>
              <a:buChar char="ü"/>
            </a:pPr>
            <a:r>
              <a:rPr lang="en-US" dirty="0" smtClean="0"/>
              <a:t>Always obtain a specific order from the HCP for each medication</a:t>
            </a:r>
          </a:p>
          <a:p>
            <a:pPr>
              <a:buFont typeface="Wingdings" pitchFamily="2" charset="2"/>
              <a:buChar char="ü"/>
            </a:pPr>
            <a:r>
              <a:rPr lang="en-US" dirty="0" smtClean="0"/>
              <a:t>If a HCP </a:t>
            </a:r>
            <a:r>
              <a:rPr lang="en-US" b="1" i="1" dirty="0" smtClean="0"/>
              <a:t>discontinues</a:t>
            </a:r>
            <a:r>
              <a:rPr lang="en-US" dirty="0" smtClean="0"/>
              <a:t> a medication, make sure they write it down</a:t>
            </a:r>
          </a:p>
          <a:p>
            <a:pPr>
              <a:buFont typeface="Wingdings" pitchFamily="2" charset="2"/>
              <a:buChar char="ü"/>
            </a:pPr>
            <a:r>
              <a:rPr lang="en-US" dirty="0" smtClean="0"/>
              <a:t>If a HCP </a:t>
            </a:r>
            <a:r>
              <a:rPr lang="en-US" b="1" i="1" dirty="0" smtClean="0"/>
              <a:t>adds</a:t>
            </a:r>
            <a:r>
              <a:rPr lang="en-US" dirty="0" smtClean="0"/>
              <a:t> a new medication, this may affect the levels of other medications</a:t>
            </a:r>
          </a:p>
          <a:p>
            <a:pPr>
              <a:buFont typeface="Wingdings" pitchFamily="2" charset="2"/>
              <a:buChar char="ü"/>
            </a:pPr>
            <a:r>
              <a:rPr lang="en-US" dirty="0" smtClean="0"/>
              <a:t>Med interactions may increase or decrease the effects of one or more meds. Ex: antacids given with an antibiotic may prevent the antibiotic from being absorbed in stomach, therefore, there would be no effect on the bacteria it is supposed to treat</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40</a:t>
            </a:fld>
            <a:endParaRPr lang="en-US"/>
          </a:p>
        </p:txBody>
      </p:sp>
    </p:spTree>
    <p:extLst>
      <p:ext uri="{BB962C8B-B14F-4D97-AF65-F5344CB8AC3E}">
        <p14:creationId xmlns="" xmlns:p14="http://schemas.microsoft.com/office/powerpoint/2010/main" val="273131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Medication Interactions, </a:t>
            </a:r>
            <a:r>
              <a:rPr lang="en-US" sz="4400" b="0" i="1" dirty="0" smtClean="0">
                <a:solidFill>
                  <a:schemeClr val="accent1">
                    <a:lumMod val="75000"/>
                  </a:schemeClr>
                </a:solidFill>
                <a:effectLst/>
              </a:rPr>
              <a:t>cont..</a:t>
            </a:r>
            <a:endParaRPr lang="en-US" sz="4400" b="0" i="1"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a:buFont typeface="Wingdings" pitchFamily="2" charset="2"/>
              <a:buChar char="v"/>
            </a:pPr>
            <a:r>
              <a:rPr lang="en-US" dirty="0" smtClean="0"/>
              <a:t>Foods may have a certain effect on medications. If it says to take on an empty stomach, do so.</a:t>
            </a:r>
          </a:p>
          <a:p>
            <a:pPr>
              <a:buFont typeface="Wingdings" pitchFamily="2" charset="2"/>
              <a:buChar char="v"/>
            </a:pPr>
            <a:r>
              <a:rPr lang="en-US" dirty="0" smtClean="0"/>
              <a:t>All prescription, non-prescription, vitamins, herbs, once approved by the HCP, must be written on the Medication Record with complete instructions for giving</a:t>
            </a:r>
          </a:p>
          <a:p>
            <a:pPr>
              <a:buFont typeface="Wingdings" pitchFamily="2" charset="2"/>
              <a:buChar char="v"/>
            </a:pPr>
            <a:r>
              <a:rPr lang="en-US" dirty="0" smtClean="0"/>
              <a:t>Must be documentation completed indicating when the medications were given</a:t>
            </a:r>
          </a:p>
          <a:p>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41</a:t>
            </a:fld>
            <a:endParaRPr lang="en-US"/>
          </a:p>
        </p:txBody>
      </p:sp>
    </p:spTree>
    <p:extLst>
      <p:ext uri="{BB962C8B-B14F-4D97-AF65-F5344CB8AC3E}">
        <p14:creationId xmlns="" xmlns:p14="http://schemas.microsoft.com/office/powerpoint/2010/main" val="18775897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Side Effects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pPr>
              <a:buFont typeface="Wingdings" pitchFamily="2" charset="2"/>
              <a:buChar char="v"/>
            </a:pPr>
            <a:r>
              <a:rPr lang="en-US" dirty="0" smtClean="0"/>
              <a:t>Watch for any side effects when a new medication has been started, especially during the first few days</a:t>
            </a:r>
          </a:p>
          <a:p>
            <a:pPr>
              <a:buFont typeface="Wingdings" pitchFamily="2" charset="2"/>
              <a:buChar char="v"/>
            </a:pPr>
            <a:r>
              <a:rPr lang="en-US" dirty="0" smtClean="0"/>
              <a:t>Observe &amp; report any changes in physical or behavioral well being to your contact person</a:t>
            </a:r>
          </a:p>
          <a:p>
            <a:pPr>
              <a:buFont typeface="Wingdings" pitchFamily="2" charset="2"/>
              <a:buChar char="v"/>
            </a:pPr>
            <a:r>
              <a:rPr lang="en-US" dirty="0" smtClean="0"/>
              <a:t>Document any changes and who you reported the changes to</a:t>
            </a:r>
          </a:p>
          <a:p>
            <a:pPr>
              <a:buFont typeface="Wingdings" pitchFamily="2" charset="2"/>
              <a:buChar char="v"/>
            </a:pPr>
            <a:r>
              <a:rPr lang="en-US" dirty="0" smtClean="0"/>
              <a:t>Some meds need time to reach optimal blood levels before seeing their side effects:</a:t>
            </a:r>
          </a:p>
          <a:p>
            <a:pPr lvl="1">
              <a:buFont typeface="Wingdings" pitchFamily="2" charset="2"/>
              <a:buChar char="Ø"/>
            </a:pPr>
            <a:r>
              <a:rPr lang="en-US" sz="2000" dirty="0" smtClean="0"/>
              <a:t>Anti-depressants or </a:t>
            </a:r>
            <a:r>
              <a:rPr lang="en-US" sz="2000" dirty="0" err="1" smtClean="0"/>
              <a:t>psychotropics</a:t>
            </a:r>
            <a:endParaRPr lang="en-US" sz="20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42</a:t>
            </a:fld>
            <a:endParaRPr lang="en-US"/>
          </a:p>
        </p:txBody>
      </p:sp>
    </p:spTree>
    <p:extLst>
      <p:ext uri="{BB962C8B-B14F-4D97-AF65-F5344CB8AC3E}">
        <p14:creationId xmlns="" xmlns:p14="http://schemas.microsoft.com/office/powerpoint/2010/main" val="28498090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What to Know?</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a:buFont typeface="Wingdings" pitchFamily="2" charset="2"/>
              <a:buChar char="v"/>
            </a:pPr>
            <a:r>
              <a:rPr lang="en-US" dirty="0" smtClean="0"/>
              <a:t>Why is this medication being used?</a:t>
            </a:r>
          </a:p>
          <a:p>
            <a:pPr>
              <a:buFont typeface="Wingdings" pitchFamily="2" charset="2"/>
              <a:buChar char="v"/>
            </a:pPr>
            <a:r>
              <a:rPr lang="en-US" dirty="0" smtClean="0"/>
              <a:t>What is the intended effect? </a:t>
            </a:r>
          </a:p>
          <a:p>
            <a:pPr lvl="1">
              <a:buFont typeface="Wingdings" pitchFamily="2" charset="2"/>
              <a:buChar char="Ø"/>
            </a:pPr>
            <a:r>
              <a:rPr lang="en-US" dirty="0" smtClean="0"/>
              <a:t>Therapeutic action or therapeutic effect</a:t>
            </a:r>
          </a:p>
          <a:p>
            <a:pPr>
              <a:buFont typeface="Wingdings" pitchFamily="2" charset="2"/>
              <a:buChar char="v"/>
            </a:pPr>
            <a:r>
              <a:rPr lang="en-US" dirty="0" smtClean="0"/>
              <a:t>What are the likely unintended effects?</a:t>
            </a:r>
          </a:p>
          <a:p>
            <a:pPr lvl="1">
              <a:buFont typeface="Wingdings" pitchFamily="2" charset="2"/>
              <a:buChar char="Ø"/>
            </a:pPr>
            <a:r>
              <a:rPr lang="en-US" dirty="0" smtClean="0"/>
              <a:t>Side effects</a:t>
            </a:r>
          </a:p>
          <a:p>
            <a:pPr>
              <a:buFont typeface="Wingdings" pitchFamily="2" charset="2"/>
              <a:buChar char="v"/>
            </a:pPr>
            <a:r>
              <a:rPr lang="en-US" dirty="0" smtClean="0"/>
              <a:t>Is the medication compatible with other medications being taken?</a:t>
            </a:r>
          </a:p>
          <a:p>
            <a:pPr lvl="1">
              <a:buFont typeface="Wingdings" pitchFamily="2" charset="2"/>
              <a:buChar char="Ø"/>
            </a:pPr>
            <a:r>
              <a:rPr lang="en-US" dirty="0" smtClean="0"/>
              <a:t>Medication interactions</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43</a:t>
            </a:fld>
            <a:endParaRPr lang="en-US"/>
          </a:p>
        </p:txBody>
      </p:sp>
    </p:spTree>
    <p:extLst>
      <p:ext uri="{BB962C8B-B14F-4D97-AF65-F5344CB8AC3E}">
        <p14:creationId xmlns="" xmlns:p14="http://schemas.microsoft.com/office/powerpoint/2010/main" val="2663214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3600" b="0" dirty="0" smtClean="0">
                <a:solidFill>
                  <a:schemeClr val="accent1">
                    <a:lumMod val="75000"/>
                  </a:schemeClr>
                </a:solidFill>
                <a:effectLst/>
              </a:rPr>
              <a:t>Where Can I Get More Information?</a:t>
            </a:r>
            <a:endParaRPr lang="en-US" sz="36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pPr>
              <a:buFont typeface="Wingdings" pitchFamily="2" charset="2"/>
              <a:buChar char="v"/>
            </a:pPr>
            <a:r>
              <a:rPr lang="en-US" dirty="0" smtClean="0"/>
              <a:t>The healthcare provider prescribing the med</a:t>
            </a:r>
          </a:p>
          <a:p>
            <a:pPr>
              <a:buFont typeface="Wingdings" pitchFamily="2" charset="2"/>
              <a:buChar char="v"/>
            </a:pPr>
            <a:r>
              <a:rPr lang="en-US" dirty="0" smtClean="0"/>
              <a:t>The agency nurse or nurse practitioner</a:t>
            </a:r>
          </a:p>
          <a:p>
            <a:pPr>
              <a:buFont typeface="Wingdings" pitchFamily="2" charset="2"/>
              <a:buChar char="v"/>
            </a:pPr>
            <a:r>
              <a:rPr lang="en-US" dirty="0" smtClean="0"/>
              <a:t>The pharmacist</a:t>
            </a:r>
          </a:p>
          <a:p>
            <a:pPr>
              <a:buFont typeface="Wingdings" pitchFamily="2" charset="2"/>
              <a:buChar char="v"/>
            </a:pPr>
            <a:r>
              <a:rPr lang="en-US" dirty="0" smtClean="0"/>
              <a:t>Medication manufacturers (ask for the medication insert when filling the Rx)</a:t>
            </a:r>
          </a:p>
          <a:p>
            <a:endParaRPr lang="en-US" dirty="0"/>
          </a:p>
          <a:p>
            <a:pPr marL="0" indent="0">
              <a:buNone/>
            </a:pPr>
            <a:r>
              <a:rPr lang="en-US" sz="2000" b="1" i="1" dirty="0" smtClean="0">
                <a:solidFill>
                  <a:schemeClr val="accent6">
                    <a:lumMod val="75000"/>
                  </a:schemeClr>
                </a:solidFill>
              </a:rPr>
              <a:t>Warning:</a:t>
            </a:r>
            <a:r>
              <a:rPr lang="en-US" sz="2000" i="1" dirty="0" smtClean="0"/>
              <a:t> </a:t>
            </a:r>
            <a:r>
              <a:rPr lang="en-US" sz="2000" b="1" i="1" dirty="0" smtClean="0"/>
              <a:t>this is a general medication administration training module. Each caregiver must be trained and checked off by the agency nurse on each individual’s specific medication needs before administering medications.</a:t>
            </a:r>
            <a:endParaRPr lang="en-US" sz="2000" b="1" i="1" dirty="0"/>
          </a:p>
        </p:txBody>
      </p:sp>
      <p:sp>
        <p:nvSpPr>
          <p:cNvPr id="4" name="Down Ribbon 3"/>
          <p:cNvSpPr/>
          <p:nvPr/>
        </p:nvSpPr>
        <p:spPr>
          <a:xfrm>
            <a:off x="2133600" y="3352800"/>
            <a:ext cx="5638800" cy="30480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Attention</a:t>
            </a:r>
            <a:endParaRPr lang="en-US" dirty="0"/>
          </a:p>
        </p:txBody>
      </p:sp>
      <p:sp>
        <p:nvSpPr>
          <p:cNvPr id="6" name="Slide Number Placeholder 5"/>
          <p:cNvSpPr>
            <a:spLocks noGrp="1"/>
          </p:cNvSpPr>
          <p:nvPr>
            <p:ph type="sldNum" sz="quarter" idx="11"/>
          </p:nvPr>
        </p:nvSpPr>
        <p:spPr/>
        <p:txBody>
          <a:bodyPr/>
          <a:lstStyle/>
          <a:p>
            <a:fld id="{AD0FFFC4-5F0F-4282-B594-3706F94AD865}" type="slidenum">
              <a:rPr lang="en-US" smtClean="0"/>
              <a:pPr/>
              <a:t>44</a:t>
            </a:fld>
            <a:endParaRPr lang="en-US"/>
          </a:p>
        </p:txBody>
      </p:sp>
    </p:spTree>
    <p:extLst>
      <p:ext uri="{BB962C8B-B14F-4D97-AF65-F5344CB8AC3E}">
        <p14:creationId xmlns="" xmlns:p14="http://schemas.microsoft.com/office/powerpoint/2010/main" val="448152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What to Do??</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marL="0" indent="0">
              <a:buNone/>
            </a:pPr>
            <a:r>
              <a:rPr lang="en-US" dirty="0" smtClean="0"/>
              <a:t>Now What?</a:t>
            </a:r>
            <a:endParaRPr lang="en-US" dirty="0"/>
          </a:p>
        </p:txBody>
      </p:sp>
      <p:sp>
        <p:nvSpPr>
          <p:cNvPr id="4" name="Line Callout 3 3"/>
          <p:cNvSpPr/>
          <p:nvPr/>
        </p:nvSpPr>
        <p:spPr>
          <a:xfrm>
            <a:off x="2514600" y="1524000"/>
            <a:ext cx="4800600" cy="1066800"/>
          </a:xfrm>
          <a:prstGeom prst="borderCallout3">
            <a:avLst>
              <a:gd name="adj1" fmla="val 33169"/>
              <a:gd name="adj2" fmla="val -2992"/>
              <a:gd name="adj3" fmla="val 33169"/>
              <a:gd name="adj4" fmla="val -16489"/>
              <a:gd name="adj5" fmla="val 100000"/>
              <a:gd name="adj6" fmla="val -16667"/>
              <a:gd name="adj7" fmla="val 193070"/>
              <a:gd name="adj8" fmla="val -17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 a person caring for or providing support for an individual, YOU are responsible for that person</a:t>
            </a:r>
            <a:endParaRPr lang="en-US" dirty="0">
              <a:solidFill>
                <a:schemeClr val="tx1"/>
              </a:solidFill>
            </a:endParaRPr>
          </a:p>
        </p:txBody>
      </p:sp>
      <p:sp>
        <p:nvSpPr>
          <p:cNvPr id="5" name="Flowchart: Predefined Process 4"/>
          <p:cNvSpPr/>
          <p:nvPr/>
        </p:nvSpPr>
        <p:spPr>
          <a:xfrm>
            <a:off x="2743200" y="2895600"/>
            <a:ext cx="4800600" cy="2133600"/>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 you have ANY concern about the person you are supporting or their medication, contact:</a:t>
            </a:r>
          </a:p>
          <a:p>
            <a:pPr algn="ctr"/>
            <a:r>
              <a:rPr lang="en-US" dirty="0" smtClean="0">
                <a:solidFill>
                  <a:schemeClr val="tx1"/>
                </a:solidFill>
              </a:rPr>
              <a:t>Their HCP, Pharmacist, or Agency Staff IMMEDIATELY. </a:t>
            </a:r>
          </a:p>
          <a:p>
            <a:pPr algn="ctr"/>
            <a:r>
              <a:rPr lang="en-US" dirty="0" smtClean="0">
                <a:solidFill>
                  <a:schemeClr val="tx1"/>
                </a:solidFill>
              </a:rPr>
              <a:t>Call </a:t>
            </a:r>
            <a:r>
              <a:rPr lang="en-US" b="1" dirty="0" smtClean="0">
                <a:solidFill>
                  <a:schemeClr val="tx1"/>
                </a:solidFill>
              </a:rPr>
              <a:t>911</a:t>
            </a:r>
            <a:r>
              <a:rPr lang="en-US" dirty="0" smtClean="0">
                <a:solidFill>
                  <a:schemeClr val="tx1"/>
                </a:solidFill>
              </a:rPr>
              <a:t> for Serious Emergency</a:t>
            </a:r>
            <a:endParaRPr lang="en-US" dirty="0">
              <a:solidFill>
                <a:schemeClr val="tx1"/>
              </a:solidFill>
            </a:endParaRPr>
          </a:p>
        </p:txBody>
      </p:sp>
      <p:sp>
        <p:nvSpPr>
          <p:cNvPr id="7" name="Slide Number Placeholder 6"/>
          <p:cNvSpPr>
            <a:spLocks noGrp="1"/>
          </p:cNvSpPr>
          <p:nvPr>
            <p:ph type="sldNum" sz="quarter" idx="11"/>
          </p:nvPr>
        </p:nvSpPr>
        <p:spPr/>
        <p:txBody>
          <a:bodyPr/>
          <a:lstStyle/>
          <a:p>
            <a:fld id="{AD0FFFC4-5F0F-4282-B594-3706F94AD865}" type="slidenum">
              <a:rPr lang="en-US" smtClean="0"/>
              <a:pPr/>
              <a:t>45</a:t>
            </a:fld>
            <a:endParaRPr lang="en-US"/>
          </a:p>
        </p:txBody>
      </p:sp>
    </p:spTree>
    <p:extLst>
      <p:ext uri="{BB962C8B-B14F-4D97-AF65-F5344CB8AC3E}">
        <p14:creationId xmlns="" xmlns:p14="http://schemas.microsoft.com/office/powerpoint/2010/main" val="23549548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3600" b="0" dirty="0" smtClean="0">
                <a:solidFill>
                  <a:schemeClr val="accent1">
                    <a:lumMod val="75000"/>
                  </a:schemeClr>
                </a:solidFill>
                <a:effectLst/>
              </a:rPr>
              <a:t>Sources for Medication Information </a:t>
            </a:r>
            <a:endParaRPr lang="en-US" sz="36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pPr lvl="1">
              <a:buFont typeface="Wingdings" pitchFamily="2" charset="2"/>
              <a:buChar char="ü"/>
            </a:pPr>
            <a:r>
              <a:rPr lang="en-US" sz="2800" dirty="0" smtClean="0"/>
              <a:t>PDR: Physicians Desk Reference</a:t>
            </a:r>
          </a:p>
          <a:p>
            <a:pPr lvl="1">
              <a:buFont typeface="Wingdings" pitchFamily="2" charset="2"/>
              <a:buChar char="ü"/>
            </a:pPr>
            <a:r>
              <a:rPr lang="en-US" sz="2800" dirty="0" smtClean="0"/>
              <a:t>Nursing Drug Books </a:t>
            </a:r>
          </a:p>
          <a:p>
            <a:pPr lvl="1">
              <a:buFont typeface="Wingdings" pitchFamily="2" charset="2"/>
              <a:buChar char="ü"/>
            </a:pPr>
            <a:r>
              <a:rPr lang="en-US" sz="2800" dirty="0" smtClean="0"/>
              <a:t>Drugs in Pregnancy and Lactation</a:t>
            </a:r>
          </a:p>
          <a:p>
            <a:pPr lvl="1">
              <a:buFont typeface="Wingdings" pitchFamily="2" charset="2"/>
              <a:buChar char="ü"/>
            </a:pPr>
            <a:r>
              <a:rPr lang="en-US" sz="2800" dirty="0" smtClean="0">
                <a:hlinkClick r:id="rId2"/>
              </a:rPr>
              <a:t>www.drugs.com</a:t>
            </a:r>
            <a:endParaRPr lang="en-US" sz="2800" dirty="0" smtClean="0"/>
          </a:p>
          <a:p>
            <a:pPr lvl="1">
              <a:buFont typeface="Wingdings" pitchFamily="2" charset="2"/>
              <a:buChar char="ü"/>
            </a:pPr>
            <a:r>
              <a:rPr lang="en-US" sz="2800" dirty="0" smtClean="0"/>
              <a:t>Pharmacy where the prescriptions were filled</a:t>
            </a:r>
          </a:p>
          <a:p>
            <a:pPr lvl="1">
              <a:buFont typeface="Wingdings" pitchFamily="2" charset="2"/>
              <a:buChar char="ü"/>
            </a:pPr>
            <a:r>
              <a:rPr lang="en-US" sz="2800" dirty="0" smtClean="0"/>
              <a:t>Patient’s healthcare provider, call if you have questions!</a:t>
            </a:r>
            <a:endParaRPr lang="en-US" sz="28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46</a:t>
            </a:fld>
            <a:endParaRPr lang="en-US"/>
          </a:p>
        </p:txBody>
      </p:sp>
    </p:spTree>
    <p:extLst>
      <p:ext uri="{BB962C8B-B14F-4D97-AF65-F5344CB8AC3E}">
        <p14:creationId xmlns="" xmlns:p14="http://schemas.microsoft.com/office/powerpoint/2010/main" val="17856235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The Internet…</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pPr>
              <a:spcAft>
                <a:spcPts val="1200"/>
              </a:spcAft>
              <a:buFont typeface="Wingdings" pitchFamily="2" charset="2"/>
              <a:buChar char="v"/>
            </a:pPr>
            <a:r>
              <a:rPr lang="en-US" dirty="0" smtClean="0"/>
              <a:t>Anyone can post information on the Internet.  </a:t>
            </a:r>
          </a:p>
          <a:p>
            <a:pPr>
              <a:spcAft>
                <a:spcPts val="1200"/>
              </a:spcAft>
              <a:buFont typeface="Wingdings" pitchFamily="2" charset="2"/>
              <a:buChar char="v"/>
            </a:pPr>
            <a:r>
              <a:rPr lang="en-US" dirty="0" smtClean="0"/>
              <a:t>This information is NOT always correct!</a:t>
            </a:r>
          </a:p>
          <a:p>
            <a:pPr>
              <a:spcAft>
                <a:spcPts val="1200"/>
              </a:spcAft>
              <a:buFont typeface="Wingdings" pitchFamily="2" charset="2"/>
              <a:buChar char="v"/>
            </a:pPr>
            <a:r>
              <a:rPr lang="en-US" dirty="0" smtClean="0"/>
              <a:t>Some people dislike medications and so will post false information about them</a:t>
            </a:r>
          </a:p>
          <a:p>
            <a:pPr>
              <a:buFont typeface="Wingdings" pitchFamily="2" charset="2"/>
              <a:buChar char="v"/>
            </a:pPr>
            <a:r>
              <a:rPr lang="en-US" dirty="0" smtClean="0"/>
              <a:t>Check to make sure the information came from a drug company or healthcare institution</a:t>
            </a:r>
          </a:p>
          <a:p>
            <a:pPr lvl="1"/>
            <a:r>
              <a:rPr lang="en-US" b="1" dirty="0" smtClean="0">
                <a:solidFill>
                  <a:srgbClr val="3333CC"/>
                </a:solidFill>
                <a:hlinkClick r:id="rId2"/>
              </a:rPr>
              <a:t>www.webmd.com</a:t>
            </a:r>
            <a:r>
              <a:rPr lang="en-US" b="1" dirty="0" smtClean="0">
                <a:solidFill>
                  <a:srgbClr val="3333CC"/>
                </a:solidFill>
              </a:rPr>
              <a:t>	</a:t>
            </a:r>
            <a:r>
              <a:rPr lang="en-US" b="1" dirty="0" smtClean="0">
                <a:solidFill>
                  <a:srgbClr val="3333CC"/>
                </a:solidFill>
                <a:hlinkClick r:id="rId3"/>
              </a:rPr>
              <a:t>www.mayoclinic.com</a:t>
            </a:r>
            <a:r>
              <a:rPr lang="en-US" b="1" dirty="0" smtClean="0">
                <a:solidFill>
                  <a:srgbClr val="3333CC"/>
                </a:solidFill>
              </a:rPr>
              <a:t>       </a:t>
            </a:r>
            <a:r>
              <a:rPr lang="en-US" b="1" dirty="0" smtClean="0">
                <a:solidFill>
                  <a:srgbClr val="3333CC"/>
                </a:solidFill>
                <a:hlinkClick r:id="rId4"/>
              </a:rPr>
              <a:t>www.drugs.com</a:t>
            </a:r>
            <a:endParaRPr lang="en-US" b="1" dirty="0" smtClean="0">
              <a:solidFill>
                <a:srgbClr val="3333CC"/>
              </a:solidFill>
            </a:endParaRPr>
          </a:p>
          <a:p>
            <a:pPr marL="457200" lvl="1" indent="0">
              <a:buNone/>
            </a:pP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47</a:t>
            </a:fld>
            <a:endParaRPr lang="en-US"/>
          </a:p>
        </p:txBody>
      </p:sp>
    </p:spTree>
    <p:extLst>
      <p:ext uri="{BB962C8B-B14F-4D97-AF65-F5344CB8AC3E}">
        <p14:creationId xmlns="" xmlns:p14="http://schemas.microsoft.com/office/powerpoint/2010/main" val="35609047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Meds from HCP’s</a:t>
            </a:r>
            <a:endParaRPr lang="en-US" sz="4400" b="0" dirty="0">
              <a:solidFill>
                <a:schemeClr val="accent1">
                  <a:lumMod val="75000"/>
                </a:schemeClr>
              </a:solidFill>
              <a:effectLst/>
            </a:endParaRPr>
          </a:p>
        </p:txBody>
      </p:sp>
      <p:sp>
        <p:nvSpPr>
          <p:cNvPr id="3" name="Content Placeholder 2"/>
          <p:cNvSpPr>
            <a:spLocks noGrp="1"/>
          </p:cNvSpPr>
          <p:nvPr>
            <p:ph idx="1"/>
          </p:nvPr>
        </p:nvSpPr>
        <p:spPr/>
        <p:txBody>
          <a:bodyPr>
            <a:normAutofit lnSpcReduction="10000"/>
          </a:bodyPr>
          <a:lstStyle/>
          <a:p>
            <a:r>
              <a:rPr lang="en-US" dirty="0" smtClean="0"/>
              <a:t>Doctors, Nurse Practitioners and other HCPs may give patients sample of medications</a:t>
            </a:r>
          </a:p>
          <a:p>
            <a:r>
              <a:rPr lang="en-US" dirty="0" smtClean="0"/>
              <a:t>All medication samples should be labeled with:</a:t>
            </a:r>
          </a:p>
          <a:p>
            <a:pPr lvl="1">
              <a:buFont typeface="Wingdings" pitchFamily="2" charset="2"/>
              <a:buChar char="§"/>
            </a:pPr>
            <a:r>
              <a:rPr lang="en-US" sz="2200" dirty="0" smtClean="0"/>
              <a:t>The HCP’s name and address</a:t>
            </a:r>
          </a:p>
          <a:p>
            <a:pPr lvl="1">
              <a:buFont typeface="Wingdings" pitchFamily="2" charset="2"/>
              <a:buChar char="§"/>
            </a:pPr>
            <a:r>
              <a:rPr lang="en-US" sz="2200" dirty="0" smtClean="0"/>
              <a:t>Date medication was given to patient</a:t>
            </a:r>
          </a:p>
          <a:p>
            <a:pPr lvl="1">
              <a:buFont typeface="Wingdings" pitchFamily="2" charset="2"/>
              <a:buChar char="§"/>
            </a:pPr>
            <a:r>
              <a:rPr lang="en-US" sz="2200" dirty="0" smtClean="0"/>
              <a:t>Medication name</a:t>
            </a:r>
          </a:p>
          <a:p>
            <a:pPr lvl="1">
              <a:buFont typeface="Wingdings" pitchFamily="2" charset="2"/>
              <a:buChar char="§"/>
            </a:pPr>
            <a:r>
              <a:rPr lang="en-US" sz="2200" dirty="0" smtClean="0"/>
              <a:t>Medication dose</a:t>
            </a:r>
          </a:p>
          <a:p>
            <a:pPr lvl="1">
              <a:buFont typeface="Wingdings" pitchFamily="2" charset="2"/>
              <a:buChar char="§"/>
            </a:pPr>
            <a:r>
              <a:rPr lang="en-US" sz="2200" dirty="0" smtClean="0"/>
              <a:t>When medication should be taken</a:t>
            </a:r>
          </a:p>
          <a:p>
            <a:pPr marL="457200" lvl="1" indent="0">
              <a:buNone/>
            </a:pPr>
            <a:endParaRPr lang="en-US" dirty="0"/>
          </a:p>
          <a:p>
            <a:pPr marL="514350" indent="-457200"/>
            <a:r>
              <a:rPr lang="en-US" dirty="0" smtClean="0"/>
              <a:t>DO NOT give sample medications to a patient if this information isn’t on the sample!</a:t>
            </a:r>
          </a:p>
        </p:txBody>
      </p:sp>
      <p:sp>
        <p:nvSpPr>
          <p:cNvPr id="5" name="Slide Number Placeholder 4"/>
          <p:cNvSpPr>
            <a:spLocks noGrp="1"/>
          </p:cNvSpPr>
          <p:nvPr>
            <p:ph type="sldNum" sz="quarter" idx="11"/>
          </p:nvPr>
        </p:nvSpPr>
        <p:spPr/>
        <p:txBody>
          <a:bodyPr/>
          <a:lstStyle/>
          <a:p>
            <a:fld id="{AD0FFFC4-5F0F-4282-B594-3706F94AD865}" type="slidenum">
              <a:rPr lang="en-US" smtClean="0"/>
              <a:pPr/>
              <a:t>48</a:t>
            </a:fld>
            <a:endParaRPr lang="en-US"/>
          </a:p>
        </p:txBody>
      </p:sp>
    </p:spTree>
    <p:extLst>
      <p:ext uri="{BB962C8B-B14F-4D97-AF65-F5344CB8AC3E}">
        <p14:creationId xmlns="" xmlns:p14="http://schemas.microsoft.com/office/powerpoint/2010/main" val="3506598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Administration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Hand Washing</a:t>
            </a:r>
          </a:p>
          <a:p>
            <a:r>
              <a:rPr lang="en-US" dirty="0" smtClean="0"/>
              <a:t>Universal Precautions</a:t>
            </a:r>
          </a:p>
          <a:p>
            <a:r>
              <a:rPr lang="en-US" dirty="0" smtClean="0"/>
              <a:t>Gloves</a:t>
            </a:r>
          </a:p>
          <a:p>
            <a:endParaRPr lang="en-US" dirty="0"/>
          </a:p>
          <a:p>
            <a:r>
              <a:rPr lang="en-US" dirty="0" smtClean="0"/>
              <a:t>Common Metric Measurements you should know:</a:t>
            </a:r>
          </a:p>
          <a:p>
            <a:pPr lvl="1">
              <a:buFont typeface="Wingdings" pitchFamily="2" charset="2"/>
              <a:buChar char="§"/>
            </a:pPr>
            <a:r>
              <a:rPr lang="en-US" dirty="0" smtClean="0"/>
              <a:t>Most capsules and tablets are in milligrams (mg) or grams (</a:t>
            </a:r>
            <a:r>
              <a:rPr lang="en-US" dirty="0" err="1" smtClean="0"/>
              <a:t>gm</a:t>
            </a:r>
            <a:r>
              <a:rPr lang="en-US" dirty="0" smtClean="0"/>
              <a:t>)</a:t>
            </a:r>
          </a:p>
          <a:p>
            <a:pPr lvl="1">
              <a:buFont typeface="Wingdings" pitchFamily="2" charset="2"/>
              <a:buChar char="§"/>
            </a:pPr>
            <a:r>
              <a:rPr lang="en-US" dirty="0" smtClean="0"/>
              <a:t>1000 mg = 1 gram</a:t>
            </a:r>
          </a:p>
          <a:p>
            <a:pPr lvl="1">
              <a:buFont typeface="Wingdings" pitchFamily="2" charset="2"/>
              <a:buChar char="§"/>
            </a:pPr>
            <a:r>
              <a:rPr lang="en-US" dirty="0" smtClean="0"/>
              <a:t>500 mg = 0.5 gram</a:t>
            </a:r>
          </a:p>
          <a:p>
            <a:pPr lvl="1">
              <a:buFont typeface="Wingdings" pitchFamily="2" charset="2"/>
              <a:buChar char="§"/>
            </a:pPr>
            <a:r>
              <a:rPr lang="en-US" dirty="0" smtClean="0"/>
              <a:t>250 mg = 0.25gram</a:t>
            </a:r>
          </a:p>
          <a:p>
            <a:pPr marL="0" indent="0">
              <a:buNone/>
            </a:pPr>
            <a:endParaRPr lang="en-US" dirty="0"/>
          </a:p>
          <a:p>
            <a:pPr marL="0" indent="0">
              <a:buNone/>
            </a:pPr>
            <a:endParaRPr lang="en-US" dirty="0"/>
          </a:p>
        </p:txBody>
      </p:sp>
      <p:pic>
        <p:nvPicPr>
          <p:cNvPr id="2050" name="Picture 2" descr="C:\Documents and Settings\edtl_nancy\Local Settings\Temporary Internet Files\Content.IE5\FB2D3RWM\MC900371340[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943600" y="1066800"/>
            <a:ext cx="1812341" cy="1458468"/>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49</a:t>
            </a:fld>
            <a:endParaRPr lang="en-US"/>
          </a:p>
        </p:txBody>
      </p:sp>
    </p:spTree>
    <p:extLst>
      <p:ext uri="{BB962C8B-B14F-4D97-AF65-F5344CB8AC3E}">
        <p14:creationId xmlns="" xmlns:p14="http://schemas.microsoft.com/office/powerpoint/2010/main" val="122337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Competency Required</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pPr>
              <a:spcAft>
                <a:spcPts val="1800"/>
              </a:spcAft>
            </a:pPr>
            <a:r>
              <a:rPr lang="en-US" dirty="0" smtClean="0"/>
              <a:t>To ensure quality in the medical administration aspect of care, all caregivers should be competent in the following areas:</a:t>
            </a:r>
          </a:p>
          <a:p>
            <a:pPr lvl="1">
              <a:buFont typeface="Wingdings" pitchFamily="2" charset="2"/>
              <a:buChar char="ü"/>
            </a:pPr>
            <a:r>
              <a:rPr lang="en-US" dirty="0" smtClean="0"/>
              <a:t>Medication Administration</a:t>
            </a:r>
          </a:p>
          <a:p>
            <a:pPr lvl="1">
              <a:buFont typeface="Wingdings" pitchFamily="2" charset="2"/>
              <a:buChar char="ü"/>
            </a:pPr>
            <a:r>
              <a:rPr lang="en-US" dirty="0" smtClean="0"/>
              <a:t>Maintaining agency specific medication records and documentation for each individual</a:t>
            </a:r>
          </a:p>
          <a:p>
            <a:pPr lvl="1">
              <a:buFont typeface="Wingdings" pitchFamily="2" charset="2"/>
              <a:buChar char="ü"/>
            </a:pPr>
            <a:r>
              <a:rPr lang="en-US" dirty="0" smtClean="0"/>
              <a:t>The safe storage of all medications</a:t>
            </a:r>
          </a:p>
          <a:p>
            <a:pPr lvl="1">
              <a:buFont typeface="Wingdings" pitchFamily="2" charset="2"/>
              <a:buChar char="ü"/>
            </a:pPr>
            <a:r>
              <a:rPr lang="en-US" dirty="0" smtClean="0"/>
              <a:t>Knowing who to call if there are questions; having a list of contacts for questions and concerns</a:t>
            </a:r>
          </a:p>
          <a:p>
            <a:endParaRPr lang="en-US" sz="18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a:t>
            </a:fld>
            <a:endParaRPr lang="en-US"/>
          </a:p>
        </p:txBody>
      </p:sp>
    </p:spTree>
    <p:extLst>
      <p:ext uri="{BB962C8B-B14F-4D97-AF65-F5344CB8AC3E}">
        <p14:creationId xmlns="" xmlns:p14="http://schemas.microsoft.com/office/powerpoint/2010/main" val="13317684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Administration, </a:t>
            </a:r>
            <a:r>
              <a:rPr lang="en-US" sz="4400" b="0" i="1" dirty="0" err="1" smtClean="0">
                <a:solidFill>
                  <a:schemeClr val="accent1">
                    <a:lumMod val="75000"/>
                  </a:schemeClr>
                </a:solidFill>
                <a:effectLst/>
              </a:rPr>
              <a:t>cont</a:t>
            </a:r>
            <a:r>
              <a:rPr lang="en-US" sz="4400" b="0" i="1" dirty="0" smtClean="0">
                <a:solidFill>
                  <a:schemeClr val="accent1">
                    <a:lumMod val="75000"/>
                  </a:schemeClr>
                </a:solidFill>
                <a:effectLst/>
              </a:rPr>
              <a:t>…</a:t>
            </a:r>
            <a:endParaRPr lang="en-US" sz="4400" b="0" i="1"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lnSpcReduction="10000"/>
          </a:bodyPr>
          <a:lstStyle/>
          <a:p>
            <a:r>
              <a:rPr lang="en-US" dirty="0" smtClean="0"/>
              <a:t>Scenarios</a:t>
            </a:r>
          </a:p>
          <a:p>
            <a:pPr marL="514350" indent="-514350">
              <a:buFont typeface="+mj-lt"/>
              <a:buAutoNum type="arabicPeriod"/>
            </a:pPr>
            <a:r>
              <a:rPr lang="en-US" dirty="0" smtClean="0"/>
              <a:t>You have </a:t>
            </a:r>
            <a:r>
              <a:rPr lang="en-US" dirty="0" err="1" smtClean="0"/>
              <a:t>Dilantin</a:t>
            </a:r>
            <a:r>
              <a:rPr lang="en-US" dirty="0" smtClean="0"/>
              <a:t> 100 mg capsules. John needs 400mg to be taken at bedtime.</a:t>
            </a:r>
          </a:p>
          <a:p>
            <a:pPr marL="400050" lvl="1" indent="0">
              <a:buNone/>
            </a:pPr>
            <a:r>
              <a:rPr lang="en-US" dirty="0"/>
              <a:t>	</a:t>
            </a:r>
            <a:r>
              <a:rPr lang="en-US" b="1" dirty="0" smtClean="0"/>
              <a:t>4    100 mg capsules = 400 mg</a:t>
            </a:r>
          </a:p>
          <a:p>
            <a:pPr marL="514350" indent="-514350">
              <a:buFont typeface="+mj-lt"/>
              <a:buAutoNum type="arabicPeriod"/>
            </a:pPr>
            <a:r>
              <a:rPr lang="en-US" dirty="0" smtClean="0"/>
              <a:t>You need a dose of 1 gram of Tylenol. You only have 500 mg (0.5gram) tablets</a:t>
            </a:r>
          </a:p>
          <a:p>
            <a:pPr marL="400050" lvl="1" indent="0">
              <a:buNone/>
            </a:pPr>
            <a:r>
              <a:rPr lang="en-US" dirty="0"/>
              <a:t>	</a:t>
            </a:r>
            <a:r>
              <a:rPr lang="en-US" b="1" dirty="0" smtClean="0"/>
              <a:t>2    500 mg tables = 1000 mg   =  1 gram</a:t>
            </a:r>
          </a:p>
          <a:p>
            <a:pPr marL="0" indent="0">
              <a:buNone/>
            </a:pPr>
            <a:endParaRPr lang="en-US" dirty="0"/>
          </a:p>
          <a:p>
            <a:pPr marL="0" indent="0">
              <a:buNone/>
            </a:pPr>
            <a:r>
              <a:rPr lang="en-US" b="1" i="1" dirty="0" smtClean="0">
                <a:solidFill>
                  <a:schemeClr val="accent1">
                    <a:lumMod val="75000"/>
                  </a:schemeClr>
                </a:solidFill>
              </a:rPr>
              <a:t>Warning</a:t>
            </a:r>
            <a:r>
              <a:rPr lang="en-US" b="1" i="1" dirty="0" smtClean="0"/>
              <a:t>: when a new medication comes into the home, make sure it is the SAME strength or dose as the old medication!</a:t>
            </a:r>
          </a:p>
        </p:txBody>
      </p:sp>
      <p:sp>
        <p:nvSpPr>
          <p:cNvPr id="5" name="Slide Number Placeholder 4"/>
          <p:cNvSpPr>
            <a:spLocks noGrp="1"/>
          </p:cNvSpPr>
          <p:nvPr>
            <p:ph type="sldNum" sz="quarter" idx="11"/>
          </p:nvPr>
        </p:nvSpPr>
        <p:spPr/>
        <p:txBody>
          <a:bodyPr/>
          <a:lstStyle/>
          <a:p>
            <a:fld id="{AD0FFFC4-5F0F-4282-B594-3706F94AD865}" type="slidenum">
              <a:rPr lang="en-US" smtClean="0"/>
              <a:pPr/>
              <a:t>50</a:t>
            </a:fld>
            <a:endParaRPr lang="en-US"/>
          </a:p>
        </p:txBody>
      </p:sp>
    </p:spTree>
    <p:extLst>
      <p:ext uri="{BB962C8B-B14F-4D97-AF65-F5344CB8AC3E}">
        <p14:creationId xmlns="" xmlns:p14="http://schemas.microsoft.com/office/powerpoint/2010/main" val="35698225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Abbreviations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Commonly used abbreviations for prescriptions:</a:t>
            </a:r>
          </a:p>
          <a:p>
            <a:pPr lvl="1">
              <a:buFont typeface="Wingdings" pitchFamily="2" charset="2"/>
              <a:buChar char="§"/>
            </a:pPr>
            <a:r>
              <a:rPr lang="en-US" dirty="0"/>
              <a:t>a</a:t>
            </a:r>
            <a:r>
              <a:rPr lang="en-US" dirty="0" smtClean="0"/>
              <a:t>m = morning</a:t>
            </a:r>
          </a:p>
          <a:p>
            <a:pPr lvl="1">
              <a:buFont typeface="Wingdings" pitchFamily="2" charset="2"/>
              <a:buChar char="§"/>
            </a:pPr>
            <a:r>
              <a:rPr lang="en-US" dirty="0"/>
              <a:t>c</a:t>
            </a:r>
            <a:r>
              <a:rPr lang="en-US" dirty="0" smtClean="0"/>
              <a:t>c = cubic centimeter</a:t>
            </a:r>
          </a:p>
          <a:p>
            <a:pPr lvl="1">
              <a:buFont typeface="Wingdings" pitchFamily="2" charset="2"/>
              <a:buChar char="§"/>
            </a:pPr>
            <a:r>
              <a:rPr lang="en-US" dirty="0" smtClean="0"/>
              <a:t>h or </a:t>
            </a:r>
            <a:r>
              <a:rPr lang="en-US" dirty="0" err="1" smtClean="0"/>
              <a:t>hr</a:t>
            </a:r>
            <a:r>
              <a:rPr lang="en-US" dirty="0" smtClean="0"/>
              <a:t> = hour</a:t>
            </a:r>
          </a:p>
          <a:p>
            <a:pPr lvl="1">
              <a:buFont typeface="Wingdings" pitchFamily="2" charset="2"/>
              <a:buChar char="§"/>
            </a:pPr>
            <a:r>
              <a:rPr lang="en-US" dirty="0" err="1" smtClean="0"/>
              <a:t>hs</a:t>
            </a:r>
            <a:r>
              <a:rPr lang="en-US" dirty="0" smtClean="0"/>
              <a:t> = at bedtime</a:t>
            </a:r>
          </a:p>
          <a:p>
            <a:pPr lvl="1">
              <a:buFont typeface="Wingdings" pitchFamily="2" charset="2"/>
              <a:buChar char="§"/>
            </a:pPr>
            <a:r>
              <a:rPr lang="en-US" dirty="0" smtClean="0"/>
              <a:t>ml = milliliter</a:t>
            </a:r>
          </a:p>
          <a:p>
            <a:pPr lvl="1">
              <a:buFont typeface="Wingdings" pitchFamily="2" charset="2"/>
              <a:buChar char="§"/>
            </a:pPr>
            <a:r>
              <a:rPr lang="en-US" dirty="0"/>
              <a:t>p</a:t>
            </a:r>
            <a:r>
              <a:rPr lang="en-US" dirty="0" smtClean="0"/>
              <a:t>m = afternoon; evening</a:t>
            </a:r>
          </a:p>
          <a:p>
            <a:pPr lvl="1">
              <a:buFont typeface="Wingdings" pitchFamily="2" charset="2"/>
              <a:buChar char="§"/>
            </a:pPr>
            <a:r>
              <a:rPr lang="en-US" dirty="0" err="1" smtClean="0"/>
              <a:t>po</a:t>
            </a:r>
            <a:r>
              <a:rPr lang="en-US" dirty="0" smtClean="0"/>
              <a:t> = by mouth</a:t>
            </a:r>
          </a:p>
          <a:p>
            <a:pPr lvl="1">
              <a:buFont typeface="Wingdings" pitchFamily="2" charset="2"/>
              <a:buChar char="§"/>
            </a:pPr>
            <a:r>
              <a:rPr lang="en-US" dirty="0" err="1" smtClean="0"/>
              <a:t>prn</a:t>
            </a:r>
            <a:r>
              <a:rPr lang="en-US" dirty="0" smtClean="0"/>
              <a:t> = when required</a:t>
            </a:r>
          </a:p>
          <a:p>
            <a:pPr lvl="1">
              <a:buFont typeface="Wingdings" pitchFamily="2" charset="2"/>
              <a:buChar char="§"/>
            </a:pPr>
            <a:r>
              <a:rPr lang="en-US" dirty="0" smtClean="0"/>
              <a:t>sup or </a:t>
            </a:r>
            <a:r>
              <a:rPr lang="en-US" dirty="0" err="1" smtClean="0"/>
              <a:t>supp</a:t>
            </a:r>
            <a:r>
              <a:rPr lang="en-US" dirty="0" smtClean="0"/>
              <a:t> = suppository</a:t>
            </a:r>
          </a:p>
          <a:p>
            <a:pPr lvl="1">
              <a:buFont typeface="Wingdings" pitchFamily="2" charset="2"/>
              <a:buChar char="§"/>
            </a:pPr>
            <a:r>
              <a:rPr lang="en-US" dirty="0" smtClean="0"/>
              <a:t>tab = tablet</a:t>
            </a:r>
          </a:p>
          <a:p>
            <a:pPr lvl="1">
              <a:buFont typeface="Wingdings" pitchFamily="2" charset="2"/>
              <a:buChar char="§"/>
            </a:pPr>
            <a:r>
              <a:rPr lang="en-US" dirty="0" err="1" smtClean="0"/>
              <a:t>Tbsp</a:t>
            </a:r>
            <a:r>
              <a:rPr lang="en-US" dirty="0" smtClean="0"/>
              <a:t> = tablespoonful</a:t>
            </a:r>
          </a:p>
          <a:p>
            <a:pPr lvl="1">
              <a:buFont typeface="Wingdings" pitchFamily="2" charset="2"/>
              <a:buChar char="§"/>
            </a:pPr>
            <a:r>
              <a:rPr lang="en-US" dirty="0" err="1" smtClean="0"/>
              <a:t>tsp</a:t>
            </a:r>
            <a:r>
              <a:rPr lang="en-US" dirty="0" smtClean="0"/>
              <a:t> = teaspoonful</a:t>
            </a:r>
          </a:p>
          <a:p>
            <a:pPr lvl="1">
              <a:buFont typeface="Wingdings" pitchFamily="2" charset="2"/>
              <a:buChar char="§"/>
            </a:pPr>
            <a:r>
              <a:rPr lang="en-US" dirty="0" smtClean="0"/>
              <a:t>mg = milligram</a:t>
            </a:r>
          </a:p>
          <a:p>
            <a:pPr lvl="1"/>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51</a:t>
            </a:fld>
            <a:endParaRPr lang="en-US"/>
          </a:p>
        </p:txBody>
      </p:sp>
    </p:spTree>
    <p:extLst>
      <p:ext uri="{BB962C8B-B14F-4D97-AF65-F5344CB8AC3E}">
        <p14:creationId xmlns="" xmlns:p14="http://schemas.microsoft.com/office/powerpoint/2010/main" val="19619886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Liquid Medication</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When preparing a liquid dose of medication, caregiver holds the measure at eye level, with thumbnail resting on calibration that marks the level to which liquid should be poured.</a:t>
            </a:r>
          </a:p>
          <a:p>
            <a:r>
              <a:rPr lang="en-US" dirty="0" smtClean="0"/>
              <a:t>Liquid Measurement (volume)</a:t>
            </a:r>
          </a:p>
          <a:p>
            <a:pPr lvl="1"/>
            <a:r>
              <a:rPr lang="en-US" dirty="0" smtClean="0"/>
              <a:t>1 ml = 1 cc</a:t>
            </a:r>
          </a:p>
          <a:p>
            <a:pPr lvl="1"/>
            <a:r>
              <a:rPr lang="en-US" dirty="0" smtClean="0"/>
              <a:t>2 ½ ml = ½ teaspoon (</a:t>
            </a:r>
            <a:r>
              <a:rPr lang="en-US" dirty="0" err="1" smtClean="0"/>
              <a:t>tsp</a:t>
            </a:r>
            <a:r>
              <a:rPr lang="en-US" dirty="0" smtClean="0"/>
              <a:t>)</a:t>
            </a:r>
          </a:p>
          <a:p>
            <a:pPr lvl="1"/>
            <a:r>
              <a:rPr lang="en-US" dirty="0" smtClean="0"/>
              <a:t>5 ml = 1 teaspoon (</a:t>
            </a:r>
            <a:r>
              <a:rPr lang="en-US" dirty="0" err="1" smtClean="0"/>
              <a:t>tsp</a:t>
            </a:r>
            <a:r>
              <a:rPr lang="en-US" dirty="0" smtClean="0"/>
              <a:t>)</a:t>
            </a:r>
          </a:p>
          <a:p>
            <a:pPr lvl="1"/>
            <a:r>
              <a:rPr lang="en-US" dirty="0" smtClean="0"/>
              <a:t>15 ml = 3 teaspoons (tsp)</a:t>
            </a:r>
          </a:p>
          <a:p>
            <a:pPr lvl="1"/>
            <a:r>
              <a:rPr lang="en-US" dirty="0" smtClean="0"/>
              <a:t>15 ml = 1 Tablespoon (Tbsp)/0.5 fluid ounce</a:t>
            </a:r>
          </a:p>
          <a:p>
            <a:pPr lvl="1"/>
            <a:r>
              <a:rPr lang="en-US" dirty="0" smtClean="0"/>
              <a:t>30 ml = 1fluid ounces (oz)</a:t>
            </a:r>
            <a:endParaRPr lang="en-US" dirty="0"/>
          </a:p>
        </p:txBody>
      </p:sp>
      <p:pic>
        <p:nvPicPr>
          <p:cNvPr id="3075" name="Picture 3" descr="C:\Documents and Settings\edtl_nancy\Local Settings\Temporary Internet Files\Content.IE5\PW8MG294\MP900408974[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05600" y="2667000"/>
            <a:ext cx="1829916" cy="24384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52</a:t>
            </a:fld>
            <a:endParaRPr lang="en-US"/>
          </a:p>
        </p:txBody>
      </p:sp>
    </p:spTree>
    <p:extLst>
      <p:ext uri="{BB962C8B-B14F-4D97-AF65-F5344CB8AC3E}">
        <p14:creationId xmlns="" xmlns:p14="http://schemas.microsoft.com/office/powerpoint/2010/main" val="34143581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Liquid Measures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Most liquids are measured in milliliters (ml) or liters (L)</a:t>
            </a:r>
          </a:p>
          <a:p>
            <a:r>
              <a:rPr lang="en-US" dirty="0" smtClean="0"/>
              <a:t>5ml  =  5cc = 1 teaspoonful (</a:t>
            </a:r>
            <a:r>
              <a:rPr lang="en-US" dirty="0" err="1" smtClean="0"/>
              <a:t>tsp</a:t>
            </a:r>
            <a:r>
              <a:rPr lang="en-US" dirty="0" smtClean="0"/>
              <a:t>)</a:t>
            </a:r>
          </a:p>
          <a:p>
            <a:r>
              <a:rPr lang="en-US" dirty="0" smtClean="0"/>
              <a:t>15ml = 15cc = 1 tablespoon (</a:t>
            </a:r>
            <a:r>
              <a:rPr lang="en-US" dirty="0" err="1" smtClean="0"/>
              <a:t>Tbsp</a:t>
            </a:r>
            <a:r>
              <a:rPr lang="en-US" dirty="0" smtClean="0"/>
              <a:t>)</a:t>
            </a:r>
          </a:p>
          <a:p>
            <a:r>
              <a:rPr lang="en-US" dirty="0" smtClean="0"/>
              <a:t>30ml = 30cc = 1 ounce (</a:t>
            </a:r>
            <a:r>
              <a:rPr lang="en-US" dirty="0" err="1" smtClean="0"/>
              <a:t>oz</a:t>
            </a:r>
            <a:r>
              <a:rPr lang="en-US" dirty="0" smtClean="0"/>
              <a:t>)</a:t>
            </a:r>
          </a:p>
          <a:p>
            <a:r>
              <a:rPr lang="en-US" dirty="0" smtClean="0"/>
              <a:t>240ml = 240cc = 8 ounces (</a:t>
            </a:r>
            <a:r>
              <a:rPr lang="en-US" dirty="0" err="1" smtClean="0"/>
              <a:t>oz</a:t>
            </a:r>
            <a:r>
              <a:rPr lang="en-US" dirty="0" smtClean="0"/>
              <a:t>) = 1 cup (c)</a:t>
            </a:r>
          </a:p>
          <a:p>
            <a:endParaRPr lang="en-US" dirty="0"/>
          </a:p>
          <a:p>
            <a:r>
              <a:rPr lang="en-US" dirty="0" smtClean="0"/>
              <a:t>A ml is 1/1000</a:t>
            </a:r>
            <a:r>
              <a:rPr lang="en-US" baseline="30000" dirty="0" smtClean="0"/>
              <a:t>th</a:t>
            </a:r>
            <a:r>
              <a:rPr lang="en-US" dirty="0" smtClean="0"/>
              <a:t> of a liter, and a cc is one cubic centimeter</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53</a:t>
            </a:fld>
            <a:endParaRPr lang="en-US"/>
          </a:p>
        </p:txBody>
      </p:sp>
    </p:spTree>
    <p:extLst>
      <p:ext uri="{BB962C8B-B14F-4D97-AF65-F5344CB8AC3E}">
        <p14:creationId xmlns="" xmlns:p14="http://schemas.microsoft.com/office/powerpoint/2010/main" val="32017311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Strength of Liquid Meds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a:bodyPr>
          <a:lstStyle/>
          <a:p>
            <a:r>
              <a:rPr lang="en-US" dirty="0" smtClean="0"/>
              <a:t>The strength of liquid medicine is measured in mg/ml</a:t>
            </a:r>
          </a:p>
          <a:p>
            <a:r>
              <a:rPr lang="en-US" dirty="0" smtClean="0"/>
              <a:t>The number of mg of medicine in each ml, for example, of Amoxicillin suspension may have 250 mg/5 ml or diphenhydramine elixir (Benadryl) has 12.5 mg/5 ml</a:t>
            </a:r>
          </a:p>
          <a:p>
            <a:endParaRPr lang="en-US" dirty="0"/>
          </a:p>
          <a:p>
            <a:pPr marL="0" indent="0">
              <a:buNone/>
            </a:pPr>
            <a:r>
              <a:rPr lang="en-US" sz="2400" b="1" i="1" dirty="0" smtClean="0">
                <a:solidFill>
                  <a:schemeClr val="accent1">
                    <a:lumMod val="75000"/>
                  </a:schemeClr>
                </a:solidFill>
              </a:rPr>
              <a:t>Warning</a:t>
            </a:r>
            <a:r>
              <a:rPr lang="en-US" sz="2400" b="1" i="1" dirty="0" smtClean="0"/>
              <a:t>: when a new medication comes into the home, make sure it is the same strength or dose as the old medication.</a:t>
            </a:r>
            <a:endParaRPr lang="en-US" sz="2400" b="1" i="1"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54</a:t>
            </a:fld>
            <a:endParaRPr lang="en-US"/>
          </a:p>
        </p:txBody>
      </p:sp>
    </p:spTree>
    <p:extLst>
      <p:ext uri="{BB962C8B-B14F-4D97-AF65-F5344CB8AC3E}">
        <p14:creationId xmlns="" xmlns:p14="http://schemas.microsoft.com/office/powerpoint/2010/main" val="27135648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Strength of Liquid Meds, cont..</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b="1" dirty="0" smtClean="0"/>
              <a:t>Example:</a:t>
            </a:r>
          </a:p>
          <a:p>
            <a:endParaRPr lang="en-US" dirty="0"/>
          </a:p>
          <a:p>
            <a:r>
              <a:rPr lang="en-US" dirty="0" smtClean="0"/>
              <a:t>Your directions say to give 1 tablespoonful of cough syrup every 4 hours as needed</a:t>
            </a:r>
          </a:p>
          <a:p>
            <a:r>
              <a:rPr lang="en-US" dirty="0" smtClean="0"/>
              <a:t>You know the soup spoon is not accurate</a:t>
            </a:r>
          </a:p>
          <a:p>
            <a:r>
              <a:rPr lang="en-US" dirty="0" smtClean="0"/>
              <a:t>You choose to measure using a metric cup</a:t>
            </a:r>
          </a:p>
          <a:p>
            <a:r>
              <a:rPr lang="en-US" dirty="0" smtClean="0"/>
              <a:t>You know that you would give 15 ml because this equals 1 tablespoonful</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55</a:t>
            </a:fld>
            <a:endParaRPr lang="en-US"/>
          </a:p>
        </p:txBody>
      </p:sp>
    </p:spTree>
    <p:extLst>
      <p:ext uri="{BB962C8B-B14F-4D97-AF65-F5344CB8AC3E}">
        <p14:creationId xmlns="" xmlns:p14="http://schemas.microsoft.com/office/powerpoint/2010/main" val="12295720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Using Drops or Ointments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pPr marL="514350" indent="-514350">
              <a:buFont typeface="+mj-lt"/>
              <a:buAutoNum type="arabicPeriod"/>
            </a:pPr>
            <a:r>
              <a:rPr lang="en-US" dirty="0" smtClean="0"/>
              <a:t>Wash hands thoroughly with soap &amp; water</a:t>
            </a:r>
          </a:p>
          <a:p>
            <a:pPr marL="514350" indent="-514350">
              <a:buFont typeface="+mj-lt"/>
              <a:buAutoNum type="arabicPeriod"/>
            </a:pPr>
            <a:r>
              <a:rPr lang="en-US" dirty="0" smtClean="0"/>
              <a:t>Put on clean, unused, non-latex gloves</a:t>
            </a:r>
          </a:p>
          <a:p>
            <a:pPr marL="514350" indent="-514350">
              <a:buFont typeface="+mj-lt"/>
              <a:buAutoNum type="arabicPeriod"/>
            </a:pPr>
            <a:r>
              <a:rPr lang="en-US" dirty="0" smtClean="0"/>
              <a:t>Check dropper top to make sure it is not chipped or cracked</a:t>
            </a:r>
          </a:p>
          <a:p>
            <a:pPr marL="514350" indent="-514350">
              <a:buFont typeface="+mj-lt"/>
              <a:buAutoNum type="arabicPeriod"/>
            </a:pPr>
            <a:r>
              <a:rPr lang="en-US" dirty="0" smtClean="0"/>
              <a:t>Avoid touching the dropper on the eye or anything else—eye drops must be kept clean</a:t>
            </a:r>
          </a:p>
          <a:p>
            <a:pPr marL="514350" indent="-514350">
              <a:buFont typeface="+mj-lt"/>
              <a:buAutoNum type="arabicPeriod"/>
            </a:pPr>
            <a:r>
              <a:rPr lang="en-US" dirty="0" smtClean="0"/>
              <a:t>While tilting head back, pull down lower lid of eye with an index finger to form a pocket</a:t>
            </a:r>
          </a:p>
          <a:p>
            <a:pPr marL="514350" indent="-514350">
              <a:buFont typeface="+mj-lt"/>
              <a:buAutoNum type="arabicPeriod"/>
            </a:pPr>
            <a:r>
              <a:rPr lang="en-US" dirty="0" smtClean="0"/>
              <a:t>If possible, have the client pull down their eyelid</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56</a:t>
            </a:fld>
            <a:endParaRPr lang="en-US"/>
          </a:p>
        </p:txBody>
      </p:sp>
    </p:spTree>
    <p:extLst>
      <p:ext uri="{BB962C8B-B14F-4D97-AF65-F5344CB8AC3E}">
        <p14:creationId xmlns="" xmlns:p14="http://schemas.microsoft.com/office/powerpoint/2010/main" val="41334745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000" b="0" dirty="0" smtClean="0">
                <a:solidFill>
                  <a:schemeClr val="accent1">
                    <a:lumMod val="75000"/>
                  </a:schemeClr>
                </a:solidFill>
                <a:effectLst/>
              </a:rPr>
              <a:t>Using Drops or Ointments, </a:t>
            </a:r>
            <a:r>
              <a:rPr lang="en-US" sz="4000" b="0" i="1" dirty="0" err="1" smtClean="0">
                <a:solidFill>
                  <a:schemeClr val="accent1">
                    <a:lumMod val="75000"/>
                  </a:schemeClr>
                </a:solidFill>
                <a:effectLst/>
              </a:rPr>
              <a:t>cont</a:t>
            </a:r>
            <a:r>
              <a:rPr lang="en-US" sz="4000" b="0" i="1" dirty="0" smtClean="0">
                <a:solidFill>
                  <a:schemeClr val="accent1">
                    <a:lumMod val="75000"/>
                  </a:schemeClr>
                </a:solidFill>
                <a:effectLst/>
              </a:rPr>
              <a:t>…</a:t>
            </a:r>
            <a:endParaRPr lang="en-US" sz="4000" b="0" i="1"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normAutofit fontScale="92500" lnSpcReduction="20000"/>
          </a:bodyPr>
          <a:lstStyle/>
          <a:p>
            <a:pPr marL="514350" indent="-514350">
              <a:buFont typeface="+mj-lt"/>
              <a:buAutoNum type="arabicPeriod" startAt="7"/>
            </a:pPr>
            <a:r>
              <a:rPr lang="en-US" dirty="0" smtClean="0"/>
              <a:t>With the other hand, hold dropper tip as close to the eye as possible without touching it</a:t>
            </a:r>
          </a:p>
          <a:p>
            <a:pPr marL="514350" indent="-514350">
              <a:buFont typeface="+mj-lt"/>
              <a:buAutoNum type="arabicPeriod" startAt="7"/>
            </a:pPr>
            <a:r>
              <a:rPr lang="en-US" dirty="0" smtClean="0"/>
              <a:t>Brace the remaining fingers of the hand against the face</a:t>
            </a:r>
          </a:p>
          <a:p>
            <a:pPr marL="514350" indent="-514350">
              <a:buFont typeface="+mj-lt"/>
              <a:buAutoNum type="arabicPeriod" startAt="7"/>
            </a:pPr>
            <a:r>
              <a:rPr lang="en-US" dirty="0" smtClean="0"/>
              <a:t>Gently squeeze the dropper so that the correct number of drops fall into the pocket made by the lower eyelid</a:t>
            </a:r>
          </a:p>
          <a:p>
            <a:pPr marL="514350" indent="-514350">
              <a:buFont typeface="+mj-lt"/>
              <a:buAutoNum type="arabicPeriod" startAt="7"/>
            </a:pPr>
            <a:r>
              <a:rPr lang="en-US" dirty="0" smtClean="0"/>
              <a:t>Close the eye for 2-3 minutes. Wipe away any excess with tissue</a:t>
            </a:r>
          </a:p>
          <a:p>
            <a:pPr marL="514350" indent="-514350">
              <a:buFont typeface="+mj-lt"/>
              <a:buAutoNum type="arabicPeriod" startAt="7"/>
            </a:pPr>
            <a:r>
              <a:rPr lang="en-US" dirty="0" smtClean="0"/>
              <a:t>Replace and tighten the cap right away. Do not wipe or rinse the dropper tip</a:t>
            </a:r>
          </a:p>
          <a:p>
            <a:pPr marL="514350" indent="-514350">
              <a:buFont typeface="+mj-lt"/>
              <a:buAutoNum type="arabicPeriod" startAt="7"/>
            </a:pPr>
            <a:r>
              <a:rPr lang="en-US" dirty="0" smtClean="0"/>
              <a:t>Remove gloves and wash hands</a:t>
            </a:r>
          </a:p>
        </p:txBody>
      </p:sp>
      <p:sp>
        <p:nvSpPr>
          <p:cNvPr id="5" name="Slide Number Placeholder 4"/>
          <p:cNvSpPr>
            <a:spLocks noGrp="1"/>
          </p:cNvSpPr>
          <p:nvPr>
            <p:ph type="sldNum" sz="quarter" idx="11"/>
          </p:nvPr>
        </p:nvSpPr>
        <p:spPr/>
        <p:txBody>
          <a:bodyPr/>
          <a:lstStyle/>
          <a:p>
            <a:fld id="{AD0FFFC4-5F0F-4282-B594-3706F94AD865}" type="slidenum">
              <a:rPr lang="en-US" smtClean="0"/>
              <a:pPr/>
              <a:t>57</a:t>
            </a:fld>
            <a:endParaRPr lang="en-US"/>
          </a:p>
        </p:txBody>
      </p:sp>
    </p:spTree>
    <p:extLst>
      <p:ext uri="{BB962C8B-B14F-4D97-AF65-F5344CB8AC3E}">
        <p14:creationId xmlns="" xmlns:p14="http://schemas.microsoft.com/office/powerpoint/2010/main" val="32418398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Medication Classifications</a:t>
            </a:r>
            <a:endParaRPr lang="en-US" dirty="0"/>
          </a:p>
        </p:txBody>
      </p:sp>
      <p:sp>
        <p:nvSpPr>
          <p:cNvPr id="3" name="Content Placeholder 2"/>
          <p:cNvSpPr>
            <a:spLocks noGrp="1"/>
          </p:cNvSpPr>
          <p:nvPr>
            <p:ph idx="1"/>
          </p:nvPr>
        </p:nvSpPr>
        <p:spPr>
          <a:ln>
            <a:solidFill>
              <a:srgbClr val="C00000"/>
            </a:solidFill>
          </a:ln>
        </p:spPr>
        <p:txBody>
          <a:bodyPr>
            <a:normAutofit lnSpcReduction="10000"/>
          </a:bodyPr>
          <a:lstStyle/>
          <a:p>
            <a:r>
              <a:rPr lang="en-US" sz="2400" dirty="0" smtClean="0"/>
              <a:t>Medications are placed into categories or classifications based on the type of medication, its desired outcome or effect on the body, and type of illness or problem that it tackles.</a:t>
            </a:r>
            <a:endParaRPr lang="en-US" sz="2400" dirty="0"/>
          </a:p>
          <a:p>
            <a:pPr lvl="1">
              <a:buFont typeface="Wingdings" pitchFamily="2" charset="2"/>
              <a:buChar char="§"/>
            </a:pPr>
            <a:r>
              <a:rPr lang="en-US" sz="1400" b="1" dirty="0" smtClean="0"/>
              <a:t>Antibiotics</a:t>
            </a:r>
            <a:r>
              <a:rPr lang="en-US" sz="1400" dirty="0" smtClean="0"/>
              <a:t>,  Bacteria Killers</a:t>
            </a:r>
          </a:p>
          <a:p>
            <a:pPr lvl="1">
              <a:buFont typeface="Wingdings" pitchFamily="2" charset="2"/>
              <a:buChar char="§"/>
            </a:pPr>
            <a:r>
              <a:rPr lang="en-US" sz="1400" b="1" dirty="0" smtClean="0"/>
              <a:t>Anti-</a:t>
            </a:r>
            <a:r>
              <a:rPr lang="en-US" sz="1400" b="1" dirty="0" err="1" smtClean="0"/>
              <a:t>Virals</a:t>
            </a:r>
            <a:r>
              <a:rPr lang="en-US" sz="1400" b="1" dirty="0" smtClean="0"/>
              <a:t>,  </a:t>
            </a:r>
            <a:r>
              <a:rPr lang="en-US" sz="1400" dirty="0" smtClean="0"/>
              <a:t>Virus Inhibitors or Killers</a:t>
            </a:r>
          </a:p>
          <a:p>
            <a:pPr lvl="1">
              <a:buFont typeface="Wingdings" pitchFamily="2" charset="2"/>
              <a:buChar char="§"/>
            </a:pPr>
            <a:r>
              <a:rPr lang="en-US" sz="1400" b="1" dirty="0" smtClean="0"/>
              <a:t>Anti-Fungal</a:t>
            </a:r>
            <a:r>
              <a:rPr lang="en-US" sz="1400" dirty="0" smtClean="0"/>
              <a:t>,  Yeast or Fungi Inhibitors or Killers</a:t>
            </a:r>
          </a:p>
          <a:p>
            <a:pPr lvl="1">
              <a:buFont typeface="Wingdings" pitchFamily="2" charset="2"/>
              <a:buChar char="§"/>
            </a:pPr>
            <a:r>
              <a:rPr lang="en-US" sz="1400" b="1" dirty="0" smtClean="0"/>
              <a:t>Cardiovascular Drugs</a:t>
            </a:r>
            <a:r>
              <a:rPr lang="en-US" sz="1400" dirty="0" smtClean="0"/>
              <a:t>,  Heart, High Blood Pressure meds</a:t>
            </a:r>
          </a:p>
          <a:p>
            <a:r>
              <a:rPr lang="en-US" sz="2400" dirty="0" smtClean="0"/>
              <a:t>Central Nervous System Medications: </a:t>
            </a:r>
          </a:p>
          <a:p>
            <a:pPr lvl="1">
              <a:buFont typeface="Wingdings" pitchFamily="2" charset="2"/>
              <a:buChar char="§"/>
            </a:pPr>
            <a:r>
              <a:rPr lang="en-US" sz="1400" b="1" dirty="0" smtClean="0"/>
              <a:t>Anti-</a:t>
            </a:r>
            <a:r>
              <a:rPr lang="en-US" sz="1400" b="1" dirty="0" err="1" smtClean="0"/>
              <a:t>Convulsants</a:t>
            </a:r>
            <a:r>
              <a:rPr lang="en-US" sz="1400" i="1" dirty="0" smtClean="0"/>
              <a:t>, </a:t>
            </a:r>
            <a:r>
              <a:rPr lang="en-US" sz="1400" dirty="0" smtClean="0"/>
              <a:t>prevents seizures</a:t>
            </a:r>
            <a:endParaRPr lang="en-US" sz="1400" dirty="0"/>
          </a:p>
          <a:p>
            <a:pPr lvl="1">
              <a:buFont typeface="Wingdings" pitchFamily="2" charset="2"/>
              <a:buChar char="§"/>
            </a:pPr>
            <a:r>
              <a:rPr lang="en-US" sz="1400" b="1" dirty="0"/>
              <a:t>Sedatives</a:t>
            </a:r>
          </a:p>
          <a:p>
            <a:pPr lvl="1">
              <a:buFont typeface="Wingdings" pitchFamily="2" charset="2"/>
              <a:buChar char="§"/>
            </a:pPr>
            <a:r>
              <a:rPr lang="en-US" sz="1400" b="1" dirty="0"/>
              <a:t>Anti-Psychotics</a:t>
            </a:r>
          </a:p>
          <a:p>
            <a:pPr lvl="1">
              <a:buFont typeface="Wingdings" pitchFamily="2" charset="2"/>
              <a:buChar char="§"/>
            </a:pPr>
            <a:r>
              <a:rPr lang="en-US" sz="1400" b="1" dirty="0"/>
              <a:t>Anti-Depressants</a:t>
            </a:r>
          </a:p>
          <a:p>
            <a:pPr lvl="1">
              <a:buFont typeface="Wingdings" pitchFamily="2" charset="2"/>
              <a:buChar char="§"/>
            </a:pPr>
            <a:r>
              <a:rPr lang="en-US" sz="1400" b="1" dirty="0"/>
              <a:t>Anti-Anxiety</a:t>
            </a:r>
          </a:p>
          <a:p>
            <a:pPr lvl="1">
              <a:buFont typeface="Wingdings" pitchFamily="2" charset="2"/>
              <a:buChar char="§"/>
            </a:pPr>
            <a:r>
              <a:rPr lang="en-US" sz="1400" b="1" dirty="0"/>
              <a:t>Stimulants</a:t>
            </a:r>
          </a:p>
        </p:txBody>
      </p:sp>
      <p:sp>
        <p:nvSpPr>
          <p:cNvPr id="5" name="Slide Number Placeholder 4"/>
          <p:cNvSpPr>
            <a:spLocks noGrp="1"/>
          </p:cNvSpPr>
          <p:nvPr>
            <p:ph type="sldNum" sz="quarter" idx="11"/>
          </p:nvPr>
        </p:nvSpPr>
        <p:spPr/>
        <p:txBody>
          <a:bodyPr/>
          <a:lstStyle/>
          <a:p>
            <a:fld id="{AD0FFFC4-5F0F-4282-B594-3706F94AD865}" type="slidenum">
              <a:rPr lang="en-US" smtClean="0"/>
              <a:pPr/>
              <a:t>58</a:t>
            </a:fld>
            <a:endParaRPr lang="en-US"/>
          </a:p>
        </p:txBody>
      </p:sp>
    </p:spTree>
    <p:extLst>
      <p:ext uri="{BB962C8B-B14F-4D97-AF65-F5344CB8AC3E}">
        <p14:creationId xmlns="" xmlns:p14="http://schemas.microsoft.com/office/powerpoint/2010/main" val="7577857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Central Nervous System Meds</a:t>
            </a:r>
            <a:endParaRPr lang="en-US" sz="4000" dirty="0">
              <a:solidFill>
                <a:srgbClr val="C00000"/>
              </a:solidFill>
            </a:endParaRPr>
          </a:p>
        </p:txBody>
      </p:sp>
      <p:sp>
        <p:nvSpPr>
          <p:cNvPr id="3" name="Content Placeholder 2"/>
          <p:cNvSpPr>
            <a:spLocks noGrp="1"/>
          </p:cNvSpPr>
          <p:nvPr>
            <p:ph idx="1"/>
          </p:nvPr>
        </p:nvSpPr>
        <p:spPr>
          <a:ln w="12700">
            <a:solidFill>
              <a:schemeClr val="accent1">
                <a:lumMod val="75000"/>
              </a:schemeClr>
            </a:solidFill>
          </a:ln>
        </p:spPr>
        <p:txBody>
          <a:bodyPr>
            <a:normAutofit/>
          </a:bodyPr>
          <a:lstStyle/>
          <a:p>
            <a:r>
              <a:rPr lang="en-US" sz="2000" dirty="0" smtClean="0"/>
              <a:t>Other Medications classified by their action on the brain:</a:t>
            </a:r>
          </a:p>
          <a:p>
            <a:endParaRPr lang="en-US" sz="2000" dirty="0" smtClean="0"/>
          </a:p>
          <a:p>
            <a:endParaRPr lang="en-US" sz="2000" dirty="0"/>
          </a:p>
          <a:p>
            <a:endParaRPr lang="en-US" sz="2000" dirty="0"/>
          </a:p>
        </p:txBody>
      </p:sp>
      <p:graphicFrame>
        <p:nvGraphicFramePr>
          <p:cNvPr id="4" name="Table 3"/>
          <p:cNvGraphicFramePr>
            <a:graphicFrameLocks noGrp="1"/>
          </p:cNvGraphicFramePr>
          <p:nvPr>
            <p:extLst>
              <p:ext uri="{D42A27DB-BD31-4B8C-83A1-F6EECF244321}">
                <p14:modId xmlns="" xmlns:p14="http://schemas.microsoft.com/office/powerpoint/2010/main" val="1144511079"/>
              </p:ext>
            </p:extLst>
          </p:nvPr>
        </p:nvGraphicFramePr>
        <p:xfrm>
          <a:off x="1524000" y="1397000"/>
          <a:ext cx="6096000" cy="30835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Therapeutic Action</a:t>
                      </a:r>
                      <a:endParaRPr lang="en-US" dirty="0"/>
                    </a:p>
                  </a:txBody>
                  <a:tcPr/>
                </a:tc>
                <a:tc>
                  <a:txBody>
                    <a:bodyPr/>
                    <a:lstStyle/>
                    <a:p>
                      <a:pPr algn="ctr"/>
                      <a:r>
                        <a:rPr lang="en-US" dirty="0" smtClean="0"/>
                        <a:t>Effect</a:t>
                      </a:r>
                      <a:endParaRPr lang="en-US" dirty="0"/>
                    </a:p>
                  </a:txBody>
                  <a:tcPr/>
                </a:tc>
                <a:tc>
                  <a:txBody>
                    <a:bodyPr/>
                    <a:lstStyle/>
                    <a:p>
                      <a:pPr algn="ctr"/>
                      <a:r>
                        <a:rPr lang="en-US" dirty="0" smtClean="0"/>
                        <a:t>Examples</a:t>
                      </a:r>
                      <a:endParaRPr lang="en-US" dirty="0"/>
                    </a:p>
                  </a:txBody>
                  <a:tcPr/>
                </a:tc>
              </a:tr>
              <a:tr h="370840">
                <a:tc>
                  <a:txBody>
                    <a:bodyPr/>
                    <a:lstStyle/>
                    <a:p>
                      <a:r>
                        <a:rPr lang="en-US" dirty="0" smtClean="0"/>
                        <a:t>Stimulants</a:t>
                      </a:r>
                      <a:endParaRPr lang="en-US" dirty="0"/>
                    </a:p>
                  </a:txBody>
                  <a:tcPr/>
                </a:tc>
                <a:tc>
                  <a:txBody>
                    <a:bodyPr/>
                    <a:lstStyle/>
                    <a:p>
                      <a:r>
                        <a:rPr lang="en-US" sz="1600" dirty="0" smtClean="0"/>
                        <a:t>Treat Attention</a:t>
                      </a:r>
                      <a:r>
                        <a:rPr lang="en-US" sz="1600" baseline="0" dirty="0" smtClean="0"/>
                        <a:t> Deficit Hyperactivity Disorder (ADHD)</a:t>
                      </a:r>
                      <a:endParaRPr lang="en-US" sz="1600" dirty="0"/>
                    </a:p>
                  </a:txBody>
                  <a:tcPr/>
                </a:tc>
                <a:tc>
                  <a:txBody>
                    <a:bodyPr/>
                    <a:lstStyle/>
                    <a:p>
                      <a:r>
                        <a:rPr lang="en-US" sz="1600" dirty="0" smtClean="0"/>
                        <a:t>methylphenidate (Ritalin)</a:t>
                      </a:r>
                    </a:p>
                    <a:p>
                      <a:r>
                        <a:rPr lang="en-US" sz="1600" dirty="0" err="1" smtClean="0"/>
                        <a:t>dextroamphetamine</a:t>
                      </a:r>
                      <a:r>
                        <a:rPr lang="en-US" sz="1600" baseline="0" dirty="0" smtClean="0"/>
                        <a:t> (Dexedrine)</a:t>
                      </a:r>
                    </a:p>
                    <a:p>
                      <a:r>
                        <a:rPr lang="en-US" sz="1600" baseline="0" dirty="0" err="1" smtClean="0"/>
                        <a:t>pemoline</a:t>
                      </a:r>
                      <a:r>
                        <a:rPr lang="en-US" sz="1600" baseline="0" dirty="0" smtClean="0"/>
                        <a:t> (</a:t>
                      </a:r>
                      <a:r>
                        <a:rPr lang="en-US" sz="1600" baseline="0" dirty="0" err="1" smtClean="0"/>
                        <a:t>Cylert</a:t>
                      </a:r>
                      <a:r>
                        <a:rPr lang="en-US" sz="1600" baseline="0" dirty="0" smtClean="0"/>
                        <a:t>)</a:t>
                      </a:r>
                      <a:r>
                        <a:rPr lang="en-US" sz="1600" dirty="0" smtClean="0"/>
                        <a:t> </a:t>
                      </a:r>
                      <a:endParaRPr lang="en-US" sz="1600" dirty="0"/>
                    </a:p>
                  </a:txBody>
                  <a:tcPr/>
                </a:tc>
              </a:tr>
              <a:tr h="370840">
                <a:tc>
                  <a:txBody>
                    <a:bodyPr/>
                    <a:lstStyle/>
                    <a:p>
                      <a:r>
                        <a:rPr lang="en-US" dirty="0" smtClean="0"/>
                        <a:t>Beta Blockers</a:t>
                      </a:r>
                      <a:endParaRPr lang="en-US" dirty="0"/>
                    </a:p>
                  </a:txBody>
                  <a:tcPr/>
                </a:tc>
                <a:tc>
                  <a:txBody>
                    <a:bodyPr/>
                    <a:lstStyle/>
                    <a:p>
                      <a:r>
                        <a:rPr lang="en-US" sz="1600" dirty="0" smtClean="0"/>
                        <a:t>Treat some forms</a:t>
                      </a:r>
                      <a:r>
                        <a:rPr lang="en-US" sz="1600" baseline="0" dirty="0" smtClean="0"/>
                        <a:t> of severe aggression</a:t>
                      </a:r>
                      <a:endParaRPr lang="en-US" sz="1600" dirty="0"/>
                    </a:p>
                  </a:txBody>
                  <a:tcPr/>
                </a:tc>
                <a:tc>
                  <a:txBody>
                    <a:bodyPr/>
                    <a:lstStyle/>
                    <a:p>
                      <a:r>
                        <a:rPr lang="en-US" sz="1600" dirty="0" smtClean="0"/>
                        <a:t>propranolol (Inderal)</a:t>
                      </a:r>
                      <a:endParaRPr lang="en-US" sz="1600" dirty="0"/>
                    </a:p>
                  </a:txBody>
                  <a:tcPr/>
                </a:tc>
              </a:tr>
              <a:tr h="370840">
                <a:tc>
                  <a:txBody>
                    <a:bodyPr/>
                    <a:lstStyle/>
                    <a:p>
                      <a:r>
                        <a:rPr lang="en-US" dirty="0" smtClean="0"/>
                        <a:t>Opiate Blockers</a:t>
                      </a:r>
                      <a:endParaRPr lang="en-US" dirty="0"/>
                    </a:p>
                  </a:txBody>
                  <a:tcPr/>
                </a:tc>
                <a:tc>
                  <a:txBody>
                    <a:bodyPr/>
                    <a:lstStyle/>
                    <a:p>
                      <a:r>
                        <a:rPr lang="en-US" sz="1600" dirty="0" smtClean="0"/>
                        <a:t>Treat some forms of self injurious behaviors</a:t>
                      </a:r>
                      <a:endParaRPr lang="en-US" sz="1600" dirty="0"/>
                    </a:p>
                  </a:txBody>
                  <a:tcPr/>
                </a:tc>
                <a:tc>
                  <a:txBody>
                    <a:bodyPr/>
                    <a:lstStyle/>
                    <a:p>
                      <a:r>
                        <a:rPr lang="en-US" sz="1600" dirty="0" smtClean="0"/>
                        <a:t>naltrexone (</a:t>
                      </a:r>
                      <a:r>
                        <a:rPr lang="en-US" sz="1600" dirty="0" err="1" smtClean="0"/>
                        <a:t>RiVea</a:t>
                      </a:r>
                      <a:r>
                        <a:rPr lang="en-US" sz="1600" dirty="0" smtClean="0"/>
                        <a:t>)</a:t>
                      </a:r>
                      <a:endParaRPr lang="en-US" sz="1600" dirty="0"/>
                    </a:p>
                  </a:txBody>
                  <a:tcPr/>
                </a:tc>
              </a:tr>
            </a:tbl>
          </a:graphicData>
        </a:graphic>
      </p:graphicFrame>
      <p:sp>
        <p:nvSpPr>
          <p:cNvPr id="6" name="Slide Number Placeholder 5"/>
          <p:cNvSpPr>
            <a:spLocks noGrp="1"/>
          </p:cNvSpPr>
          <p:nvPr>
            <p:ph type="sldNum" sz="quarter" idx="11"/>
          </p:nvPr>
        </p:nvSpPr>
        <p:spPr/>
        <p:txBody>
          <a:bodyPr/>
          <a:lstStyle/>
          <a:p>
            <a:fld id="{AD0FFFC4-5F0F-4282-B594-3706F94AD865}" type="slidenum">
              <a:rPr lang="en-US" smtClean="0"/>
              <a:pPr/>
              <a:t>59</a:t>
            </a:fld>
            <a:endParaRPr lang="en-US"/>
          </a:p>
        </p:txBody>
      </p:sp>
    </p:spTree>
    <p:extLst>
      <p:ext uri="{BB962C8B-B14F-4D97-AF65-F5344CB8AC3E}">
        <p14:creationId xmlns="" xmlns:p14="http://schemas.microsoft.com/office/powerpoint/2010/main" val="405956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000" b="0" dirty="0" smtClean="0">
                <a:solidFill>
                  <a:schemeClr val="accent1">
                    <a:lumMod val="75000"/>
                  </a:schemeClr>
                </a:solidFill>
                <a:effectLst/>
              </a:rPr>
              <a:t>Prescribed </a:t>
            </a:r>
            <a:r>
              <a:rPr lang="en-US" sz="4000" b="0" dirty="0" err="1" smtClean="0">
                <a:solidFill>
                  <a:schemeClr val="accent1">
                    <a:lumMod val="75000"/>
                  </a:schemeClr>
                </a:solidFill>
                <a:effectLst/>
              </a:rPr>
              <a:t>vs</a:t>
            </a:r>
            <a:r>
              <a:rPr lang="en-US" sz="4000" b="0" dirty="0" smtClean="0">
                <a:solidFill>
                  <a:schemeClr val="accent1">
                    <a:lumMod val="75000"/>
                  </a:schemeClr>
                </a:solidFill>
                <a:effectLst/>
              </a:rPr>
              <a:t> Over-the-Counter</a:t>
            </a:r>
            <a:endParaRPr lang="en-US" sz="40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sz="3200" b="1" dirty="0" smtClean="0"/>
              <a:t>Prescribed medications:</a:t>
            </a:r>
          </a:p>
          <a:p>
            <a:pPr lvl="1"/>
            <a:r>
              <a:rPr lang="en-US" sz="2000" b="1" dirty="0" smtClean="0"/>
              <a:t>Require an order from a healthcare provider</a:t>
            </a:r>
          </a:p>
          <a:p>
            <a:pPr lvl="2"/>
            <a:r>
              <a:rPr lang="en-US" sz="2000" dirty="0" smtClean="0"/>
              <a:t>Physician</a:t>
            </a:r>
          </a:p>
          <a:p>
            <a:pPr lvl="2"/>
            <a:r>
              <a:rPr lang="en-US" sz="2000" dirty="0" smtClean="0"/>
              <a:t>Physicians Assistant</a:t>
            </a:r>
          </a:p>
          <a:p>
            <a:pPr lvl="2"/>
            <a:r>
              <a:rPr lang="en-US" sz="2000" dirty="0" smtClean="0"/>
              <a:t>Advanced Nurse Practitioner</a:t>
            </a:r>
          </a:p>
          <a:p>
            <a:pPr lvl="2"/>
            <a:r>
              <a:rPr lang="en-US" sz="2000" dirty="0" smtClean="0"/>
              <a:t>Osteopath</a:t>
            </a:r>
          </a:p>
          <a:p>
            <a:pPr lvl="2"/>
            <a:r>
              <a:rPr lang="en-US" sz="2000" dirty="0" smtClean="0"/>
              <a:t>Optometrist</a:t>
            </a:r>
          </a:p>
          <a:p>
            <a:pPr lvl="2"/>
            <a:r>
              <a:rPr lang="en-US" sz="2000" dirty="0" smtClean="0"/>
              <a:t>Podiatrist</a:t>
            </a:r>
          </a:p>
          <a:p>
            <a:pPr lvl="2"/>
            <a:r>
              <a:rPr lang="en-US" sz="2000" dirty="0" smtClean="0"/>
              <a:t>Dentist</a:t>
            </a:r>
          </a:p>
          <a:p>
            <a:pPr lvl="1"/>
            <a:r>
              <a:rPr lang="en-US" sz="2000" b="1" dirty="0" smtClean="0"/>
              <a:t>Must be obtained from a Pharmacy</a:t>
            </a:r>
            <a:endParaRPr lang="en-US" sz="2000" b="1"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6</a:t>
            </a:fld>
            <a:endParaRPr lang="en-US"/>
          </a:p>
        </p:txBody>
      </p:sp>
    </p:spTree>
    <p:extLst>
      <p:ext uri="{BB962C8B-B14F-4D97-AF65-F5344CB8AC3E}">
        <p14:creationId xmlns="" xmlns:p14="http://schemas.microsoft.com/office/powerpoint/2010/main" val="17473541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Psychotropic Medications</a:t>
            </a:r>
            <a:endParaRPr lang="en-US" dirty="0"/>
          </a:p>
        </p:txBody>
      </p:sp>
      <p:sp>
        <p:nvSpPr>
          <p:cNvPr id="3" name="Content Placeholder 2"/>
          <p:cNvSpPr>
            <a:spLocks noGrp="1"/>
          </p:cNvSpPr>
          <p:nvPr>
            <p:ph idx="1"/>
          </p:nvPr>
        </p:nvSpPr>
        <p:spPr>
          <a:ln>
            <a:solidFill>
              <a:schemeClr val="accent1">
                <a:lumMod val="75000"/>
              </a:schemeClr>
            </a:solidFill>
          </a:ln>
        </p:spPr>
        <p:txBody>
          <a:bodyPr>
            <a:normAutofit lnSpcReduction="10000"/>
          </a:bodyPr>
          <a:lstStyle/>
          <a:p>
            <a:r>
              <a:rPr lang="en-US" dirty="0" smtClean="0"/>
              <a:t>Overview &amp; General </a:t>
            </a:r>
          </a:p>
          <a:p>
            <a:pPr lvl="1">
              <a:buFont typeface="Wingdings" pitchFamily="2" charset="2"/>
              <a:buChar char="q"/>
            </a:pPr>
            <a:r>
              <a:rPr lang="en-US" sz="2200" dirty="0" smtClean="0"/>
              <a:t>Psychotropic medications are medications prescribed to stabilize or improve mood, mental status, or behavior. </a:t>
            </a:r>
          </a:p>
          <a:p>
            <a:pPr lvl="1">
              <a:buFont typeface="Wingdings" pitchFamily="2" charset="2"/>
              <a:buChar char="q"/>
            </a:pPr>
            <a:r>
              <a:rPr lang="en-US" sz="2200" dirty="0" smtClean="0"/>
              <a:t>They are used to modify emotions or behavior.</a:t>
            </a:r>
          </a:p>
          <a:p>
            <a:pPr lvl="1">
              <a:buFont typeface="Wingdings" pitchFamily="2" charset="2"/>
              <a:buChar char="q"/>
            </a:pPr>
            <a:r>
              <a:rPr lang="en-US" sz="2200" dirty="0" smtClean="0"/>
              <a:t>Sometimes called “psychiatric” or “psychoactive” medications.</a:t>
            </a:r>
          </a:p>
          <a:p>
            <a:pPr lvl="1">
              <a:buFont typeface="Wingdings" pitchFamily="2" charset="2"/>
              <a:buChar char="q"/>
            </a:pPr>
            <a:r>
              <a:rPr lang="en-US" sz="2200" dirty="0" smtClean="0"/>
              <a:t>Some medications may have more than one purpose.</a:t>
            </a:r>
          </a:p>
          <a:p>
            <a:pPr lvl="2">
              <a:buFont typeface="Wingdings" pitchFamily="2" charset="2"/>
              <a:buChar char="q"/>
            </a:pPr>
            <a:r>
              <a:rPr lang="en-US" sz="2200" dirty="0" err="1" smtClean="0"/>
              <a:t>Tegretol</a:t>
            </a:r>
            <a:r>
              <a:rPr lang="en-US" sz="2200" dirty="0" smtClean="0"/>
              <a:t> (carbamazepine) may be used to control seizures in an individual with epilepsy.</a:t>
            </a:r>
          </a:p>
          <a:p>
            <a:pPr lvl="2">
              <a:buFont typeface="Wingdings" pitchFamily="2" charset="2"/>
              <a:buChar char="q"/>
            </a:pPr>
            <a:r>
              <a:rPr lang="en-US" sz="2200" dirty="0" err="1" smtClean="0"/>
              <a:t>Tegretol</a:t>
            </a:r>
            <a:r>
              <a:rPr lang="en-US" sz="2200" dirty="0" smtClean="0"/>
              <a:t> can be used to reduce mood swings in a person with Bipolar disorder. When used in this way, it is called a psychotropic medication.</a:t>
            </a:r>
          </a:p>
        </p:txBody>
      </p:sp>
      <p:sp>
        <p:nvSpPr>
          <p:cNvPr id="5" name="Slide Number Placeholder 4"/>
          <p:cNvSpPr>
            <a:spLocks noGrp="1"/>
          </p:cNvSpPr>
          <p:nvPr>
            <p:ph type="sldNum" sz="quarter" idx="11"/>
          </p:nvPr>
        </p:nvSpPr>
        <p:spPr/>
        <p:txBody>
          <a:bodyPr/>
          <a:lstStyle/>
          <a:p>
            <a:fld id="{AD0FFFC4-5F0F-4282-B594-3706F94AD865}" type="slidenum">
              <a:rPr lang="en-US" smtClean="0"/>
              <a:pPr/>
              <a:t>60</a:t>
            </a:fld>
            <a:endParaRPr lang="en-US"/>
          </a:p>
        </p:txBody>
      </p:sp>
    </p:spTree>
    <p:extLst>
      <p:ext uri="{BB962C8B-B14F-4D97-AF65-F5344CB8AC3E}">
        <p14:creationId xmlns="" xmlns:p14="http://schemas.microsoft.com/office/powerpoint/2010/main" val="16315469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a:ln w="12700">
                  <a:solidFill>
                    <a:srgbClr val="675D59"/>
                  </a:solidFill>
                </a:ln>
                <a:solidFill>
                  <a:srgbClr val="FF7605">
                    <a:lumMod val="75000"/>
                  </a:srgbClr>
                </a:solidFill>
                <a:effectLst/>
              </a:rPr>
              <a:t>Psychotropic </a:t>
            </a:r>
            <a:r>
              <a:rPr lang="en-US" sz="4000" b="0" dirty="0" smtClean="0">
                <a:ln w="12700">
                  <a:solidFill>
                    <a:srgbClr val="675D59"/>
                  </a:solidFill>
                </a:ln>
                <a:solidFill>
                  <a:srgbClr val="FF7605">
                    <a:lumMod val="75000"/>
                  </a:srgbClr>
                </a:solidFill>
                <a:effectLst/>
              </a:rPr>
              <a:t>Medications, </a:t>
            </a:r>
            <a:r>
              <a:rPr lang="en-US" sz="4000" b="0" dirty="0" err="1" smtClean="0">
                <a:ln w="12700">
                  <a:solidFill>
                    <a:srgbClr val="675D59"/>
                  </a:solidFill>
                </a:ln>
                <a:solidFill>
                  <a:srgbClr val="FF7605">
                    <a:lumMod val="75000"/>
                  </a:srgbClr>
                </a:solidFill>
                <a:effectLst/>
              </a:rPr>
              <a:t>cont</a:t>
            </a:r>
            <a:r>
              <a:rPr lang="en-US" sz="4000" b="0" dirty="0" smtClean="0">
                <a:ln w="12700">
                  <a:solidFill>
                    <a:srgbClr val="675D59"/>
                  </a:solidFill>
                </a:ln>
                <a:solidFill>
                  <a:srgbClr val="FF7605">
                    <a:lumMod val="75000"/>
                  </a:srgbClr>
                </a:solidFill>
                <a:effectLst/>
              </a:rPr>
              <a:t>…</a:t>
            </a:r>
            <a:endParaRPr lang="en-US" dirty="0"/>
          </a:p>
        </p:txBody>
      </p:sp>
      <p:sp>
        <p:nvSpPr>
          <p:cNvPr id="3" name="Content Placeholder 2"/>
          <p:cNvSpPr>
            <a:spLocks noGrp="1"/>
          </p:cNvSpPr>
          <p:nvPr>
            <p:ph idx="1"/>
          </p:nvPr>
        </p:nvSpPr>
        <p:spPr>
          <a:ln>
            <a:solidFill>
              <a:schemeClr val="accent1">
                <a:lumMod val="75000"/>
              </a:schemeClr>
            </a:solidFill>
          </a:ln>
        </p:spPr>
        <p:txBody>
          <a:bodyPr>
            <a:normAutofit/>
          </a:bodyPr>
          <a:lstStyle/>
          <a:p>
            <a:r>
              <a:rPr lang="en-US" sz="2000" dirty="0" smtClean="0"/>
              <a:t>Many service providers &amp; families find the therapeutic action grouping the most useful:</a:t>
            </a:r>
          </a:p>
          <a:p>
            <a:endParaRPr lang="en-US" sz="2000" dirty="0"/>
          </a:p>
          <a:p>
            <a:endParaRPr lang="en-US" sz="2000" dirty="0"/>
          </a:p>
        </p:txBody>
      </p:sp>
      <p:graphicFrame>
        <p:nvGraphicFramePr>
          <p:cNvPr id="4" name="Table 3"/>
          <p:cNvGraphicFramePr>
            <a:graphicFrameLocks noGrp="1"/>
          </p:cNvGraphicFramePr>
          <p:nvPr>
            <p:extLst>
              <p:ext uri="{D42A27DB-BD31-4B8C-83A1-F6EECF244321}">
                <p14:modId xmlns="" xmlns:p14="http://schemas.microsoft.com/office/powerpoint/2010/main" val="3396291803"/>
              </p:ext>
            </p:extLst>
          </p:nvPr>
        </p:nvGraphicFramePr>
        <p:xfrm>
          <a:off x="1676400" y="1600200"/>
          <a:ext cx="6096000" cy="32969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sz="1600" dirty="0" smtClean="0"/>
                        <a:t>Therapeutic</a:t>
                      </a:r>
                      <a:r>
                        <a:rPr lang="en-US" sz="1600" baseline="0" dirty="0" smtClean="0"/>
                        <a:t> Actions</a:t>
                      </a:r>
                      <a:endParaRPr lang="en-US" sz="1600" dirty="0"/>
                    </a:p>
                  </a:txBody>
                  <a:tcPr/>
                </a:tc>
                <a:tc>
                  <a:txBody>
                    <a:bodyPr/>
                    <a:lstStyle/>
                    <a:p>
                      <a:pPr algn="ctr"/>
                      <a:r>
                        <a:rPr lang="en-US" sz="1600" dirty="0" smtClean="0"/>
                        <a:t>Effect</a:t>
                      </a:r>
                      <a:endParaRPr lang="en-US" sz="1600" dirty="0"/>
                    </a:p>
                  </a:txBody>
                  <a:tcPr/>
                </a:tc>
                <a:tc>
                  <a:txBody>
                    <a:bodyPr/>
                    <a:lstStyle/>
                    <a:p>
                      <a:pPr algn="ctr"/>
                      <a:r>
                        <a:rPr lang="en-US" sz="1600" dirty="0" smtClean="0"/>
                        <a:t>Examples</a:t>
                      </a:r>
                      <a:endParaRPr lang="en-US" sz="1600" dirty="0"/>
                    </a:p>
                  </a:txBody>
                  <a:tcPr/>
                </a:tc>
              </a:tr>
              <a:tr h="370840">
                <a:tc>
                  <a:txBody>
                    <a:bodyPr/>
                    <a:lstStyle/>
                    <a:p>
                      <a:r>
                        <a:rPr lang="en-US" sz="1600" dirty="0" smtClean="0"/>
                        <a:t>Antidepressants</a:t>
                      </a:r>
                      <a:endParaRPr lang="en-US" sz="1600" dirty="0"/>
                    </a:p>
                  </a:txBody>
                  <a:tcPr/>
                </a:tc>
                <a:tc>
                  <a:txBody>
                    <a:bodyPr/>
                    <a:lstStyle/>
                    <a:p>
                      <a:r>
                        <a:rPr lang="en-US" sz="1200" dirty="0" smtClean="0"/>
                        <a:t>Elevate mood in people who are depressed</a:t>
                      </a:r>
                      <a:endParaRPr lang="en-US" sz="1200" dirty="0"/>
                    </a:p>
                  </a:txBody>
                  <a:tcPr/>
                </a:tc>
                <a:tc>
                  <a:txBody>
                    <a:bodyPr/>
                    <a:lstStyle/>
                    <a:p>
                      <a:r>
                        <a:rPr lang="en-US" sz="1200" dirty="0" smtClean="0"/>
                        <a:t>fluoxetine (Prozac)</a:t>
                      </a:r>
                    </a:p>
                    <a:p>
                      <a:r>
                        <a:rPr lang="en-US" sz="1200" dirty="0" smtClean="0"/>
                        <a:t>paroxetine (Paxil)</a:t>
                      </a:r>
                    </a:p>
                    <a:p>
                      <a:r>
                        <a:rPr lang="en-US" sz="1200" dirty="0" smtClean="0"/>
                        <a:t>sertraline (Zoloft)</a:t>
                      </a:r>
                    </a:p>
                    <a:p>
                      <a:r>
                        <a:rPr lang="en-US" sz="1200" dirty="0" smtClean="0"/>
                        <a:t>imipramine (</a:t>
                      </a:r>
                      <a:r>
                        <a:rPr lang="en-US" sz="1200" dirty="0" err="1" smtClean="0"/>
                        <a:t>Tofranil</a:t>
                      </a:r>
                      <a:r>
                        <a:rPr lang="en-US" sz="1200" dirty="0" smtClean="0"/>
                        <a:t>)</a:t>
                      </a:r>
                      <a:endParaRPr lang="en-US" sz="1200" dirty="0"/>
                    </a:p>
                  </a:txBody>
                  <a:tcPr/>
                </a:tc>
              </a:tr>
              <a:tr h="370840">
                <a:tc>
                  <a:txBody>
                    <a:bodyPr/>
                    <a:lstStyle/>
                    <a:p>
                      <a:r>
                        <a:rPr lang="en-US" sz="1600" dirty="0" smtClean="0"/>
                        <a:t>Antianxiety</a:t>
                      </a:r>
                      <a:endParaRPr lang="en-US" sz="1600" dirty="0"/>
                    </a:p>
                  </a:txBody>
                  <a:tcPr/>
                </a:tc>
                <a:tc>
                  <a:txBody>
                    <a:bodyPr/>
                    <a:lstStyle/>
                    <a:p>
                      <a:r>
                        <a:rPr lang="en-US" sz="1200" dirty="0" smtClean="0"/>
                        <a:t>Used to treat anxiety disorders and reduce anxiety</a:t>
                      </a:r>
                      <a:r>
                        <a:rPr lang="en-US" sz="1200" baseline="0" dirty="0" smtClean="0"/>
                        <a:t> symptoms</a:t>
                      </a:r>
                      <a:endParaRPr lang="en-US" sz="1200" dirty="0"/>
                    </a:p>
                  </a:txBody>
                  <a:tcPr/>
                </a:tc>
                <a:tc>
                  <a:txBody>
                    <a:bodyPr/>
                    <a:lstStyle/>
                    <a:p>
                      <a:r>
                        <a:rPr lang="en-US" sz="1200" dirty="0" smtClean="0"/>
                        <a:t>clonazepam (</a:t>
                      </a:r>
                      <a:r>
                        <a:rPr lang="en-US" sz="1200" dirty="0" err="1" smtClean="0"/>
                        <a:t>Klonapin</a:t>
                      </a:r>
                      <a:r>
                        <a:rPr lang="en-US" sz="1200" dirty="0" smtClean="0"/>
                        <a:t>)</a:t>
                      </a:r>
                    </a:p>
                    <a:p>
                      <a:r>
                        <a:rPr lang="en-US" sz="1200" dirty="0" err="1" smtClean="0"/>
                        <a:t>lorazepam</a:t>
                      </a:r>
                      <a:r>
                        <a:rPr lang="en-US" sz="1200" dirty="0" smtClean="0"/>
                        <a:t> (Ativan)</a:t>
                      </a:r>
                    </a:p>
                    <a:p>
                      <a:r>
                        <a:rPr lang="en-US" sz="1200" dirty="0" err="1" smtClean="0"/>
                        <a:t>buspirone</a:t>
                      </a:r>
                      <a:r>
                        <a:rPr lang="en-US" sz="1200" dirty="0" smtClean="0"/>
                        <a:t> (</a:t>
                      </a:r>
                      <a:r>
                        <a:rPr lang="en-US" sz="1200" dirty="0" err="1" smtClean="0"/>
                        <a:t>BuSpar</a:t>
                      </a:r>
                      <a:r>
                        <a:rPr lang="en-US" sz="1200" dirty="0" smtClean="0"/>
                        <a:t>)</a:t>
                      </a:r>
                      <a:endParaRPr lang="en-US" sz="1200" dirty="0"/>
                    </a:p>
                  </a:txBody>
                  <a:tcPr/>
                </a:tc>
              </a:tr>
              <a:tr h="370840">
                <a:tc>
                  <a:txBody>
                    <a:bodyPr/>
                    <a:lstStyle/>
                    <a:p>
                      <a:r>
                        <a:rPr lang="en-US" sz="1600" dirty="0" smtClean="0"/>
                        <a:t>Mood</a:t>
                      </a:r>
                      <a:r>
                        <a:rPr lang="en-US" sz="1600" baseline="0" dirty="0" smtClean="0"/>
                        <a:t> Stabilizers</a:t>
                      </a:r>
                      <a:endParaRPr lang="en-US" sz="1600" dirty="0"/>
                    </a:p>
                  </a:txBody>
                  <a:tcPr/>
                </a:tc>
                <a:tc>
                  <a:txBody>
                    <a:bodyPr/>
                    <a:lstStyle/>
                    <a:p>
                      <a:r>
                        <a:rPr lang="en-US" sz="1200" dirty="0" smtClean="0"/>
                        <a:t>Reduce mood swings in individuals with manic-depressive illness</a:t>
                      </a:r>
                      <a:endParaRPr lang="en-US" sz="1200" dirty="0"/>
                    </a:p>
                  </a:txBody>
                  <a:tcPr/>
                </a:tc>
                <a:tc>
                  <a:txBody>
                    <a:bodyPr/>
                    <a:lstStyle/>
                    <a:p>
                      <a:r>
                        <a:rPr lang="en-US" sz="1200" dirty="0" smtClean="0"/>
                        <a:t>carbamazepine (</a:t>
                      </a:r>
                      <a:r>
                        <a:rPr lang="en-US" sz="1200" dirty="0" err="1" smtClean="0"/>
                        <a:t>Tegretol</a:t>
                      </a:r>
                      <a:r>
                        <a:rPr lang="en-US" sz="1200" dirty="0" smtClean="0"/>
                        <a:t>)</a:t>
                      </a:r>
                    </a:p>
                    <a:p>
                      <a:r>
                        <a:rPr lang="en-US" sz="1200" dirty="0" smtClean="0"/>
                        <a:t>lithium (</a:t>
                      </a:r>
                      <a:r>
                        <a:rPr lang="en-US" sz="1200" dirty="0" err="1" smtClean="0"/>
                        <a:t>Lithonate</a:t>
                      </a:r>
                      <a:r>
                        <a:rPr lang="en-US" sz="1200" dirty="0" smtClean="0"/>
                        <a:t>)</a:t>
                      </a:r>
                    </a:p>
                    <a:p>
                      <a:r>
                        <a:rPr lang="en-US" sz="1200" dirty="0" err="1" smtClean="0"/>
                        <a:t>valproic</a:t>
                      </a:r>
                      <a:r>
                        <a:rPr lang="en-US" sz="1200" dirty="0" smtClean="0"/>
                        <a:t> acid</a:t>
                      </a:r>
                      <a:r>
                        <a:rPr lang="en-US" sz="1200" baseline="0" dirty="0" smtClean="0"/>
                        <a:t> (</a:t>
                      </a:r>
                      <a:r>
                        <a:rPr lang="en-US" sz="1200" baseline="0" dirty="0" err="1" smtClean="0"/>
                        <a:t>Depakene</a:t>
                      </a:r>
                      <a:r>
                        <a:rPr lang="en-US" sz="1200" baseline="0" dirty="0" smtClean="0"/>
                        <a:t>, Depakote)</a:t>
                      </a:r>
                      <a:endParaRPr lang="en-US" sz="1200" dirty="0"/>
                    </a:p>
                  </a:txBody>
                  <a:tcPr/>
                </a:tc>
              </a:tr>
              <a:tr h="370840">
                <a:tc>
                  <a:txBody>
                    <a:bodyPr/>
                    <a:lstStyle/>
                    <a:p>
                      <a:r>
                        <a:rPr lang="en-US" sz="1600" dirty="0" smtClean="0"/>
                        <a:t>Antipsychotic</a:t>
                      </a:r>
                      <a:r>
                        <a:rPr lang="en-US" sz="1600" baseline="0" dirty="0" smtClean="0"/>
                        <a:t>s or Neuroleptics</a:t>
                      </a:r>
                      <a:endParaRPr lang="en-US" sz="1600" dirty="0"/>
                    </a:p>
                  </a:txBody>
                  <a:tcPr/>
                </a:tc>
                <a:tc>
                  <a:txBody>
                    <a:bodyPr/>
                    <a:lstStyle/>
                    <a:p>
                      <a:r>
                        <a:rPr lang="en-US" sz="1200" dirty="0" smtClean="0"/>
                        <a:t>Treat psychotic disorders such as schizophrenia. Reduce psychotic symptoms</a:t>
                      </a:r>
                      <a:endParaRPr lang="en-US" sz="1200" dirty="0"/>
                    </a:p>
                  </a:txBody>
                  <a:tcPr/>
                </a:tc>
                <a:tc>
                  <a:txBody>
                    <a:bodyPr/>
                    <a:lstStyle/>
                    <a:p>
                      <a:r>
                        <a:rPr lang="en-US" sz="1200" dirty="0" smtClean="0"/>
                        <a:t>haloperidol (Haldol)</a:t>
                      </a:r>
                    </a:p>
                    <a:p>
                      <a:r>
                        <a:rPr lang="en-US" sz="1200" dirty="0" err="1" smtClean="0"/>
                        <a:t>risperidone</a:t>
                      </a:r>
                      <a:r>
                        <a:rPr lang="en-US" sz="1200" dirty="0" smtClean="0"/>
                        <a:t> (Risperdal)</a:t>
                      </a:r>
                    </a:p>
                    <a:p>
                      <a:r>
                        <a:rPr lang="en-US" sz="1200" dirty="0" smtClean="0"/>
                        <a:t>olanzapine (</a:t>
                      </a:r>
                      <a:r>
                        <a:rPr lang="en-US" sz="1200" dirty="0" err="1" smtClean="0"/>
                        <a:t>Zyprexa</a:t>
                      </a:r>
                      <a:r>
                        <a:rPr lang="en-US" sz="1200" dirty="0" smtClean="0"/>
                        <a:t>)</a:t>
                      </a:r>
                      <a:endParaRPr lang="en-US" sz="1200" dirty="0"/>
                    </a:p>
                  </a:txBody>
                  <a:tcPr/>
                </a:tc>
              </a:tr>
            </a:tbl>
          </a:graphicData>
        </a:graphic>
      </p:graphicFrame>
      <p:sp>
        <p:nvSpPr>
          <p:cNvPr id="6" name="Slide Number Placeholder 5"/>
          <p:cNvSpPr>
            <a:spLocks noGrp="1"/>
          </p:cNvSpPr>
          <p:nvPr>
            <p:ph type="sldNum" sz="quarter" idx="11"/>
          </p:nvPr>
        </p:nvSpPr>
        <p:spPr/>
        <p:txBody>
          <a:bodyPr/>
          <a:lstStyle/>
          <a:p>
            <a:fld id="{AD0FFFC4-5F0F-4282-B594-3706F94AD865}" type="slidenum">
              <a:rPr lang="en-US" smtClean="0"/>
              <a:pPr/>
              <a:t>61</a:t>
            </a:fld>
            <a:endParaRPr lang="en-US"/>
          </a:p>
        </p:txBody>
      </p:sp>
    </p:spTree>
    <p:extLst>
      <p:ext uri="{BB962C8B-B14F-4D97-AF65-F5344CB8AC3E}">
        <p14:creationId xmlns="" xmlns:p14="http://schemas.microsoft.com/office/powerpoint/2010/main" val="37228383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Adverse Reactions</a:t>
            </a:r>
            <a:endParaRPr lang="en-US" dirty="0"/>
          </a:p>
        </p:txBody>
      </p:sp>
      <p:sp>
        <p:nvSpPr>
          <p:cNvPr id="3" name="Content Placeholder 2"/>
          <p:cNvSpPr>
            <a:spLocks noGrp="1"/>
          </p:cNvSpPr>
          <p:nvPr>
            <p:ph idx="1"/>
          </p:nvPr>
        </p:nvSpPr>
        <p:spPr>
          <a:ln w="12700">
            <a:solidFill>
              <a:schemeClr val="accent1">
                <a:lumMod val="75000"/>
              </a:schemeClr>
            </a:solidFill>
          </a:ln>
        </p:spPr>
        <p:txBody>
          <a:bodyPr>
            <a:normAutofit lnSpcReduction="10000"/>
          </a:bodyPr>
          <a:lstStyle/>
          <a:p>
            <a:r>
              <a:rPr lang="en-US" sz="2400" dirty="0" smtClean="0"/>
              <a:t>A high dose of medication can be poisonous or harmful to the patient</a:t>
            </a:r>
          </a:p>
          <a:p>
            <a:r>
              <a:rPr lang="en-US" sz="2400" dirty="0" smtClean="0"/>
              <a:t>Symptoms Include:</a:t>
            </a:r>
          </a:p>
          <a:p>
            <a:pPr lvl="1">
              <a:buFont typeface="Wingdings" pitchFamily="2" charset="2"/>
              <a:buChar char="§"/>
            </a:pPr>
            <a:r>
              <a:rPr lang="en-US" dirty="0" smtClean="0"/>
              <a:t>Blurred or double vision</a:t>
            </a:r>
          </a:p>
          <a:p>
            <a:pPr lvl="1">
              <a:buFont typeface="Wingdings" pitchFamily="2" charset="2"/>
              <a:buChar char="§"/>
            </a:pPr>
            <a:r>
              <a:rPr lang="en-US" dirty="0" smtClean="0"/>
              <a:t>Convulsions/seizures</a:t>
            </a:r>
          </a:p>
          <a:p>
            <a:pPr lvl="1">
              <a:buFont typeface="Wingdings" pitchFamily="2" charset="2"/>
              <a:buChar char="§"/>
            </a:pPr>
            <a:r>
              <a:rPr lang="en-US" dirty="0" smtClean="0"/>
              <a:t>Muscle weakness that is severe</a:t>
            </a:r>
          </a:p>
          <a:p>
            <a:pPr lvl="1">
              <a:buFont typeface="Wingdings" pitchFamily="2" charset="2"/>
              <a:buChar char="§"/>
            </a:pPr>
            <a:r>
              <a:rPr lang="en-US" dirty="0" smtClean="0"/>
              <a:t>Confusion</a:t>
            </a:r>
          </a:p>
          <a:p>
            <a:pPr lvl="1">
              <a:buFont typeface="Wingdings" pitchFamily="2" charset="2"/>
              <a:buChar char="§"/>
            </a:pPr>
            <a:r>
              <a:rPr lang="en-US" dirty="0" smtClean="0"/>
              <a:t>Shortness of breath</a:t>
            </a:r>
          </a:p>
          <a:p>
            <a:pPr lvl="1">
              <a:buFont typeface="Wingdings" pitchFamily="2" charset="2"/>
              <a:buChar char="§"/>
            </a:pPr>
            <a:r>
              <a:rPr lang="en-US" dirty="0" smtClean="0"/>
              <a:t>Unusually sleepy or groggy</a:t>
            </a:r>
          </a:p>
          <a:p>
            <a:pPr lvl="1">
              <a:buFont typeface="Wingdings" pitchFamily="2" charset="2"/>
              <a:buChar char="§"/>
            </a:pPr>
            <a:r>
              <a:rPr lang="en-US" dirty="0" smtClean="0"/>
              <a:t>Vomiting</a:t>
            </a:r>
          </a:p>
          <a:p>
            <a:r>
              <a:rPr lang="en-US" sz="2400" dirty="0" smtClean="0"/>
              <a:t>If you notice any symptoms of overdose, toxic dose or adverse reactions, you must ACT!</a:t>
            </a:r>
          </a:p>
          <a:p>
            <a:r>
              <a:rPr lang="en-US" sz="2400" dirty="0" smtClean="0"/>
              <a:t>If the reaction seems to be life-threatening, call </a:t>
            </a:r>
            <a:r>
              <a:rPr lang="en-US" sz="2400" b="1" dirty="0" smtClean="0"/>
              <a:t>9-1-1</a:t>
            </a:r>
          </a:p>
          <a:p>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62</a:t>
            </a:fld>
            <a:endParaRPr lang="en-US"/>
          </a:p>
        </p:txBody>
      </p:sp>
    </p:spTree>
    <p:extLst>
      <p:ext uri="{BB962C8B-B14F-4D97-AF65-F5344CB8AC3E}">
        <p14:creationId xmlns="" xmlns:p14="http://schemas.microsoft.com/office/powerpoint/2010/main" val="29501919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Anaphylaxis Symptoms</a:t>
            </a:r>
            <a:endParaRPr lang="en-US" dirty="0"/>
          </a:p>
        </p:txBody>
      </p:sp>
      <p:sp>
        <p:nvSpPr>
          <p:cNvPr id="3" name="Content Placeholder 2"/>
          <p:cNvSpPr>
            <a:spLocks noGrp="1"/>
          </p:cNvSpPr>
          <p:nvPr>
            <p:ph idx="1"/>
          </p:nvPr>
        </p:nvSpPr>
        <p:spPr>
          <a:ln w="12700">
            <a:solidFill>
              <a:schemeClr val="accent1">
                <a:lumMod val="75000"/>
              </a:schemeClr>
            </a:solidFill>
          </a:ln>
        </p:spPr>
        <p:txBody>
          <a:bodyPr/>
          <a:lstStyle/>
          <a:p>
            <a:r>
              <a:rPr lang="en-US" dirty="0" smtClean="0"/>
              <a:t>Watch for the following signs/symptoms of life-threatening Anaphylaxis:</a:t>
            </a:r>
          </a:p>
          <a:p>
            <a:pPr lvl="1"/>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747550167"/>
              </p:ext>
            </p:extLst>
          </p:nvPr>
        </p:nvGraphicFramePr>
        <p:xfrm>
          <a:off x="1752600" y="2209800"/>
          <a:ext cx="6096000" cy="2377440"/>
        </p:xfrm>
        <a:graphic>
          <a:graphicData uri="http://schemas.openxmlformats.org/drawingml/2006/table">
            <a:tbl>
              <a:tblPr bandRow="1">
                <a:tableStyleId>{5C22544A-7EE6-4342-B048-85BDC9FD1C3A}</a:tableStyleId>
              </a:tblPr>
              <a:tblGrid>
                <a:gridCol w="3048000"/>
                <a:gridCol w="3048000"/>
              </a:tblGrid>
              <a:tr h="370840">
                <a:tc>
                  <a:txBody>
                    <a:bodyPr/>
                    <a:lstStyle/>
                    <a:p>
                      <a:r>
                        <a:rPr lang="en-US" sz="2000" b="1" dirty="0" smtClean="0"/>
                        <a:t>Hives</a:t>
                      </a:r>
                      <a:endParaRPr lang="en-US" sz="2000" b="1" dirty="0"/>
                    </a:p>
                  </a:txBody>
                  <a:tcPr/>
                </a:tc>
                <a:tc>
                  <a:txBody>
                    <a:bodyPr/>
                    <a:lstStyle/>
                    <a:p>
                      <a:r>
                        <a:rPr lang="en-US" sz="2000" b="1" dirty="0" smtClean="0"/>
                        <a:t>Low Blood</a:t>
                      </a:r>
                      <a:r>
                        <a:rPr lang="en-US" sz="2000" b="1" baseline="0" dirty="0" smtClean="0"/>
                        <a:t> Pressure/Shock</a:t>
                      </a:r>
                      <a:endParaRPr lang="en-US" sz="2000" b="1" dirty="0"/>
                    </a:p>
                  </a:txBody>
                  <a:tcPr/>
                </a:tc>
              </a:tr>
              <a:tr h="370840">
                <a:tc>
                  <a:txBody>
                    <a:bodyPr/>
                    <a:lstStyle/>
                    <a:p>
                      <a:r>
                        <a:rPr lang="en-US" sz="2000" b="1" dirty="0" smtClean="0"/>
                        <a:t>Wheezing</a:t>
                      </a:r>
                      <a:endParaRPr lang="en-US" sz="2000" b="1" dirty="0"/>
                    </a:p>
                  </a:txBody>
                  <a:tcPr>
                    <a:lnB w="12700" cap="flat" cmpd="sng" algn="ctr">
                      <a:solidFill>
                        <a:schemeClr val="accent1">
                          <a:lumMod val="20000"/>
                          <a:lumOff val="80000"/>
                        </a:schemeClr>
                      </a:solidFill>
                      <a:prstDash val="solid"/>
                      <a:round/>
                      <a:headEnd type="none" w="med" len="med"/>
                      <a:tailEnd type="none" w="med" len="med"/>
                    </a:lnB>
                  </a:tcPr>
                </a:tc>
                <a:tc>
                  <a:txBody>
                    <a:bodyPr/>
                    <a:lstStyle/>
                    <a:p>
                      <a:r>
                        <a:rPr lang="en-US" sz="2000" b="1" dirty="0" smtClean="0"/>
                        <a:t>Swelling</a:t>
                      </a:r>
                      <a:r>
                        <a:rPr lang="en-US" sz="2000" b="1" baseline="0" dirty="0" smtClean="0"/>
                        <a:t> in the Throat</a:t>
                      </a:r>
                      <a:endParaRPr lang="en-US" sz="2000" b="1" dirty="0"/>
                    </a:p>
                  </a:txBody>
                  <a:tcPr/>
                </a:tc>
              </a:tr>
              <a:tr h="370840">
                <a:tc>
                  <a:txBody>
                    <a:bodyPr/>
                    <a:lstStyle/>
                    <a:p>
                      <a:r>
                        <a:rPr lang="en-US" sz="2000" b="1" dirty="0" smtClean="0"/>
                        <a:t>Generalized Itching</a:t>
                      </a:r>
                      <a:endParaRPr lang="en-US" sz="2000" b="1" dirty="0"/>
                    </a:p>
                  </a:txBody>
                  <a:tcPr>
                    <a:lnT w="12700" cap="flat" cmpd="sng" algn="ctr">
                      <a:solidFill>
                        <a:schemeClr val="accent1">
                          <a:lumMod val="20000"/>
                          <a:lumOff val="80000"/>
                        </a:schemeClr>
                      </a:solidFill>
                      <a:prstDash val="solid"/>
                      <a:round/>
                      <a:headEnd type="none" w="med" len="med"/>
                      <a:tailEnd type="none" w="med" len="med"/>
                    </a:lnT>
                  </a:tcPr>
                </a:tc>
                <a:tc>
                  <a:txBody>
                    <a:bodyPr/>
                    <a:lstStyle/>
                    <a:p>
                      <a:r>
                        <a:rPr lang="en-US" sz="2000" b="1" dirty="0" smtClean="0"/>
                        <a:t>Itching of the Eyes or Nose</a:t>
                      </a:r>
                    </a:p>
                  </a:txBody>
                  <a:tcPr/>
                </a:tc>
              </a:tr>
              <a:tr h="370840">
                <a:tc>
                  <a:txBody>
                    <a:bodyPr/>
                    <a:lstStyle/>
                    <a:p>
                      <a:r>
                        <a:rPr lang="en-US" sz="2000" b="1" dirty="0" smtClean="0"/>
                        <a:t>Sore or Itchy Throat</a:t>
                      </a:r>
                      <a:endParaRPr lang="en-US" sz="2000" b="1" dirty="0"/>
                    </a:p>
                  </a:txBody>
                  <a:tcPr/>
                </a:tc>
                <a:tc>
                  <a:txBody>
                    <a:bodyPr/>
                    <a:lstStyle/>
                    <a:p>
                      <a:r>
                        <a:rPr lang="en-US" sz="2000" b="1" dirty="0" smtClean="0"/>
                        <a:t>Cough</a:t>
                      </a:r>
                      <a:endParaRPr lang="en-US" sz="2000" b="1" dirty="0"/>
                    </a:p>
                  </a:txBody>
                  <a:tcPr/>
                </a:tc>
              </a:tr>
              <a:tr h="370840">
                <a:tc>
                  <a:txBody>
                    <a:bodyPr/>
                    <a:lstStyle/>
                    <a:p>
                      <a:r>
                        <a:rPr lang="en-US" sz="2000" b="1" dirty="0" smtClean="0"/>
                        <a:t>Difficulty Breathing</a:t>
                      </a:r>
                      <a:endParaRPr lang="en-US" sz="2000" b="1" dirty="0"/>
                    </a:p>
                  </a:txBody>
                  <a:tcPr/>
                </a:tc>
                <a:tc>
                  <a:txBody>
                    <a:bodyPr/>
                    <a:lstStyle/>
                    <a:p>
                      <a:r>
                        <a:rPr lang="en-US" sz="2000" b="1" dirty="0" smtClean="0"/>
                        <a:t>Flushing of the Skin</a:t>
                      </a:r>
                      <a:endParaRPr lang="en-US" sz="2000" b="1" dirty="0"/>
                    </a:p>
                  </a:txBody>
                  <a:tcPr/>
                </a:tc>
              </a:tr>
              <a:tr h="370840">
                <a:tc>
                  <a:txBody>
                    <a:bodyPr/>
                    <a:lstStyle/>
                    <a:p>
                      <a:r>
                        <a:rPr lang="en-US" sz="2000" b="1" dirty="0" smtClean="0"/>
                        <a:t>Abdominal</a:t>
                      </a:r>
                      <a:r>
                        <a:rPr lang="en-US" sz="2000" b="1" baseline="0" dirty="0" smtClean="0"/>
                        <a:t> Cramps</a:t>
                      </a:r>
                      <a:endParaRPr lang="en-US" sz="2000" b="1" dirty="0"/>
                    </a:p>
                  </a:txBody>
                  <a:tcPr/>
                </a:tc>
                <a:tc>
                  <a:txBody>
                    <a:bodyPr/>
                    <a:lstStyle/>
                    <a:p>
                      <a:r>
                        <a:rPr lang="en-US" sz="2000" b="1" dirty="0" smtClean="0"/>
                        <a:t>Increased Heart</a:t>
                      </a:r>
                      <a:r>
                        <a:rPr lang="en-US" sz="2000" b="1" baseline="0" dirty="0" smtClean="0"/>
                        <a:t> Rate</a:t>
                      </a:r>
                      <a:endParaRPr lang="en-US" sz="2000" b="1" dirty="0"/>
                    </a:p>
                  </a:txBody>
                  <a:tcPr/>
                </a:tc>
              </a:tr>
            </a:tbl>
          </a:graphicData>
        </a:graphic>
      </p:graphicFrame>
      <p:sp>
        <p:nvSpPr>
          <p:cNvPr id="6" name="Slide Number Placeholder 5"/>
          <p:cNvSpPr>
            <a:spLocks noGrp="1"/>
          </p:cNvSpPr>
          <p:nvPr>
            <p:ph type="sldNum" sz="quarter" idx="11"/>
          </p:nvPr>
        </p:nvSpPr>
        <p:spPr/>
        <p:txBody>
          <a:bodyPr/>
          <a:lstStyle/>
          <a:p>
            <a:fld id="{AD0FFFC4-5F0F-4282-B594-3706F94AD865}" type="slidenum">
              <a:rPr lang="en-US" smtClean="0"/>
              <a:pPr/>
              <a:t>63</a:t>
            </a:fld>
            <a:endParaRPr lang="en-US"/>
          </a:p>
        </p:txBody>
      </p:sp>
    </p:spTree>
    <p:extLst>
      <p:ext uri="{BB962C8B-B14F-4D97-AF65-F5344CB8AC3E}">
        <p14:creationId xmlns="" xmlns:p14="http://schemas.microsoft.com/office/powerpoint/2010/main" val="29077337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a:ln w="12700">
                  <a:solidFill>
                    <a:srgbClr val="675D59"/>
                  </a:solidFill>
                </a:ln>
                <a:solidFill>
                  <a:srgbClr val="FF7605">
                    <a:lumMod val="75000"/>
                  </a:srgbClr>
                </a:solidFill>
                <a:effectLst/>
              </a:rPr>
              <a:t>Anaphylaxis </a:t>
            </a:r>
            <a:r>
              <a:rPr lang="en-US" sz="4000" b="0" dirty="0" smtClean="0">
                <a:ln w="12700">
                  <a:solidFill>
                    <a:srgbClr val="675D59"/>
                  </a:solidFill>
                </a:ln>
                <a:solidFill>
                  <a:srgbClr val="FF7605">
                    <a:lumMod val="75000"/>
                  </a:srgbClr>
                </a:solidFill>
                <a:effectLst/>
              </a:rPr>
              <a:t>Symptoms, </a:t>
            </a:r>
            <a:r>
              <a:rPr lang="en-US" sz="4000" b="0" dirty="0" err="1" smtClean="0">
                <a:ln w="12700">
                  <a:solidFill>
                    <a:srgbClr val="675D59"/>
                  </a:solidFill>
                </a:ln>
                <a:solidFill>
                  <a:srgbClr val="FF7605">
                    <a:lumMod val="75000"/>
                  </a:srgbClr>
                </a:solidFill>
                <a:effectLst/>
              </a:rPr>
              <a:t>cont</a:t>
            </a:r>
            <a:r>
              <a:rPr lang="en-US" sz="4000" b="0" dirty="0" smtClean="0">
                <a:ln w="12700">
                  <a:solidFill>
                    <a:srgbClr val="675D59"/>
                  </a:solidFill>
                </a:ln>
                <a:solidFill>
                  <a:srgbClr val="FF7605">
                    <a:lumMod val="75000"/>
                  </a:srgbClr>
                </a:solidFill>
                <a:effectLst/>
              </a:rPr>
              <a:t>…</a:t>
            </a:r>
            <a:endParaRPr lang="en-US" dirty="0"/>
          </a:p>
        </p:txBody>
      </p:sp>
      <p:sp>
        <p:nvSpPr>
          <p:cNvPr id="3" name="Content Placeholder 2"/>
          <p:cNvSpPr>
            <a:spLocks noGrp="1"/>
          </p:cNvSpPr>
          <p:nvPr>
            <p:ph idx="1"/>
          </p:nvPr>
        </p:nvSpPr>
        <p:spPr>
          <a:ln>
            <a:solidFill>
              <a:schemeClr val="accent1">
                <a:lumMod val="75000"/>
              </a:schemeClr>
            </a:solidFill>
          </a:ln>
        </p:spPr>
        <p:txBody>
          <a:bodyPr>
            <a:normAutofit/>
          </a:bodyPr>
          <a:lstStyle/>
          <a:p>
            <a:pPr>
              <a:buFont typeface="Wingdings" pitchFamily="2" charset="2"/>
              <a:buChar char="v"/>
            </a:pPr>
            <a:r>
              <a:rPr lang="en-US" sz="3200" b="1" dirty="0" smtClean="0"/>
              <a:t>Points to Remember</a:t>
            </a:r>
            <a:r>
              <a:rPr lang="en-US" b="1" dirty="0" smtClean="0"/>
              <a:t>:</a:t>
            </a:r>
          </a:p>
          <a:p>
            <a:pPr marL="514350" indent="-514350">
              <a:buFont typeface="+mj-lt"/>
              <a:buAutoNum type="arabicPeriod"/>
            </a:pPr>
            <a:r>
              <a:rPr lang="en-US" sz="2400" dirty="0" smtClean="0"/>
              <a:t>These generalized reactions can usually be easily reversed if treated early, BUT they can be life-threatening without immediate medical attention.</a:t>
            </a:r>
          </a:p>
          <a:p>
            <a:pPr marL="514350" indent="-514350">
              <a:buFont typeface="+mj-lt"/>
              <a:buAutoNum type="arabicPeriod"/>
            </a:pPr>
            <a:r>
              <a:rPr lang="en-US" sz="2400" dirty="0" smtClean="0"/>
              <a:t>Severe allergic reactions can occur from medications, insect stings, injections, or food.</a:t>
            </a:r>
          </a:p>
          <a:p>
            <a:pPr marL="514350" indent="-514350">
              <a:buFont typeface="+mj-lt"/>
              <a:buAutoNum type="arabicPeriod"/>
            </a:pPr>
            <a:r>
              <a:rPr lang="en-US" sz="2400" dirty="0" smtClean="0"/>
              <a:t>Some people with allergies, such as bee stings or peanuts, have a device called an </a:t>
            </a:r>
            <a:r>
              <a:rPr lang="en-US" sz="2400" dirty="0" err="1" smtClean="0"/>
              <a:t>Epipen</a:t>
            </a:r>
            <a:r>
              <a:rPr lang="en-US" sz="2400" dirty="0" smtClean="0"/>
              <a:t> prescribed by their health care provider.</a:t>
            </a:r>
          </a:p>
          <a:p>
            <a:pPr marL="914400" lvl="1" indent="-514350">
              <a:buFont typeface="Wingdings" pitchFamily="2" charset="2"/>
              <a:buChar char="Ø"/>
            </a:pPr>
            <a:r>
              <a:rPr lang="en-US" dirty="0" smtClean="0"/>
              <a:t>If the person you support uses one of these devices, you will need to receive additional training!</a:t>
            </a:r>
          </a:p>
          <a:p>
            <a:pPr marL="914400" lvl="1" indent="-514350">
              <a:buFont typeface="Wingdings" pitchFamily="2" charset="2"/>
              <a:buChar char="Ø"/>
            </a:pP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64</a:t>
            </a:fld>
            <a:endParaRPr lang="en-US"/>
          </a:p>
        </p:txBody>
      </p:sp>
    </p:spTree>
    <p:extLst>
      <p:ext uri="{BB962C8B-B14F-4D97-AF65-F5344CB8AC3E}">
        <p14:creationId xmlns="" xmlns:p14="http://schemas.microsoft.com/office/powerpoint/2010/main" val="37832840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Tardive Dyskinesia</a:t>
            </a:r>
            <a:endParaRPr lang="en-US" dirty="0"/>
          </a:p>
        </p:txBody>
      </p:sp>
      <p:sp>
        <p:nvSpPr>
          <p:cNvPr id="3" name="Content Placeholder 2"/>
          <p:cNvSpPr>
            <a:spLocks noGrp="1"/>
          </p:cNvSpPr>
          <p:nvPr>
            <p:ph idx="1"/>
          </p:nvPr>
        </p:nvSpPr>
        <p:spPr>
          <a:ln w="12700">
            <a:solidFill>
              <a:schemeClr val="accent1">
                <a:lumMod val="75000"/>
              </a:schemeClr>
            </a:solidFill>
          </a:ln>
        </p:spPr>
        <p:txBody>
          <a:bodyPr>
            <a:normAutofit/>
          </a:bodyPr>
          <a:lstStyle/>
          <a:p>
            <a:pPr>
              <a:buFont typeface="Courier New" pitchFamily="49" charset="0"/>
              <a:buChar char="o"/>
            </a:pPr>
            <a:r>
              <a:rPr lang="en-US" sz="2000" b="1" dirty="0" smtClean="0"/>
              <a:t>Tardive Dyskinesia </a:t>
            </a:r>
            <a:r>
              <a:rPr lang="en-US" sz="2000" dirty="0" smtClean="0"/>
              <a:t>is a neurological syndrome caused by the long-term use of neuroleptic medications.</a:t>
            </a:r>
          </a:p>
          <a:p>
            <a:pPr>
              <a:buFont typeface="Courier New" pitchFamily="49" charset="0"/>
              <a:buChar char="o"/>
            </a:pPr>
            <a:r>
              <a:rPr lang="en-US" sz="2000" b="1" dirty="0" smtClean="0"/>
              <a:t>Neuroleptics</a:t>
            </a:r>
            <a:r>
              <a:rPr lang="en-US" sz="2000" dirty="0" smtClean="0"/>
              <a:t> are generally prescribed for psychiatric disorders as well as for some gastrointestinal and neurological disorders.</a:t>
            </a:r>
          </a:p>
          <a:p>
            <a:pPr>
              <a:buFont typeface="Courier New" pitchFamily="49" charset="0"/>
              <a:buChar char="o"/>
            </a:pPr>
            <a:r>
              <a:rPr lang="en-US" sz="2000" dirty="0" smtClean="0"/>
              <a:t>It is characterized by repetitive, involuntary, purposeless movements. </a:t>
            </a:r>
          </a:p>
          <a:p>
            <a:pPr>
              <a:buFont typeface="Courier New" pitchFamily="49" charset="0"/>
              <a:buChar char="o"/>
            </a:pPr>
            <a:r>
              <a:rPr lang="en-US" sz="2000" dirty="0" smtClean="0"/>
              <a:t>Features of the disorder may include:</a:t>
            </a:r>
          </a:p>
          <a:p>
            <a:pPr>
              <a:buFont typeface="Courier New" pitchFamily="49" charset="0"/>
              <a:buChar char="o"/>
            </a:pPr>
            <a:endParaRPr lang="en-US" sz="2000" dirty="0"/>
          </a:p>
          <a:p>
            <a:pPr>
              <a:buFont typeface="Courier New" pitchFamily="49" charset="0"/>
              <a:buChar char="o"/>
            </a:pPr>
            <a:endParaRPr lang="en-US" sz="2000" dirty="0" smtClean="0"/>
          </a:p>
          <a:p>
            <a:pPr>
              <a:buFont typeface="Courier New" pitchFamily="49" charset="0"/>
              <a:buChar char="o"/>
            </a:pPr>
            <a:endParaRPr lang="en-US" sz="2000" dirty="0"/>
          </a:p>
          <a:p>
            <a:pPr>
              <a:buFont typeface="Courier New" pitchFamily="49" charset="0"/>
              <a:buChar char="o"/>
            </a:pPr>
            <a:endParaRPr lang="en-US" sz="2000" dirty="0" smtClean="0"/>
          </a:p>
          <a:p>
            <a:pPr marL="0" indent="0">
              <a:buNone/>
            </a:pPr>
            <a:r>
              <a:rPr lang="en-US" sz="2000" b="1" dirty="0" smtClean="0"/>
              <a:t>If this occurs, let the health care provider and your supervisor know.</a:t>
            </a:r>
            <a:endParaRPr lang="en-US" b="1" dirty="0" smtClean="0"/>
          </a:p>
        </p:txBody>
      </p:sp>
      <p:graphicFrame>
        <p:nvGraphicFramePr>
          <p:cNvPr id="5" name="Table 4"/>
          <p:cNvGraphicFramePr>
            <a:graphicFrameLocks noGrp="1"/>
          </p:cNvGraphicFramePr>
          <p:nvPr>
            <p:extLst>
              <p:ext uri="{D42A27DB-BD31-4B8C-83A1-F6EECF244321}">
                <p14:modId xmlns="" xmlns:p14="http://schemas.microsoft.com/office/powerpoint/2010/main" val="1689715255"/>
              </p:ext>
            </p:extLst>
          </p:nvPr>
        </p:nvGraphicFramePr>
        <p:xfrm>
          <a:off x="1981200" y="3200400"/>
          <a:ext cx="6096000" cy="1320800"/>
        </p:xfrm>
        <a:graphic>
          <a:graphicData uri="http://schemas.openxmlformats.org/drawingml/2006/table">
            <a:tbl>
              <a:tblPr bandRow="1">
                <a:tableStyleId>{5C22544A-7EE6-4342-B048-85BDC9FD1C3A}</a:tableStyleId>
              </a:tblPr>
              <a:tblGrid>
                <a:gridCol w="2032000"/>
                <a:gridCol w="2032000"/>
                <a:gridCol w="2032000"/>
              </a:tblGrid>
              <a:tr h="370840">
                <a:tc>
                  <a:txBody>
                    <a:bodyPr/>
                    <a:lstStyle/>
                    <a:p>
                      <a:r>
                        <a:rPr lang="en-US" dirty="0" smtClean="0"/>
                        <a:t>Grimacing</a:t>
                      </a:r>
                      <a:endParaRPr lang="en-US" dirty="0"/>
                    </a:p>
                  </a:txBody>
                  <a:tcPr/>
                </a:tc>
                <a:tc>
                  <a:txBody>
                    <a:bodyPr/>
                    <a:lstStyle/>
                    <a:p>
                      <a:r>
                        <a:rPr lang="en-US" dirty="0" smtClean="0"/>
                        <a:t>Tongue Protrusion</a:t>
                      </a:r>
                      <a:endParaRPr lang="en-US" dirty="0"/>
                    </a:p>
                  </a:txBody>
                  <a:tcPr/>
                </a:tc>
                <a:tc>
                  <a:txBody>
                    <a:bodyPr/>
                    <a:lstStyle/>
                    <a:p>
                      <a:r>
                        <a:rPr lang="en-US" dirty="0" smtClean="0"/>
                        <a:t>Lip Smacking</a:t>
                      </a:r>
                      <a:endParaRPr lang="en-US" dirty="0"/>
                    </a:p>
                  </a:txBody>
                  <a:tcPr/>
                </a:tc>
              </a:tr>
              <a:tr h="370840">
                <a:tc>
                  <a:txBody>
                    <a:bodyPr/>
                    <a:lstStyle/>
                    <a:p>
                      <a:r>
                        <a:rPr lang="en-US" dirty="0" smtClean="0"/>
                        <a:t>Lip</a:t>
                      </a:r>
                      <a:r>
                        <a:rPr lang="en-US" baseline="0" dirty="0" smtClean="0"/>
                        <a:t> Puckering</a:t>
                      </a:r>
                      <a:endParaRPr lang="en-US" dirty="0"/>
                    </a:p>
                  </a:txBody>
                  <a:tcPr/>
                </a:tc>
                <a:tc>
                  <a:txBody>
                    <a:bodyPr/>
                    <a:lstStyle/>
                    <a:p>
                      <a:r>
                        <a:rPr lang="en-US" dirty="0" smtClean="0"/>
                        <a:t>Lip Pursing</a:t>
                      </a:r>
                      <a:endParaRPr lang="en-US" dirty="0"/>
                    </a:p>
                  </a:txBody>
                  <a:tcPr/>
                </a:tc>
                <a:tc>
                  <a:txBody>
                    <a:bodyPr/>
                    <a:lstStyle/>
                    <a:p>
                      <a:r>
                        <a:rPr lang="en-US" dirty="0" smtClean="0"/>
                        <a:t>Rapid Eye Blinking</a:t>
                      </a:r>
                      <a:endParaRPr lang="en-US" dirty="0"/>
                    </a:p>
                  </a:txBody>
                  <a:tcPr/>
                </a:tc>
              </a:tr>
              <a:tr h="370840">
                <a:tc>
                  <a:txBody>
                    <a:bodyPr/>
                    <a:lstStyle/>
                    <a:p>
                      <a:r>
                        <a:rPr lang="en-US" dirty="0" smtClean="0"/>
                        <a:t>Rapid Movements </a:t>
                      </a:r>
                      <a:r>
                        <a:rPr lang="en-US" sz="1400" i="1" dirty="0" smtClean="0"/>
                        <a:t>(arms,</a:t>
                      </a:r>
                      <a:r>
                        <a:rPr lang="en-US" sz="1400" i="1" baseline="0" dirty="0" smtClean="0"/>
                        <a:t> legs, trunk)</a:t>
                      </a:r>
                      <a:r>
                        <a:rPr lang="en-US" sz="1400" i="1" dirty="0" smtClean="0"/>
                        <a:t> </a:t>
                      </a:r>
                      <a:endParaRPr lang="en-US" sz="1400" i="1" dirty="0"/>
                    </a:p>
                  </a:txBody>
                  <a:tcPr/>
                </a:tc>
                <a:tc gridSpan="2">
                  <a:txBody>
                    <a:bodyPr/>
                    <a:lstStyle/>
                    <a:p>
                      <a:r>
                        <a:rPr lang="en-US" dirty="0" smtClean="0"/>
                        <a:t>Impaired Finger</a:t>
                      </a:r>
                      <a:r>
                        <a:rPr lang="en-US" baseline="0" dirty="0" smtClean="0"/>
                        <a:t> Movements </a:t>
                      </a:r>
                      <a:r>
                        <a:rPr lang="en-US" sz="1400" i="1" baseline="0" dirty="0" smtClean="0"/>
                        <a:t>(playing invisible guitar or piano)</a:t>
                      </a:r>
                      <a:endParaRPr lang="en-US" sz="1400" i="1" dirty="0"/>
                    </a:p>
                  </a:txBody>
                  <a:tcPr/>
                </a:tc>
                <a:tc hMerge="1">
                  <a:txBody>
                    <a:bodyPr/>
                    <a:lstStyle/>
                    <a:p>
                      <a:endParaRPr lang="en-US" dirty="0"/>
                    </a:p>
                  </a:txBody>
                  <a:tcPr/>
                </a:tc>
              </a:tr>
            </a:tbl>
          </a:graphicData>
        </a:graphic>
      </p:graphicFrame>
      <p:sp>
        <p:nvSpPr>
          <p:cNvPr id="7" name="Slide Number Placeholder 6"/>
          <p:cNvSpPr>
            <a:spLocks noGrp="1"/>
          </p:cNvSpPr>
          <p:nvPr>
            <p:ph type="sldNum" sz="quarter" idx="11"/>
          </p:nvPr>
        </p:nvSpPr>
        <p:spPr/>
        <p:txBody>
          <a:bodyPr/>
          <a:lstStyle/>
          <a:p>
            <a:fld id="{AD0FFFC4-5F0F-4282-B594-3706F94AD865}" type="slidenum">
              <a:rPr lang="en-US" smtClean="0"/>
              <a:pPr/>
              <a:t>65</a:t>
            </a:fld>
            <a:endParaRPr lang="en-US"/>
          </a:p>
        </p:txBody>
      </p:sp>
    </p:spTree>
    <p:extLst>
      <p:ext uri="{BB962C8B-B14F-4D97-AF65-F5344CB8AC3E}">
        <p14:creationId xmlns="" xmlns:p14="http://schemas.microsoft.com/office/powerpoint/2010/main" val="10495246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Tardive Dyskinesia, </a:t>
            </a:r>
            <a:r>
              <a:rPr lang="en-US" sz="4000" b="0" dirty="0" err="1" smtClean="0">
                <a:ln w="12700">
                  <a:solidFill>
                    <a:srgbClr val="675D59"/>
                  </a:solidFill>
                </a:ln>
                <a:solidFill>
                  <a:srgbClr val="FF7605">
                    <a:lumMod val="75000"/>
                  </a:srgbClr>
                </a:solidFill>
                <a:effectLst/>
              </a:rPr>
              <a:t>cont</a:t>
            </a:r>
            <a:r>
              <a:rPr lang="en-US" sz="4000" b="0" dirty="0" smtClean="0">
                <a:ln w="12700">
                  <a:solidFill>
                    <a:srgbClr val="675D59"/>
                  </a:solidFill>
                </a:ln>
                <a:solidFill>
                  <a:srgbClr val="FF7605">
                    <a:lumMod val="75000"/>
                  </a:srgbClr>
                </a:solidFill>
                <a:effectLst/>
              </a:rPr>
              <a:t>…</a:t>
            </a:r>
            <a:endParaRPr lang="en-US" dirty="0"/>
          </a:p>
        </p:txBody>
      </p:sp>
      <p:sp>
        <p:nvSpPr>
          <p:cNvPr id="3" name="Content Placeholder 2"/>
          <p:cNvSpPr>
            <a:spLocks noGrp="1"/>
          </p:cNvSpPr>
          <p:nvPr>
            <p:ph idx="1"/>
          </p:nvPr>
        </p:nvSpPr>
        <p:spPr>
          <a:ln w="12700">
            <a:solidFill>
              <a:schemeClr val="accent1">
                <a:lumMod val="75000"/>
              </a:schemeClr>
            </a:solidFill>
          </a:ln>
        </p:spPr>
        <p:txBody>
          <a:bodyPr/>
          <a:lstStyle/>
          <a:p>
            <a:pPr>
              <a:buFont typeface="Wingdings" pitchFamily="2" charset="2"/>
              <a:buChar char="v"/>
            </a:pPr>
            <a:r>
              <a:rPr lang="en-US" b="1" dirty="0" smtClean="0"/>
              <a:t>Prognosis for Tardive Dyskinesia?</a:t>
            </a:r>
          </a:p>
          <a:p>
            <a:pPr marL="0" indent="0">
              <a:buNone/>
            </a:pPr>
            <a:endParaRPr lang="en-US" dirty="0" smtClean="0"/>
          </a:p>
          <a:p>
            <a:pPr lvl="1">
              <a:buFont typeface="Wingdings" pitchFamily="2" charset="2"/>
              <a:buChar char="§"/>
            </a:pPr>
            <a:r>
              <a:rPr lang="en-US" sz="2400" dirty="0" smtClean="0"/>
              <a:t>The symptoms of Tardive Dyskinesia may remain long after the neuroleptic medication has been discontinued.</a:t>
            </a:r>
          </a:p>
          <a:p>
            <a:pPr lvl="1">
              <a:buFont typeface="Wingdings" pitchFamily="2" charset="2"/>
              <a:buChar char="§"/>
            </a:pPr>
            <a:endParaRPr lang="en-US" sz="2400" dirty="0"/>
          </a:p>
          <a:p>
            <a:pPr lvl="1">
              <a:buFont typeface="Wingdings" pitchFamily="2" charset="2"/>
              <a:buChar char="§"/>
            </a:pPr>
            <a:r>
              <a:rPr lang="en-US" sz="2400" dirty="0" smtClean="0"/>
              <a:t>With careful management, some symptoms may improve and disappear over time. </a:t>
            </a:r>
            <a:endParaRPr lang="en-US" sz="24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66</a:t>
            </a:fld>
            <a:endParaRPr lang="en-US"/>
          </a:p>
        </p:txBody>
      </p:sp>
    </p:spTree>
    <p:extLst>
      <p:ext uri="{BB962C8B-B14F-4D97-AF65-F5344CB8AC3E}">
        <p14:creationId xmlns="" xmlns:p14="http://schemas.microsoft.com/office/powerpoint/2010/main" val="865140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r>
              <a:rPr lang="en-US" sz="4000" b="0" dirty="0" smtClean="0">
                <a:ln w="12700">
                  <a:solidFill>
                    <a:srgbClr val="675D59"/>
                  </a:solidFill>
                </a:ln>
                <a:solidFill>
                  <a:srgbClr val="FF7605">
                    <a:lumMod val="75000"/>
                  </a:srgbClr>
                </a:solidFill>
                <a:effectLst/>
              </a:rPr>
              <a:t>Neuroleptic Malignant Syndrome</a:t>
            </a:r>
            <a:endParaRPr lang="en-US" dirty="0"/>
          </a:p>
        </p:txBody>
      </p:sp>
      <p:sp>
        <p:nvSpPr>
          <p:cNvPr id="3" name="Content Placeholder 2"/>
          <p:cNvSpPr>
            <a:spLocks noGrp="1"/>
          </p:cNvSpPr>
          <p:nvPr>
            <p:ph idx="1"/>
          </p:nvPr>
        </p:nvSpPr>
        <p:spPr>
          <a:ln w="12700">
            <a:solidFill>
              <a:schemeClr val="accent1">
                <a:lumMod val="75000"/>
              </a:schemeClr>
            </a:solidFill>
          </a:ln>
        </p:spPr>
        <p:txBody>
          <a:bodyPr/>
          <a:lstStyle/>
          <a:p>
            <a:pPr>
              <a:buFont typeface="Wingdings" pitchFamily="2" charset="2"/>
              <a:buChar char="v"/>
            </a:pPr>
            <a:r>
              <a:rPr lang="en-US" dirty="0" smtClean="0"/>
              <a:t>A possible life-threatening emergency is associated with the use of neuroleptic medications such as Haldol.</a:t>
            </a:r>
          </a:p>
          <a:p>
            <a:pPr>
              <a:buFont typeface="Wingdings" pitchFamily="2" charset="2"/>
              <a:buChar char="v"/>
            </a:pPr>
            <a:r>
              <a:rPr lang="en-US" dirty="0" smtClean="0"/>
              <a:t>Symptoms include:</a:t>
            </a:r>
          </a:p>
          <a:p>
            <a:pPr>
              <a:buFont typeface="Wingdings" pitchFamily="2" charset="2"/>
              <a:buChar char="v"/>
            </a:pPr>
            <a:endParaRPr lang="en-US" dirty="0"/>
          </a:p>
          <a:p>
            <a:pPr>
              <a:buFont typeface="Wingdings" pitchFamily="2" charset="2"/>
              <a:buChar char="v"/>
            </a:pPr>
            <a:endParaRPr lang="en-US" dirty="0" smtClean="0"/>
          </a:p>
          <a:p>
            <a:pPr>
              <a:buFont typeface="Wingdings" pitchFamily="2" charset="2"/>
              <a:buChar char="v"/>
            </a:pPr>
            <a:r>
              <a:rPr lang="en-US" dirty="0" smtClean="0"/>
              <a:t>Street drugs, such as Ecstasy, can also cause these symptoms.</a:t>
            </a:r>
          </a:p>
          <a:p>
            <a:pPr>
              <a:buFont typeface="Wingdings" pitchFamily="2" charset="2"/>
              <a:buChar char="v"/>
            </a:pPr>
            <a:r>
              <a:rPr lang="en-US" dirty="0" smtClean="0"/>
              <a:t>Call </a:t>
            </a:r>
            <a:r>
              <a:rPr lang="en-US" b="1" dirty="0" smtClean="0"/>
              <a:t>9-1-1</a:t>
            </a:r>
            <a:r>
              <a:rPr lang="en-US" dirty="0" smtClean="0"/>
              <a:t> Immediately</a:t>
            </a:r>
          </a:p>
          <a:p>
            <a:pPr lvl="1"/>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636160302"/>
              </p:ext>
            </p:extLst>
          </p:nvPr>
        </p:nvGraphicFramePr>
        <p:xfrm>
          <a:off x="1828800" y="2743200"/>
          <a:ext cx="6096000" cy="741680"/>
        </p:xfrm>
        <a:graphic>
          <a:graphicData uri="http://schemas.openxmlformats.org/drawingml/2006/table">
            <a:tbl>
              <a:tblPr bandRow="1">
                <a:tableStyleId>{5C22544A-7EE6-4342-B048-85BDC9FD1C3A}</a:tableStyleId>
              </a:tblPr>
              <a:tblGrid>
                <a:gridCol w="2032000"/>
                <a:gridCol w="1016000"/>
                <a:gridCol w="1016000"/>
                <a:gridCol w="2032000"/>
              </a:tblGrid>
              <a:tr h="370840">
                <a:tc>
                  <a:txBody>
                    <a:bodyPr/>
                    <a:lstStyle/>
                    <a:p>
                      <a:r>
                        <a:rPr lang="en-US" dirty="0" smtClean="0"/>
                        <a:t>Sudden Fever</a:t>
                      </a:r>
                      <a:endParaRPr lang="en-US" dirty="0"/>
                    </a:p>
                  </a:txBody>
                  <a:tcPr/>
                </a:tc>
                <a:tc gridSpan="2">
                  <a:txBody>
                    <a:bodyPr/>
                    <a:lstStyle/>
                    <a:p>
                      <a:r>
                        <a:rPr lang="en-US" dirty="0" smtClean="0"/>
                        <a:t>Rigidity</a:t>
                      </a:r>
                      <a:endParaRPr lang="en-US" dirty="0"/>
                    </a:p>
                  </a:txBody>
                  <a:tcPr/>
                </a:tc>
                <a:tc hMerge="1">
                  <a:txBody>
                    <a:bodyPr/>
                    <a:lstStyle/>
                    <a:p>
                      <a:endParaRPr lang="en-US"/>
                    </a:p>
                  </a:txBody>
                  <a:tcPr/>
                </a:tc>
                <a:tc>
                  <a:txBody>
                    <a:bodyPr/>
                    <a:lstStyle/>
                    <a:p>
                      <a:r>
                        <a:rPr lang="en-US" dirty="0" smtClean="0"/>
                        <a:t>Shaking</a:t>
                      </a:r>
                      <a:endParaRPr lang="en-US" dirty="0"/>
                    </a:p>
                  </a:txBody>
                  <a:tcPr/>
                </a:tc>
              </a:tr>
              <a:tr h="370840">
                <a:tc gridSpan="2">
                  <a:txBody>
                    <a:bodyPr/>
                    <a:lstStyle/>
                    <a:p>
                      <a:r>
                        <a:rPr lang="en-US" dirty="0" smtClean="0"/>
                        <a:t>Rapid Pulse</a:t>
                      </a:r>
                      <a:endParaRPr lang="en-US"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4D5B6B"/>
                          </a:solidFill>
                          <a:effectLst/>
                          <a:uLnTx/>
                          <a:uFillTx/>
                          <a:latin typeface="+mn-lt"/>
                          <a:ea typeface="+mn-ea"/>
                          <a:cs typeface="+mn-cs"/>
                        </a:rPr>
                        <a:t>Red Sweaty Skin</a:t>
                      </a:r>
                      <a:endParaRPr lang="en-US" dirty="0"/>
                    </a:p>
                  </a:txBody>
                  <a:tcPr/>
                </a:tc>
                <a:tc hMerge="1">
                  <a:txBody>
                    <a:bodyPr/>
                    <a:lstStyle/>
                    <a:p>
                      <a:endParaRPr lang="en-US" dirty="0"/>
                    </a:p>
                  </a:txBody>
                  <a:tcPr/>
                </a:tc>
              </a:tr>
            </a:tbl>
          </a:graphicData>
        </a:graphic>
      </p:graphicFrame>
      <p:sp>
        <p:nvSpPr>
          <p:cNvPr id="6" name="Slide Number Placeholder 5"/>
          <p:cNvSpPr>
            <a:spLocks noGrp="1"/>
          </p:cNvSpPr>
          <p:nvPr>
            <p:ph type="sldNum" sz="quarter" idx="11"/>
          </p:nvPr>
        </p:nvSpPr>
        <p:spPr/>
        <p:txBody>
          <a:bodyPr/>
          <a:lstStyle/>
          <a:p>
            <a:fld id="{AD0FFFC4-5F0F-4282-B594-3706F94AD865}" type="slidenum">
              <a:rPr lang="en-US" smtClean="0"/>
              <a:pPr/>
              <a:t>67</a:t>
            </a:fld>
            <a:endParaRPr lang="en-US"/>
          </a:p>
        </p:txBody>
      </p:sp>
    </p:spTree>
    <p:extLst>
      <p:ext uri="{BB962C8B-B14F-4D97-AF65-F5344CB8AC3E}">
        <p14:creationId xmlns="" xmlns:p14="http://schemas.microsoft.com/office/powerpoint/2010/main" val="18462259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Confidentiality</a:t>
            </a:r>
            <a:endParaRPr lang="en-US" dirty="0"/>
          </a:p>
        </p:txBody>
      </p:sp>
      <p:sp>
        <p:nvSpPr>
          <p:cNvPr id="3" name="Content Placeholder 2"/>
          <p:cNvSpPr>
            <a:spLocks noGrp="1"/>
          </p:cNvSpPr>
          <p:nvPr>
            <p:ph idx="1"/>
          </p:nvPr>
        </p:nvSpPr>
        <p:spPr>
          <a:ln>
            <a:solidFill>
              <a:schemeClr val="accent1">
                <a:lumMod val="75000"/>
              </a:schemeClr>
            </a:solidFill>
          </a:ln>
        </p:spPr>
        <p:txBody>
          <a:bodyPr>
            <a:noAutofit/>
          </a:bodyPr>
          <a:lstStyle/>
          <a:p>
            <a:pPr>
              <a:buFont typeface="Wingdings" pitchFamily="2" charset="2"/>
              <a:buChar char="ü"/>
            </a:pPr>
            <a:r>
              <a:rPr lang="en-US" sz="2000" dirty="0" smtClean="0"/>
              <a:t>A person’s illnesses &amp; medications are considered a private matter to be discussed only with a health care provider, other health providers, and family or care givers.</a:t>
            </a:r>
          </a:p>
          <a:p>
            <a:pPr>
              <a:buFont typeface="Wingdings" pitchFamily="2" charset="2"/>
              <a:buChar char="ü"/>
            </a:pPr>
            <a:r>
              <a:rPr lang="en-US" sz="2000" dirty="0" smtClean="0"/>
              <a:t>A care giver should always be aware of this responsibility and never discuss any matter pertaining to health or medications with any other person not involved in the care of the patient unless you have the specific written consent of the person and his/her guardian.</a:t>
            </a:r>
          </a:p>
          <a:p>
            <a:pPr>
              <a:buFont typeface="Wingdings" pitchFamily="2" charset="2"/>
              <a:buChar char="ü"/>
            </a:pPr>
            <a:r>
              <a:rPr lang="en-US" sz="2000" dirty="0" smtClean="0"/>
              <a:t>There are laws that protect a persons right to privacy of their health information.</a:t>
            </a:r>
          </a:p>
          <a:p>
            <a:pPr>
              <a:buFont typeface="Wingdings" pitchFamily="2" charset="2"/>
              <a:buChar char="ü"/>
            </a:pPr>
            <a:r>
              <a:rPr lang="en-US" sz="2000" dirty="0" smtClean="0"/>
              <a:t>A person/patient has the right to refuse medication. You must always be respectful of the patient and familiar with your agency’s </a:t>
            </a:r>
            <a:r>
              <a:rPr lang="en-US" sz="2000" b="1" dirty="0" smtClean="0"/>
              <a:t>Patient Bill of Rights</a:t>
            </a:r>
            <a:r>
              <a:rPr lang="en-US" sz="2000" dirty="0" smtClean="0"/>
              <a:t>.</a:t>
            </a:r>
          </a:p>
        </p:txBody>
      </p:sp>
      <p:sp>
        <p:nvSpPr>
          <p:cNvPr id="5" name="Slide Number Placeholder 4"/>
          <p:cNvSpPr>
            <a:spLocks noGrp="1"/>
          </p:cNvSpPr>
          <p:nvPr>
            <p:ph type="sldNum" sz="quarter" idx="11"/>
          </p:nvPr>
        </p:nvSpPr>
        <p:spPr/>
        <p:txBody>
          <a:bodyPr/>
          <a:lstStyle/>
          <a:p>
            <a:fld id="{AD0FFFC4-5F0F-4282-B594-3706F94AD865}" type="slidenum">
              <a:rPr lang="en-US" smtClean="0"/>
              <a:pPr/>
              <a:t>68</a:t>
            </a:fld>
            <a:endParaRPr lang="en-US"/>
          </a:p>
        </p:txBody>
      </p:sp>
    </p:spTree>
    <p:extLst>
      <p:ext uri="{BB962C8B-B14F-4D97-AF65-F5344CB8AC3E}">
        <p14:creationId xmlns="" xmlns:p14="http://schemas.microsoft.com/office/powerpoint/2010/main" val="7182294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accent1">
                <a:lumMod val="75000"/>
              </a:schemeClr>
            </a:solidFill>
          </a:ln>
        </p:spPr>
        <p:txBody>
          <a:bodyPr/>
          <a:lstStyle/>
          <a:p>
            <a:pPr algn="ctr"/>
            <a:r>
              <a:rPr lang="en-US" sz="4000" b="0" dirty="0" smtClean="0">
                <a:ln w="12700">
                  <a:solidFill>
                    <a:srgbClr val="675D59"/>
                  </a:solidFill>
                </a:ln>
                <a:solidFill>
                  <a:srgbClr val="FF7605">
                    <a:lumMod val="75000"/>
                  </a:srgbClr>
                </a:solidFill>
                <a:effectLst/>
              </a:rPr>
              <a:t>In Summary</a:t>
            </a:r>
            <a:endParaRPr lang="en-US" dirty="0"/>
          </a:p>
        </p:txBody>
      </p:sp>
      <p:sp>
        <p:nvSpPr>
          <p:cNvPr id="3" name="Content Placeholder 2"/>
          <p:cNvSpPr>
            <a:spLocks noGrp="1"/>
          </p:cNvSpPr>
          <p:nvPr>
            <p:ph idx="1"/>
          </p:nvPr>
        </p:nvSpPr>
        <p:spPr>
          <a:ln w="12700">
            <a:solidFill>
              <a:schemeClr val="accent1">
                <a:lumMod val="75000"/>
              </a:schemeClr>
            </a:solidFill>
          </a:ln>
        </p:spPr>
        <p:txBody>
          <a:bodyPr>
            <a:normAutofit fontScale="92500"/>
          </a:bodyPr>
          <a:lstStyle/>
          <a:p>
            <a:pPr>
              <a:buFont typeface="Wingdings" pitchFamily="2" charset="2"/>
              <a:buChar char="ü"/>
            </a:pPr>
            <a:r>
              <a:rPr lang="en-US" dirty="0" smtClean="0"/>
              <a:t>To ensure quality care and the safety and well-being of every individual, each caregiver must be competent and knowledgeable.</a:t>
            </a:r>
          </a:p>
          <a:p>
            <a:pPr>
              <a:buFont typeface="Wingdings" pitchFamily="2" charset="2"/>
              <a:buChar char="ü"/>
            </a:pPr>
            <a:r>
              <a:rPr lang="en-US" dirty="0" smtClean="0"/>
              <a:t>The caregiver must know specific information about the individual and their ordered medication.</a:t>
            </a:r>
          </a:p>
          <a:p>
            <a:pPr>
              <a:buFont typeface="Wingdings" pitchFamily="2" charset="2"/>
              <a:buChar char="ü"/>
            </a:pPr>
            <a:r>
              <a:rPr lang="en-US" dirty="0" smtClean="0"/>
              <a:t>The caregiver should be knowledgeable about the process of medication administrations and specific policies of their agency.</a:t>
            </a:r>
          </a:p>
          <a:p>
            <a:pPr>
              <a:buFont typeface="Wingdings" pitchFamily="2" charset="2"/>
              <a:buChar char="ü"/>
            </a:pPr>
            <a:r>
              <a:rPr lang="en-US" dirty="0" smtClean="0"/>
              <a:t>The caregiver is expected to know when to ask for help and when to report problems. </a:t>
            </a:r>
            <a:endParaRPr lang="en-US"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69</a:t>
            </a:fld>
            <a:endParaRPr lang="en-US"/>
          </a:p>
        </p:txBody>
      </p:sp>
    </p:spTree>
    <p:extLst>
      <p:ext uri="{BB962C8B-B14F-4D97-AF65-F5344CB8AC3E}">
        <p14:creationId xmlns="" xmlns:p14="http://schemas.microsoft.com/office/powerpoint/2010/main" val="1679142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Controlled Substances</a:t>
            </a:r>
            <a:endParaRPr lang="en-US" sz="4400" b="0" dirty="0">
              <a:solidFill>
                <a:schemeClr val="accent1">
                  <a:lumMod val="75000"/>
                </a:schemeClr>
              </a:solidFill>
              <a:effectLst/>
            </a:endParaRPr>
          </a:p>
        </p:txBody>
      </p:sp>
      <p:sp>
        <p:nvSpPr>
          <p:cNvPr id="3" name="Content Placeholder 2"/>
          <p:cNvSpPr>
            <a:spLocks noGrp="1"/>
          </p:cNvSpPr>
          <p:nvPr>
            <p:ph idx="1"/>
          </p:nvPr>
        </p:nvSpPr>
        <p:spPr>
          <a:ln>
            <a:solidFill>
              <a:schemeClr val="accent1">
                <a:lumMod val="75000"/>
              </a:schemeClr>
            </a:solidFill>
          </a:ln>
        </p:spPr>
        <p:txBody>
          <a:bodyPr/>
          <a:lstStyle/>
          <a:p>
            <a:r>
              <a:rPr lang="en-US" sz="3200" b="1" dirty="0" smtClean="0"/>
              <a:t>Controlled Substances</a:t>
            </a:r>
          </a:p>
          <a:p>
            <a:pPr lvl="1"/>
            <a:r>
              <a:rPr lang="en-US" sz="2000" dirty="0" smtClean="0"/>
              <a:t>Prescription</a:t>
            </a:r>
          </a:p>
          <a:p>
            <a:pPr lvl="1"/>
            <a:r>
              <a:rPr lang="en-US" sz="2000" dirty="0" smtClean="0"/>
              <a:t>Controlled by the DEA (Drug Enforcement Agency, federal)</a:t>
            </a:r>
          </a:p>
          <a:p>
            <a:pPr lvl="1"/>
            <a:r>
              <a:rPr lang="en-US" sz="2000" dirty="0" smtClean="0"/>
              <a:t>Narcotics Pain Medications</a:t>
            </a:r>
          </a:p>
          <a:p>
            <a:pPr lvl="1"/>
            <a:r>
              <a:rPr lang="en-US" sz="2000" dirty="0" smtClean="0"/>
              <a:t>ADHD Medications like Ritalin</a:t>
            </a:r>
          </a:p>
          <a:p>
            <a:pPr lvl="1"/>
            <a:r>
              <a:rPr lang="en-US" sz="2000" dirty="0" smtClean="0"/>
              <a:t>Must have specific policies for handling (counting, disposing, etc.)</a:t>
            </a:r>
          </a:p>
        </p:txBody>
      </p:sp>
      <p:sp>
        <p:nvSpPr>
          <p:cNvPr id="4" name="Wave 3"/>
          <p:cNvSpPr/>
          <p:nvPr/>
        </p:nvSpPr>
        <p:spPr>
          <a:xfrm>
            <a:off x="3505200" y="3962400"/>
            <a:ext cx="2667000" cy="91440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By order of…</a:t>
            </a:r>
            <a:endParaRPr lang="en-US" dirty="0"/>
          </a:p>
        </p:txBody>
      </p:sp>
      <p:sp>
        <p:nvSpPr>
          <p:cNvPr id="6" name="Slide Number Placeholder 5"/>
          <p:cNvSpPr>
            <a:spLocks noGrp="1"/>
          </p:cNvSpPr>
          <p:nvPr>
            <p:ph type="sldNum" sz="quarter" idx="11"/>
          </p:nvPr>
        </p:nvSpPr>
        <p:spPr/>
        <p:txBody>
          <a:bodyPr/>
          <a:lstStyle/>
          <a:p>
            <a:fld id="{AD0FFFC4-5F0F-4282-B594-3706F94AD865}" type="slidenum">
              <a:rPr lang="en-US" smtClean="0"/>
              <a:pPr/>
              <a:t>7</a:t>
            </a:fld>
            <a:endParaRPr lang="en-US"/>
          </a:p>
        </p:txBody>
      </p:sp>
    </p:spTree>
    <p:extLst>
      <p:ext uri="{BB962C8B-B14F-4D97-AF65-F5344CB8AC3E}">
        <p14:creationId xmlns="" xmlns:p14="http://schemas.microsoft.com/office/powerpoint/2010/main" val="37288995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029200"/>
            <a:ext cx="7239000" cy="1371600"/>
          </a:xfrm>
          <a:noFill/>
          <a:ln w="19050">
            <a:solidFill>
              <a:schemeClr val="accent1">
                <a:lumMod val="75000"/>
              </a:schemeClr>
            </a:solidFill>
          </a:ln>
        </p:spPr>
        <p:txBody>
          <a:bodyPr/>
          <a:lstStyle/>
          <a:p>
            <a:pPr algn="just"/>
            <a:r>
              <a:rPr lang="en-US" sz="2000" b="0" dirty="0" smtClean="0">
                <a:solidFill>
                  <a:schemeClr val="tx1"/>
                </a:solidFill>
                <a:effectLst/>
              </a:rPr>
              <a:t>This PowerPoint was edited and recreated from the Alaska Board of Nursing website document by Nancy Edtl, MBA, RN, BSN, NCSN; director of Nursing &amp; Health Services, Anchorage School District. November 2012. Updated again in May 2013 by Nancy Sanders.</a:t>
            </a:r>
            <a:endParaRPr lang="en-US" sz="2000" b="0" dirty="0">
              <a:solidFill>
                <a:schemeClr val="tx1"/>
              </a:solidFill>
              <a:effectLst/>
            </a:endParaRPr>
          </a:p>
        </p:txBody>
      </p:sp>
      <p:pic>
        <p:nvPicPr>
          <p:cNvPr id="1026" name="Picture 2" descr="C:\Documents and Settings\edtl_nancy\Local Settings\Temporary Internet Files\Content.IE5\294RNMIA\MC900071338[1].wmf"/>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398822" y="1427807"/>
            <a:ext cx="3108356" cy="3011786"/>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4"/>
          <p:cNvSpPr>
            <a:spLocks noGrp="1"/>
          </p:cNvSpPr>
          <p:nvPr>
            <p:ph type="sldNum" sz="quarter" idx="11"/>
          </p:nvPr>
        </p:nvSpPr>
        <p:spPr/>
        <p:txBody>
          <a:bodyPr/>
          <a:lstStyle/>
          <a:p>
            <a:fld id="{AD0FFFC4-5F0F-4282-B594-3706F94AD865}" type="slidenum">
              <a:rPr lang="en-US" smtClean="0"/>
              <a:pPr/>
              <a:t>70</a:t>
            </a:fld>
            <a:endParaRPr lang="en-US"/>
          </a:p>
        </p:txBody>
      </p:sp>
    </p:spTree>
    <p:extLst>
      <p:ext uri="{BB962C8B-B14F-4D97-AF65-F5344CB8AC3E}">
        <p14:creationId xmlns="" xmlns:p14="http://schemas.microsoft.com/office/powerpoint/2010/main" val="3890340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rPr>
              <a:t>OTC’s: Over the Counter</a:t>
            </a:r>
            <a:endParaRPr lang="en-US" sz="4400" b="0" dirty="0">
              <a:solidFill>
                <a:schemeClr val="accent1">
                  <a:lumMod val="75000"/>
                </a:schemeClr>
              </a:solidFill>
            </a:endParaRPr>
          </a:p>
        </p:txBody>
      </p:sp>
      <p:sp>
        <p:nvSpPr>
          <p:cNvPr id="3" name="Content Placeholder 2"/>
          <p:cNvSpPr>
            <a:spLocks noGrp="1"/>
          </p:cNvSpPr>
          <p:nvPr>
            <p:ph idx="1"/>
          </p:nvPr>
        </p:nvSpPr>
        <p:spPr>
          <a:ln>
            <a:solidFill>
              <a:schemeClr val="accent1">
                <a:lumMod val="75000"/>
              </a:schemeClr>
            </a:solidFill>
          </a:ln>
        </p:spPr>
        <p:txBody>
          <a:bodyPr/>
          <a:lstStyle/>
          <a:p>
            <a:r>
              <a:rPr lang="en-US" dirty="0" smtClean="0"/>
              <a:t>Available without a prescription</a:t>
            </a:r>
          </a:p>
          <a:p>
            <a:r>
              <a:rPr lang="en-US" dirty="0" smtClean="0"/>
              <a:t>Unlicensed caregivers-must have an order from parent or caregiver on file BEFORE giving the medication.</a:t>
            </a:r>
          </a:p>
          <a:p>
            <a:r>
              <a:rPr lang="en-US" dirty="0" smtClean="0"/>
              <a:t>Be aware of the dangers of OTC medications, in excess or combined with other medications.</a:t>
            </a:r>
          </a:p>
          <a:p>
            <a:pPr lvl="1"/>
            <a:r>
              <a:rPr lang="en-US" sz="2000" dirty="0" smtClean="0"/>
              <a:t>Iron, aspirin, and Tylenol (acetaminophen) can be toxic in large doses</a:t>
            </a:r>
          </a:p>
          <a:p>
            <a:pPr lvl="1"/>
            <a:r>
              <a:rPr lang="en-US" sz="2000" dirty="0" smtClean="0"/>
              <a:t>Cold medicines can interact with Blood Pressure medications</a:t>
            </a:r>
            <a:endParaRPr lang="en-US" sz="2000" dirty="0"/>
          </a:p>
        </p:txBody>
      </p:sp>
      <p:sp>
        <p:nvSpPr>
          <p:cNvPr id="5" name="Slide Number Placeholder 4"/>
          <p:cNvSpPr>
            <a:spLocks noGrp="1"/>
          </p:cNvSpPr>
          <p:nvPr>
            <p:ph type="sldNum" sz="quarter" idx="11"/>
          </p:nvPr>
        </p:nvSpPr>
        <p:spPr/>
        <p:txBody>
          <a:bodyPr/>
          <a:lstStyle/>
          <a:p>
            <a:fld id="{AD0FFFC4-5F0F-4282-B594-3706F94AD865}" type="slidenum">
              <a:rPr lang="en-US" smtClean="0"/>
              <a:pPr/>
              <a:t>8</a:t>
            </a:fld>
            <a:endParaRPr lang="en-US"/>
          </a:p>
        </p:txBody>
      </p:sp>
    </p:spTree>
    <p:extLst>
      <p:ext uri="{BB962C8B-B14F-4D97-AF65-F5344CB8AC3E}">
        <p14:creationId xmlns="" xmlns:p14="http://schemas.microsoft.com/office/powerpoint/2010/main" val="2708489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ln w="28575">
            <a:solidFill>
              <a:schemeClr val="accent1">
                <a:lumMod val="75000"/>
              </a:schemeClr>
            </a:solidFill>
          </a:ln>
        </p:spPr>
        <p:txBody>
          <a:bodyPr/>
          <a:lstStyle/>
          <a:p>
            <a:pPr algn="ctr"/>
            <a:r>
              <a:rPr lang="en-US" sz="4400" b="0" dirty="0" smtClean="0">
                <a:solidFill>
                  <a:schemeClr val="accent1">
                    <a:lumMod val="75000"/>
                  </a:schemeClr>
                </a:solidFill>
                <a:effectLst/>
              </a:rPr>
              <a:t>Nutritional &amp; Herbal</a:t>
            </a:r>
            <a:endParaRPr lang="en-US" sz="4400" b="0" dirty="0">
              <a:solidFill>
                <a:schemeClr val="accent1">
                  <a:lumMod val="75000"/>
                </a:schemeClr>
              </a:solidFill>
              <a:effectLst/>
            </a:endParaRPr>
          </a:p>
        </p:txBody>
      </p:sp>
      <p:sp>
        <p:nvSpPr>
          <p:cNvPr id="7" name="Content Placeholder 6"/>
          <p:cNvSpPr>
            <a:spLocks noGrp="1"/>
          </p:cNvSpPr>
          <p:nvPr>
            <p:ph idx="1"/>
          </p:nvPr>
        </p:nvSpPr>
        <p:spPr>
          <a:ln>
            <a:solidFill>
              <a:schemeClr val="accent1">
                <a:lumMod val="75000"/>
              </a:schemeClr>
            </a:solidFill>
          </a:ln>
        </p:spPr>
        <p:txBody>
          <a:bodyPr/>
          <a:lstStyle/>
          <a:p>
            <a:r>
              <a:rPr lang="en-US" dirty="0" smtClean="0"/>
              <a:t>Additional Over-the-Counter Products:</a:t>
            </a:r>
          </a:p>
          <a:p>
            <a:pPr lvl="1"/>
            <a:r>
              <a:rPr lang="en-US" sz="2200" dirty="0" smtClean="0"/>
              <a:t>Nutritional Supplements (FDA approved)</a:t>
            </a:r>
          </a:p>
          <a:p>
            <a:pPr lvl="1"/>
            <a:r>
              <a:rPr lang="en-US" sz="2200" dirty="0" smtClean="0"/>
              <a:t>Herbal remedies</a:t>
            </a:r>
          </a:p>
          <a:p>
            <a:pPr lvl="1"/>
            <a:endParaRPr lang="en-US" dirty="0"/>
          </a:p>
          <a:p>
            <a:r>
              <a:rPr lang="en-US" dirty="0" smtClean="0"/>
              <a:t>Must be pre-approved by the healthcare provider (MD, DO, PA, ANP) and documented each time administered</a:t>
            </a:r>
            <a:endParaRPr lang="en-US" dirty="0"/>
          </a:p>
        </p:txBody>
      </p:sp>
      <p:pic>
        <p:nvPicPr>
          <p:cNvPr id="1026" name="Picture 2" descr="C:\Documents and Settings\edtl_nancy\Local Settings\Temporary Internet Files\Content.IE5\PW8MG294\MC900232137[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15000" y="3352800"/>
            <a:ext cx="2043065" cy="1815974"/>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lide Number Placeholder 2"/>
          <p:cNvSpPr>
            <a:spLocks noGrp="1"/>
          </p:cNvSpPr>
          <p:nvPr>
            <p:ph type="sldNum" sz="quarter" idx="11"/>
          </p:nvPr>
        </p:nvSpPr>
        <p:spPr/>
        <p:txBody>
          <a:bodyPr/>
          <a:lstStyle/>
          <a:p>
            <a:fld id="{AD0FFFC4-5F0F-4282-B594-3706F94AD865}" type="slidenum">
              <a:rPr lang="en-US" smtClean="0"/>
              <a:pPr/>
              <a:t>9</a:t>
            </a:fld>
            <a:endParaRPr lang="en-US"/>
          </a:p>
        </p:txBody>
      </p:sp>
    </p:spTree>
    <p:extLst>
      <p:ext uri="{BB962C8B-B14F-4D97-AF65-F5344CB8AC3E}">
        <p14:creationId xmlns="" xmlns:p14="http://schemas.microsoft.com/office/powerpoint/2010/main" val="1147530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5139</TotalTime>
  <Words>4676</Words>
  <Application>Microsoft Office PowerPoint</Application>
  <PresentationFormat>On-screen Show (4:3)</PresentationFormat>
  <Paragraphs>688</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Thermal</vt:lpstr>
      <vt:lpstr>Medication Administration</vt:lpstr>
      <vt:lpstr>  </vt:lpstr>
      <vt:lpstr>Why Meds are Given…</vt:lpstr>
      <vt:lpstr>Prevent, Eliminate, Reduce, Replace</vt:lpstr>
      <vt:lpstr>Competency Required</vt:lpstr>
      <vt:lpstr>Prescribed vs Over-the-Counter</vt:lpstr>
      <vt:lpstr>Controlled Substances</vt:lpstr>
      <vt:lpstr>OTC’s: Over the Counter</vt:lpstr>
      <vt:lpstr>Nutritional &amp; Herbal</vt:lpstr>
      <vt:lpstr>Documenting Vitamins &amp; Herbs</vt:lpstr>
      <vt:lpstr>Therapeutic Medication Levels</vt:lpstr>
      <vt:lpstr>Medications as Prescribed</vt:lpstr>
      <vt:lpstr>Factors to be Considered</vt:lpstr>
      <vt:lpstr>Factors, cont…</vt:lpstr>
      <vt:lpstr>Factors, cont…</vt:lpstr>
      <vt:lpstr>Children</vt:lpstr>
      <vt:lpstr>Chronological &amp; Physical Age</vt:lpstr>
      <vt:lpstr>Factors that Affect…</vt:lpstr>
      <vt:lpstr>Pregnancy &amp; Breastfeeding</vt:lpstr>
      <vt:lpstr>Other Factors…</vt:lpstr>
      <vt:lpstr>Allergies</vt:lpstr>
      <vt:lpstr>Anaphylaxis</vt:lpstr>
      <vt:lpstr>Responding to Anaphylaxis</vt:lpstr>
      <vt:lpstr>Medication Absorption</vt:lpstr>
      <vt:lpstr>Medication Absorption, cont.</vt:lpstr>
      <vt:lpstr>Routes of Transmission</vt:lpstr>
      <vt:lpstr>Route of Transmission, cont.</vt:lpstr>
      <vt:lpstr>Routes of Entry</vt:lpstr>
      <vt:lpstr>6 Rights of Administration</vt:lpstr>
      <vt:lpstr>The Rights…</vt:lpstr>
      <vt:lpstr>The Rights…</vt:lpstr>
      <vt:lpstr>The Rights…</vt:lpstr>
      <vt:lpstr>Medication Errors</vt:lpstr>
      <vt:lpstr>Medication Errors…</vt:lpstr>
      <vt:lpstr>Medication Don’ts…</vt:lpstr>
      <vt:lpstr>Medication Naming</vt:lpstr>
      <vt:lpstr>Packaging &amp; Delivery</vt:lpstr>
      <vt:lpstr>Packaging, cont…</vt:lpstr>
      <vt:lpstr>Medication Storage</vt:lpstr>
      <vt:lpstr>Medication Interactions</vt:lpstr>
      <vt:lpstr>Medication Interactions, cont..</vt:lpstr>
      <vt:lpstr>Side Effects</vt:lpstr>
      <vt:lpstr>What to Know?</vt:lpstr>
      <vt:lpstr>Where Can I Get More Information?</vt:lpstr>
      <vt:lpstr>What to Do??</vt:lpstr>
      <vt:lpstr>Sources for Medication Information </vt:lpstr>
      <vt:lpstr>The Internet…</vt:lpstr>
      <vt:lpstr>Meds from HCP’s</vt:lpstr>
      <vt:lpstr>Administration</vt:lpstr>
      <vt:lpstr>Administration, cont…</vt:lpstr>
      <vt:lpstr>Abbreviations</vt:lpstr>
      <vt:lpstr>Liquid Medication</vt:lpstr>
      <vt:lpstr>Liquid Measures</vt:lpstr>
      <vt:lpstr>Strength of Liquid Meds</vt:lpstr>
      <vt:lpstr>Strength of Liquid Meds, cont..</vt:lpstr>
      <vt:lpstr>Using Drops or Ointments</vt:lpstr>
      <vt:lpstr>Using Drops or Ointments, cont…</vt:lpstr>
      <vt:lpstr>Medication Classifications</vt:lpstr>
      <vt:lpstr>Central Nervous System Meds</vt:lpstr>
      <vt:lpstr>Psychotropic Medications</vt:lpstr>
      <vt:lpstr>Psychotropic Medications, cont…</vt:lpstr>
      <vt:lpstr>Adverse Reactions</vt:lpstr>
      <vt:lpstr>Anaphylaxis Symptoms</vt:lpstr>
      <vt:lpstr>Anaphylaxis Symptoms, cont…</vt:lpstr>
      <vt:lpstr>Tardive Dyskinesia</vt:lpstr>
      <vt:lpstr>Tardive Dyskinesia, cont…</vt:lpstr>
      <vt:lpstr>Neuroleptic Malignant Syndrome</vt:lpstr>
      <vt:lpstr>Confidentiality</vt:lpstr>
      <vt:lpstr>In Summary</vt:lpstr>
      <vt:lpstr>This PowerPoint was edited and recreated from the Alaska Board of Nursing website document by Nancy Edtl, MBA, RN, BSN, NCSN; director of Nursing &amp; Health Services, Anchorage School District. November 2012. Updated again in May 2013 by Nancy Sanders.</vt:lpstr>
    </vt:vector>
  </TitlesOfParts>
  <Company>Anchorage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Administration</dc:title>
  <dc:creator>%username%</dc:creator>
  <cp:lastModifiedBy>Lara Brown</cp:lastModifiedBy>
  <cp:revision>75</cp:revision>
  <dcterms:created xsi:type="dcterms:W3CDTF">2012-09-18T22:02:06Z</dcterms:created>
  <dcterms:modified xsi:type="dcterms:W3CDTF">2013-05-09T18:18:09Z</dcterms:modified>
</cp:coreProperties>
</file>